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modernComment_BD6_F271BAE6.xml" ContentType="application/vnd.ms-powerpoint.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s/modernComment_BD9_37BA8F33.xml" ContentType="application/vnd.ms-powerpoint.comments+xml"/>
  <Override PartName="/ppt/notesSlides/notesSlide20.xml" ContentType="application/vnd.openxmlformats-officedocument.presentationml.notesSlide+xml"/>
  <Override PartName="/ppt/comments/modernComment_BCD_5366FBC7.xml" ContentType="application/vnd.ms-powerpoint.comment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omments/modernComment_BCF_9EBF68AA.xml" ContentType="application/vnd.ms-powerpoint.comment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omments/modernComment_BD3_949D0916.xml" ContentType="application/vnd.ms-powerpoint.comment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28"/>
  </p:notesMasterIdLst>
  <p:sldIdLst>
    <p:sldId id="256" r:id="rId2"/>
    <p:sldId id="950" r:id="rId3"/>
    <p:sldId id="3013" r:id="rId4"/>
    <p:sldId id="2980" r:id="rId5"/>
    <p:sldId id="3011" r:id="rId6"/>
    <p:sldId id="3012" r:id="rId7"/>
    <p:sldId id="3031" r:id="rId8"/>
    <p:sldId id="3032" r:id="rId9"/>
    <p:sldId id="3016" r:id="rId10"/>
    <p:sldId id="2929" r:id="rId11"/>
    <p:sldId id="3005" r:id="rId12"/>
    <p:sldId id="1253" r:id="rId13"/>
    <p:sldId id="2914" r:id="rId14"/>
    <p:sldId id="2981" r:id="rId15"/>
    <p:sldId id="3017" r:id="rId16"/>
    <p:sldId id="3030" r:id="rId17"/>
    <p:sldId id="3020" r:id="rId18"/>
    <p:sldId id="3002" r:id="rId19"/>
    <p:sldId id="3033" r:id="rId20"/>
    <p:sldId id="3021" r:id="rId21"/>
    <p:sldId id="3018" r:id="rId22"/>
    <p:sldId id="3023" r:id="rId23"/>
    <p:sldId id="3026" r:id="rId24"/>
    <p:sldId id="3027" r:id="rId25"/>
    <p:sldId id="3009" r:id="rId26"/>
    <p:sldId id="886" r:id="rId27"/>
  </p:sldIdLst>
  <p:sldSz cx="12192000" cy="6858000"/>
  <p:notesSz cx="6797675" cy="9928225"/>
  <p:embeddedFontLst>
    <p:embeddedFont>
      <p:font typeface="Montserrat" panose="00000500000000000000" pitchFamily="2" charset="0"/>
      <p:regular r:id="rId29"/>
      <p:bold r:id="rId30"/>
      <p:italic r:id="rId31"/>
      <p:boldItalic r:id="rId32"/>
    </p:embeddedFont>
    <p:embeddedFont>
      <p:font typeface="Montserrat ExtraBold" panose="00000900000000000000" pitchFamily="2" charset="0"/>
      <p:bold r:id="rId33"/>
      <p:italic r:id="rId34"/>
      <p:boldItalic r:id="rId35"/>
    </p:embeddedFont>
    <p:embeddedFont>
      <p:font typeface="Montserrat Light" panose="00000400000000000000" pitchFamily="2" charset="0"/>
      <p:regular r:id="rId36"/>
      <p:italic r:id="rId37"/>
    </p:embeddedFont>
    <p:embeddedFont>
      <p:font typeface="Montserrat Medium" panose="00000600000000000000" pitchFamily="2" charset="0"/>
      <p:regular r:id="rId38"/>
      <p:italic r:id="rId39"/>
    </p:embeddedFont>
    <p:embeddedFont>
      <p:font typeface="Montserrat SemiBold" panose="00000700000000000000" pitchFamily="2" charset="0"/>
      <p:bold r:id="rId40"/>
      <p:boldItalic r:id="rId41"/>
    </p:embeddedFont>
    <p:embeddedFont>
      <p:font typeface="Montserrat-BoldItalic" panose="020B0604020202020204" charset="0"/>
      <p:bold r:id="rId42"/>
      <p:italic r:id="rId43"/>
      <p:boldItalic r:id="rId44"/>
    </p:embeddedFont>
    <p:embeddedFont>
      <p:font typeface="Montserrat-ExtraBold" panose="020B0604020202020204" charset="0"/>
      <p:bold r:id="rId45"/>
      <p:italic r:id="rId46"/>
      <p:boldItalic r:id="rId47"/>
    </p:embeddedFont>
    <p:embeddedFont>
      <p:font typeface="Montserrat-Light" panose="020B0604020202020204" charset="0"/>
      <p:regular r:id="rId48"/>
      <p:italic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id="{3908D7D8-8FFA-5A47-88F3-44C4581DCD0A}">
          <p14:sldIdLst>
            <p14:sldId id="256"/>
          </p14:sldIdLst>
        </p14:section>
        <p14:section name="Content Slides" id="{DE36B3D8-7CCC-754D-AD1E-D176A628ED1D}">
          <p14:sldIdLst>
            <p14:sldId id="950"/>
            <p14:sldId id="3013"/>
            <p14:sldId id="2980"/>
            <p14:sldId id="3011"/>
            <p14:sldId id="3012"/>
            <p14:sldId id="3031"/>
            <p14:sldId id="3032"/>
            <p14:sldId id="3016"/>
            <p14:sldId id="2929"/>
            <p14:sldId id="3005"/>
            <p14:sldId id="1253"/>
            <p14:sldId id="2914"/>
            <p14:sldId id="2981"/>
            <p14:sldId id="3017"/>
            <p14:sldId id="3030"/>
            <p14:sldId id="3020"/>
            <p14:sldId id="3002"/>
            <p14:sldId id="3033"/>
            <p14:sldId id="3021"/>
            <p14:sldId id="3018"/>
            <p14:sldId id="3023"/>
            <p14:sldId id="3026"/>
            <p14:sldId id="3027"/>
            <p14:sldId id="3009"/>
            <p14:sldId id="886"/>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8F96F08-25D3-46DD-B052-F7321B0FD424}" name="Sarah Payne" initials="SP" userId="S::Sarah.Payne@cn-bio.com::9245149a-2209-4be2-926f-8e3fdaaebb53" providerId="AD"/>
  <p188:author id="{5C177A1E-A56C-119E-7E9C-4B5EF34F4C95}" name="Audrey Dubourg" initials="AD" userId="S::audrey.dubourg@cn-bio.com::79378b04-d37b-4c42-b4a5-ba9e625a1fa1" providerId="AD"/>
  <p188:author id="{A8CACFD5-C89B-8F65-CBA7-66FACE91A24A}" name="Hailey Sze" initials="HS" userId="S::Hailey.sze@cn-bio.com::c2e0823f-8ff9-4cb8-9b47-280810b32a3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617B"/>
    <a:srgbClr val="6D6E71"/>
    <a:srgbClr val="F1F2F2"/>
    <a:srgbClr val="F6F6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96CF72F-26BA-4562-A322-8071504F6904}" v="95" dt="2024-03-14T18:37:05.4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286"/>
    <p:restoredTop sz="76029" autoAdjust="0"/>
  </p:normalViewPr>
  <p:slideViewPr>
    <p:cSldViewPr snapToGrid="0" snapToObjects="1" showGuides="1">
      <p:cViewPr varScale="1">
        <p:scale>
          <a:sx n="84" d="100"/>
          <a:sy n="84" d="100"/>
        </p:scale>
        <p:origin x="3210" y="8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font" Target="fonts/font19.fntdata"/><Relationship Id="rId50" Type="http://schemas.openxmlformats.org/officeDocument/2006/relationships/presProps" Target="presProps.xml"/><Relationship Id="rId55"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font" Target="fonts/font16.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font" Target="fonts/font20.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font" Target="fonts/font18.fntdata"/><Relationship Id="rId20" Type="http://schemas.openxmlformats.org/officeDocument/2006/relationships/slide" Target="slides/slide19.xml"/><Relationship Id="rId41" Type="http://schemas.openxmlformats.org/officeDocument/2006/relationships/font" Target="fonts/font13.fntdata"/><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49" Type="http://schemas.openxmlformats.org/officeDocument/2006/relationships/font" Target="fonts/font21.fntdata"/></Relationships>
</file>

<file path=ppt/charts/_rels/chart1.xml.rels><?xml version="1.0" encoding="UTF-8" standalone="yes"?>
<Relationships xmlns="http://schemas.openxmlformats.org/package/2006/relationships"><Relationship Id="rId3" Type="http://schemas.openxmlformats.org/officeDocument/2006/relationships/oleObject" Target="https://cnbio-my.sharepoint.com/personal/audrey_dubourg_cn-bio_com/Documents/Documents/Business%20development/Marketing/Webinars/2023/2023.09.26%20DTR%20webinar/2023.08.31%20drug%20failure%20pie%20chart.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537182852143484E-2"/>
          <c:y val="0.13657407407407407"/>
          <c:w val="0.46388888888888891"/>
          <c:h val="0.77314814814814814"/>
        </c:manualLayout>
      </c:layout>
      <c:pieChart>
        <c:varyColors val="1"/>
        <c:ser>
          <c:idx val="0"/>
          <c:order val="0"/>
          <c:spPr>
            <a:ln w="50800">
              <a:solidFill>
                <a:schemeClr val="bg1"/>
              </a:solidFill>
            </a:ln>
            <a:effectLst/>
          </c:spPr>
          <c:dPt>
            <c:idx val="0"/>
            <c:bubble3D val="0"/>
            <c:spPr>
              <a:solidFill>
                <a:schemeClr val="accent2"/>
              </a:solidFill>
              <a:ln w="50800">
                <a:solidFill>
                  <a:schemeClr val="bg1"/>
                </a:solidFill>
              </a:ln>
              <a:effectLst/>
            </c:spPr>
            <c:extLst>
              <c:ext xmlns:c16="http://schemas.microsoft.com/office/drawing/2014/chart" uri="{C3380CC4-5D6E-409C-BE32-E72D297353CC}">
                <c16:uniqueId val="{00000001-7A3F-7744-B2F6-8C853E1602EB}"/>
              </c:ext>
            </c:extLst>
          </c:dPt>
          <c:dPt>
            <c:idx val="1"/>
            <c:bubble3D val="0"/>
            <c:spPr>
              <a:solidFill>
                <a:schemeClr val="accent1"/>
              </a:solidFill>
              <a:ln w="50800">
                <a:solidFill>
                  <a:schemeClr val="bg1"/>
                </a:solidFill>
              </a:ln>
              <a:effectLst/>
            </c:spPr>
            <c:extLst>
              <c:ext xmlns:c16="http://schemas.microsoft.com/office/drawing/2014/chart" uri="{C3380CC4-5D6E-409C-BE32-E72D297353CC}">
                <c16:uniqueId val="{00000003-7A3F-7744-B2F6-8C853E1602EB}"/>
              </c:ext>
            </c:extLst>
          </c:dPt>
          <c:dPt>
            <c:idx val="2"/>
            <c:bubble3D val="0"/>
            <c:spPr>
              <a:solidFill>
                <a:schemeClr val="accent4"/>
              </a:solidFill>
              <a:ln w="50800">
                <a:solidFill>
                  <a:schemeClr val="bg1"/>
                </a:solidFill>
              </a:ln>
              <a:effectLst/>
            </c:spPr>
            <c:extLst>
              <c:ext xmlns:c16="http://schemas.microsoft.com/office/drawing/2014/chart" uri="{C3380CC4-5D6E-409C-BE32-E72D297353CC}">
                <c16:uniqueId val="{00000005-7A3F-7744-B2F6-8C853E1602EB}"/>
              </c:ext>
            </c:extLst>
          </c:dPt>
          <c:dPt>
            <c:idx val="3"/>
            <c:bubble3D val="0"/>
            <c:spPr>
              <a:solidFill>
                <a:schemeClr val="accent5"/>
              </a:solidFill>
              <a:ln w="50800">
                <a:solidFill>
                  <a:schemeClr val="bg1"/>
                </a:solidFill>
              </a:ln>
              <a:effectLst/>
            </c:spPr>
            <c:extLst>
              <c:ext xmlns:c16="http://schemas.microsoft.com/office/drawing/2014/chart" uri="{C3380CC4-5D6E-409C-BE32-E72D297353CC}">
                <c16:uniqueId val="{00000007-7A3F-7744-B2F6-8C853E1602EB}"/>
              </c:ext>
            </c:extLst>
          </c:dPt>
          <c:dLbls>
            <c:dLbl>
              <c:idx val="0"/>
              <c:layout>
                <c:manualLayout>
                  <c:x val="-0.15211003246203789"/>
                  <c:y val="3.8923051557471652E-2"/>
                </c:manualLayout>
              </c:layout>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7A3F-7744-B2F6-8C853E1602EB}"/>
                </c:ext>
              </c:extLst>
            </c:dLbl>
            <c:dLbl>
              <c:idx val="1"/>
              <c:layout>
                <c:manualLayout>
                  <c:x val="9.7171883703090878E-2"/>
                  <c:y val="-0.16950996652822534"/>
                </c:manualLayout>
              </c:layout>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7A3F-7744-B2F6-8C853E1602EB}"/>
                </c:ext>
              </c:extLst>
            </c:dLbl>
            <c:dLbl>
              <c:idx val="2"/>
              <c:layout>
                <c:manualLayout>
                  <c:x val="0.10883939157376615"/>
                  <c:y val="7.0765950599404562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7A3F-7744-B2F6-8C853E1602EB}"/>
                </c:ext>
              </c:extLst>
            </c:dLbl>
            <c:dLbl>
              <c:idx val="3"/>
              <c:layout>
                <c:manualLayout>
                  <c:x val="5.6350163865217448E-2"/>
                  <c:y val="0.1268640528751556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7A3F-7744-B2F6-8C853E1602EB}"/>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Sheet1!$A$3:$A$6</c:f>
              <c:strCache>
                <c:ptCount val="4"/>
                <c:pt idx="0">
                  <c:v>Efficacy</c:v>
                </c:pt>
                <c:pt idx="1">
                  <c:v>Safety</c:v>
                </c:pt>
                <c:pt idx="2">
                  <c:v>Poor Drug-like properties</c:v>
                </c:pt>
                <c:pt idx="3">
                  <c:v>Poor market assessment/strategic planning</c:v>
                </c:pt>
              </c:strCache>
            </c:strRef>
          </c:cat>
          <c:val>
            <c:numRef>
              <c:f>Sheet1!$B$3:$B$6</c:f>
              <c:numCache>
                <c:formatCode>0</c:formatCode>
                <c:ptCount val="4"/>
                <c:pt idx="0">
                  <c:v>45</c:v>
                </c:pt>
                <c:pt idx="1">
                  <c:v>30</c:v>
                </c:pt>
                <c:pt idx="2">
                  <c:v>15</c:v>
                </c:pt>
                <c:pt idx="3">
                  <c:v>10</c:v>
                </c:pt>
              </c:numCache>
            </c:numRef>
          </c:val>
          <c:extLst>
            <c:ext xmlns:c16="http://schemas.microsoft.com/office/drawing/2014/chart" uri="{C3380CC4-5D6E-409C-BE32-E72D297353CC}">
              <c16:uniqueId val="{00000008-7A3F-7744-B2F6-8C853E1602EB}"/>
            </c:ext>
          </c:extLst>
        </c:ser>
        <c:dLbls>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omments/modernComment_BCD_5366FBC7.xml><?xml version="1.0" encoding="utf-8"?>
<p188:cmLst xmlns:a="http://schemas.openxmlformats.org/drawingml/2006/main" xmlns:r="http://schemas.openxmlformats.org/officeDocument/2006/relationships" xmlns:p188="http://schemas.microsoft.com/office/powerpoint/2018/8/main">
  <p188:cm id="{01AB62E1-0577-425D-9324-9122330C157E}" authorId="{5C177A1E-A56C-119E-7E9C-4B5EF34F4C95}" created="2024-01-30T14:24:28.338">
    <ac:deMkLst xmlns:ac="http://schemas.microsoft.com/office/drawing/2013/main/command">
      <pc:docMk xmlns:pc="http://schemas.microsoft.com/office/powerpoint/2013/main/command"/>
      <pc:sldMk xmlns:pc="http://schemas.microsoft.com/office/powerpoint/2013/main/command" cId="1399258055" sldId="3021"/>
      <ac:spMk id="41" creationId="{7E774F77-ED22-981E-9072-14E04788037B}"/>
    </ac:deMkLst>
    <p188:txBody>
      <a:bodyPr/>
      <a:lstStyle/>
      <a:p>
        <a:r>
          <a:rPr lang="en-GB"/>
          <a:t>Scale for the images</a:t>
        </a:r>
      </a:p>
    </p188:txBody>
  </p188:cm>
  <p188:cm id="{B6F05818-7B10-40FC-BAB1-BF7AC104DA70}" authorId="{5C177A1E-A56C-119E-7E9C-4B5EF34F4C95}" created="2024-03-07T08:54:53.300">
    <pc:sldMkLst xmlns:pc="http://schemas.microsoft.com/office/powerpoint/2013/main/command">
      <pc:docMk/>
      <pc:sldMk cId="1399258055" sldId="3021"/>
    </pc:sldMkLst>
    <p188:pos x="3482975" y="4867275"/>
    <p188:txBody>
      <a:bodyPr/>
      <a:lstStyle/>
      <a:p>
        <a:r>
          <a:rPr lang="en-GB"/>
          <a:t>I moved this slide because it is Multi-organ specific. Putting it in the barrier model makes the audience believe we this can be done in single-organ
If you want to touch on gut work, add a single slide on caco-2 work and specify it was preliminary</a:t>
        </a:r>
      </a:p>
    </p188:txBody>
  </p188:cm>
</p188:cmLst>
</file>

<file path=ppt/comments/modernComment_BCF_9EBF68AA.xml><?xml version="1.0" encoding="utf-8"?>
<p188:cmLst xmlns:a="http://schemas.openxmlformats.org/drawingml/2006/main" xmlns:r="http://schemas.openxmlformats.org/officeDocument/2006/relationships" xmlns:p188="http://schemas.microsoft.com/office/powerpoint/2018/8/main">
  <p188:cm id="{0BFC7D8B-894E-43AC-872F-5B69328D4C55}" authorId="{5C177A1E-A56C-119E-7E9C-4B5EF34F4C95}" created="2024-01-30T14:48:49.186">
    <ac:deMkLst xmlns:ac="http://schemas.microsoft.com/office/drawing/2013/main/command">
      <pc:docMk xmlns:pc="http://schemas.microsoft.com/office/powerpoint/2013/main/command"/>
      <pc:sldMk xmlns:pc="http://schemas.microsoft.com/office/powerpoint/2013/main/command" cId="2663344298" sldId="3023"/>
      <ac:grpSpMk id="4" creationId="{DDE45473-A9B4-AAAC-EE58-5F29C131E637}"/>
    </ac:deMkLst>
    <p188:txBody>
      <a:bodyPr/>
      <a:lstStyle/>
      <a:p>
        <a:r>
          <a:rPr lang="en-GB"/>
          <a:t>Need to explain the colour code for flow somewhere</a:t>
        </a:r>
      </a:p>
    </p188:txBody>
    <p188:extLst>
      <p:ext xmlns:p="http://schemas.openxmlformats.org/presentationml/2006/main" uri="{57CB4572-C831-44C2-8A1C-0ADB6CCDFE69}">
        <p223:reactions xmlns:p223="http://schemas.microsoft.com/office/powerpoint/2022/03/main">
          <p223:rxn type="👍">
            <p223:instance time="2024-02-01T16:20:44.612" authorId="{A8CACFD5-C89B-8F65-CBA7-66FACE91A24A}"/>
          </p223:rxn>
        </p223:reactions>
      </p:ext>
    </p188:extLst>
  </p188:cm>
</p188:cmLst>
</file>

<file path=ppt/comments/modernComment_BD3_949D0916.xml><?xml version="1.0" encoding="utf-8"?>
<p188:cmLst xmlns:a="http://schemas.openxmlformats.org/drawingml/2006/main" xmlns:r="http://schemas.openxmlformats.org/officeDocument/2006/relationships" xmlns:p188="http://schemas.microsoft.com/office/powerpoint/2018/8/main">
  <p188:cm id="{7E84CDCC-E48A-41B6-A799-A33A11E6AE27}" authorId="{5C177A1E-A56C-119E-7E9C-4B5EF34F4C95}" status="resolved" created="2024-01-30T15:07:36.458" complete="100000">
    <ac:deMkLst xmlns:ac="http://schemas.microsoft.com/office/drawing/2013/main/command">
      <pc:docMk xmlns:pc="http://schemas.microsoft.com/office/powerpoint/2013/main/command"/>
      <pc:sldMk xmlns:pc="http://schemas.microsoft.com/office/powerpoint/2013/main/command" cId="2493319446" sldId="3027"/>
      <ac:spMk id="2" creationId="{350433C0-F701-CE5C-3036-6AEF00FEF96B}"/>
    </ac:deMkLst>
    <p188:txBody>
      <a:bodyPr/>
      <a:lstStyle/>
      <a:p>
        <a:r>
          <a:rPr lang="en-GB"/>
          <a:t>What is it correlated to? All the graphs? If so, lose the *</a:t>
        </a:r>
      </a:p>
    </p188:txBody>
    <p188:extLst>
      <p:ext xmlns:p="http://schemas.openxmlformats.org/presentationml/2006/main" uri="{57CB4572-C831-44C2-8A1C-0ADB6CCDFE69}">
        <p223:reactions xmlns:p223="http://schemas.microsoft.com/office/powerpoint/2022/03/main">
          <p223:rxn type="👍">
            <p223:instance time="2024-02-01T16:38:34.856" authorId="{A8CACFD5-C89B-8F65-CBA7-66FACE91A24A}"/>
          </p223:rxn>
        </p223:reactions>
      </p:ext>
    </p188:extLst>
  </p188:cm>
  <p188:cm id="{5CDCD5B9-1AA7-4E8F-B601-1DFF950485A5}" authorId="{5C177A1E-A56C-119E-7E9C-4B5EF34F4C95}" status="resolved" created="2024-01-30T15:08:05.955" complete="100000">
    <ac:txMkLst xmlns:ac="http://schemas.microsoft.com/office/drawing/2013/main/command">
      <pc:docMk xmlns:pc="http://schemas.microsoft.com/office/powerpoint/2013/main/command"/>
      <pc:sldMk xmlns:pc="http://schemas.microsoft.com/office/powerpoint/2013/main/command" cId="2493319446" sldId="3027"/>
      <ac:spMk id="25" creationId="{DF0B82E7-C04F-2446-A8B2-A351EDCDB892}"/>
      <ac:txMk cp="77" len="1">
        <ac:context len="79" hash="874817477"/>
      </ac:txMk>
    </ac:txMkLst>
    <p188:pos x="2447545" y="660103"/>
    <p188:txBody>
      <a:bodyPr/>
      <a:lstStyle/>
      <a:p>
        <a:r>
          <a:rPr lang="en-GB"/>
          <a:t>What is the superscript 1 referring to?</a:t>
        </a:r>
      </a:p>
    </p188:txBody>
    <p188:extLst>
      <p:ext xmlns:p="http://schemas.openxmlformats.org/presentationml/2006/main" uri="{57CB4572-C831-44C2-8A1C-0ADB6CCDFE69}">
        <p223:reactions xmlns:p223="http://schemas.microsoft.com/office/powerpoint/2022/03/main">
          <p223:rxn type="👍">
            <p223:instance time="2024-02-01T16:38:33.903" authorId="{A8CACFD5-C89B-8F65-CBA7-66FACE91A24A}"/>
          </p223:rxn>
        </p223:reactions>
      </p:ext>
    </p188:extLst>
  </p188:cm>
</p188:cmLst>
</file>

<file path=ppt/comments/modernComment_BD6_F271BAE6.xml><?xml version="1.0" encoding="utf-8"?>
<p188:cmLst xmlns:a="http://schemas.openxmlformats.org/drawingml/2006/main" xmlns:r="http://schemas.openxmlformats.org/officeDocument/2006/relationships" xmlns:p188="http://schemas.microsoft.com/office/powerpoint/2018/8/main">
  <p188:cm id="{EE8DB239-91B5-483A-8A14-F7FB5D02EB91}" authorId="{5C177A1E-A56C-119E-7E9C-4B5EF34F4C95}" status="resolved" created="2024-03-07T08:42:33.906" complete="100000">
    <pc:sldMkLst xmlns:pc="http://schemas.microsoft.com/office/powerpoint/2013/main/command">
      <pc:docMk/>
      <pc:sldMk cId="4067539686" sldId="3030"/>
    </pc:sldMkLst>
    <p188:pos x="3806825" y="5562600"/>
    <p188:txBody>
      <a:bodyPr/>
      <a:lstStyle/>
      <a:p>
        <a:r>
          <a:rPr lang="en-GB"/>
          <a:t>I would recommend you specify the model correlated to each graph to keep consistency in your narrative</a:t>
        </a:r>
      </a:p>
    </p188:txBody>
  </p188:cm>
</p188:cmLst>
</file>

<file path=ppt/comments/modernComment_BD9_37BA8F33.xml><?xml version="1.0" encoding="utf-8"?>
<p188:cmLst xmlns:a="http://schemas.openxmlformats.org/drawingml/2006/main" xmlns:r="http://schemas.openxmlformats.org/officeDocument/2006/relationships" xmlns:p188="http://schemas.microsoft.com/office/powerpoint/2018/8/main">
  <p188:cm id="{758D24A0-8BD6-4C4D-97F8-D35EEA21D3B4}" authorId="{5C177A1E-A56C-119E-7E9C-4B5EF34F4C95}" created="2024-03-07T09:39:17.863">
    <pc:sldMkLst xmlns:pc="http://schemas.microsoft.com/office/powerpoint/2013/main/command">
      <pc:docMk/>
      <pc:sldMk cId="934973235" sldId="3033"/>
    </pc:sldMkLst>
    <p188:txBody>
      <a:bodyPr/>
      <a:lstStyle/>
      <a:p>
        <a:r>
          <a:rPr lang="en-GB"/>
          <a:t>I would recommend to use some animation to guide the audience here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5659" cy="498135"/>
          </a:xfrm>
          <a:prstGeom prst="rect">
            <a:avLst/>
          </a:prstGeom>
        </p:spPr>
        <p:txBody>
          <a:bodyPr vert="horz" lIns="91422" tIns="45711" rIns="91422" bIns="45711" rtlCol="0"/>
          <a:lstStyle>
            <a:lvl1pPr algn="l">
              <a:defRPr sz="1200"/>
            </a:lvl1pPr>
          </a:lstStyle>
          <a:p>
            <a:endParaRPr lang="en-US"/>
          </a:p>
        </p:txBody>
      </p:sp>
      <p:sp>
        <p:nvSpPr>
          <p:cNvPr id="3" name="Date Placeholder 2"/>
          <p:cNvSpPr>
            <a:spLocks noGrp="1"/>
          </p:cNvSpPr>
          <p:nvPr>
            <p:ph type="dt" idx="1"/>
          </p:nvPr>
        </p:nvSpPr>
        <p:spPr>
          <a:xfrm>
            <a:off x="3850443" y="1"/>
            <a:ext cx="2945659" cy="498135"/>
          </a:xfrm>
          <a:prstGeom prst="rect">
            <a:avLst/>
          </a:prstGeom>
        </p:spPr>
        <p:txBody>
          <a:bodyPr vert="horz" lIns="91422" tIns="45711" rIns="91422" bIns="45711" rtlCol="0"/>
          <a:lstStyle>
            <a:lvl1pPr algn="r">
              <a:defRPr sz="1200"/>
            </a:lvl1pPr>
          </a:lstStyle>
          <a:p>
            <a:fld id="{B0E5E939-64D6-E94F-84D5-139626C3D3A7}" type="datetimeFigureOut">
              <a:rPr lang="en-US" smtClean="0"/>
              <a:t>3/18/2024</a:t>
            </a:fld>
            <a:endParaRPr lang="en-US"/>
          </a:p>
        </p:txBody>
      </p:sp>
      <p:sp>
        <p:nvSpPr>
          <p:cNvPr id="4" name="Slide Image Placeholder 3"/>
          <p:cNvSpPr>
            <a:spLocks noGrp="1" noRot="1" noChangeAspect="1"/>
          </p:cNvSpPr>
          <p:nvPr>
            <p:ph type="sldImg" idx="2"/>
          </p:nvPr>
        </p:nvSpPr>
        <p:spPr>
          <a:xfrm>
            <a:off x="420688" y="1241425"/>
            <a:ext cx="5956300" cy="3351213"/>
          </a:xfrm>
          <a:prstGeom prst="rect">
            <a:avLst/>
          </a:prstGeom>
          <a:noFill/>
          <a:ln w="12700">
            <a:solidFill>
              <a:prstClr val="black"/>
            </a:solidFill>
          </a:ln>
        </p:spPr>
        <p:txBody>
          <a:bodyPr vert="horz" lIns="91422" tIns="45711" rIns="91422" bIns="45711" rtlCol="0" anchor="ctr"/>
          <a:lstStyle/>
          <a:p>
            <a:endParaRPr lang="en-US"/>
          </a:p>
        </p:txBody>
      </p:sp>
      <p:sp>
        <p:nvSpPr>
          <p:cNvPr id="5" name="Notes Placeholder 4"/>
          <p:cNvSpPr>
            <a:spLocks noGrp="1"/>
          </p:cNvSpPr>
          <p:nvPr>
            <p:ph type="body" sz="quarter" idx="3"/>
          </p:nvPr>
        </p:nvSpPr>
        <p:spPr>
          <a:xfrm>
            <a:off x="679768" y="4777958"/>
            <a:ext cx="5438140" cy="3909239"/>
          </a:xfrm>
          <a:prstGeom prst="rect">
            <a:avLst/>
          </a:prstGeom>
        </p:spPr>
        <p:txBody>
          <a:bodyPr vert="horz" lIns="91422" tIns="45711" rIns="91422" bIns="45711"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430092"/>
            <a:ext cx="2945659" cy="498134"/>
          </a:xfrm>
          <a:prstGeom prst="rect">
            <a:avLst/>
          </a:prstGeom>
        </p:spPr>
        <p:txBody>
          <a:bodyPr vert="horz" lIns="91422" tIns="45711" rIns="91422" bIns="45711"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30092"/>
            <a:ext cx="2945659" cy="498134"/>
          </a:xfrm>
          <a:prstGeom prst="rect">
            <a:avLst/>
          </a:prstGeom>
        </p:spPr>
        <p:txBody>
          <a:bodyPr vert="horz" lIns="91422" tIns="45711" rIns="91422" bIns="45711" rtlCol="0" anchor="b"/>
          <a:lstStyle>
            <a:lvl1pPr algn="r">
              <a:defRPr sz="1200"/>
            </a:lvl1pPr>
          </a:lstStyle>
          <a:p>
            <a:fld id="{E9CE7D95-A1A6-F94C-B24D-B9CEEDE45FF3}" type="slidenum">
              <a:rPr lang="en-US" smtClean="0"/>
              <a:t>‹#›</a:t>
            </a:fld>
            <a:endParaRPr lang="en-US"/>
          </a:p>
        </p:txBody>
      </p:sp>
    </p:spTree>
    <p:extLst>
      <p:ext uri="{BB962C8B-B14F-4D97-AF65-F5344CB8AC3E}">
        <p14:creationId xmlns:p14="http://schemas.microsoft.com/office/powerpoint/2010/main" val="33360441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Hello everyone, thank you very much for taking the time to join us today and a special thanks to The Alliance Exchange for the invitation! My name is Hailey and I am a scientist at CN Bio. I am really excited to be here today to talk about </a:t>
            </a:r>
            <a:r>
              <a:rPr lang="en-GB" dirty="0" err="1"/>
              <a:t>microphysiological</a:t>
            </a:r>
            <a:r>
              <a:rPr lang="en-GB" dirty="0"/>
              <a:t> systems and their applications in modernising drug discovery</a:t>
            </a:r>
          </a:p>
        </p:txBody>
      </p:sp>
      <p:sp>
        <p:nvSpPr>
          <p:cNvPr id="4" name="Slide Number Placeholder 3"/>
          <p:cNvSpPr>
            <a:spLocks noGrp="1"/>
          </p:cNvSpPr>
          <p:nvPr>
            <p:ph type="sldNum" sz="quarter" idx="5"/>
          </p:nvPr>
        </p:nvSpPr>
        <p:spPr/>
        <p:txBody>
          <a:bodyPr/>
          <a:lstStyle/>
          <a:p>
            <a:fld id="{E9CE7D95-A1A6-F94C-B24D-B9CEEDE45FF3}" type="slidenum">
              <a:rPr lang="en-US" smtClean="0"/>
              <a:t>1</a:t>
            </a:fld>
            <a:endParaRPr lang="en-US"/>
          </a:p>
        </p:txBody>
      </p:sp>
    </p:spTree>
    <p:extLst>
      <p:ext uri="{BB962C8B-B14F-4D97-AF65-F5344CB8AC3E}">
        <p14:creationId xmlns:p14="http://schemas.microsoft.com/office/powerpoint/2010/main" val="10141127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While all MPS models have their own applications, these 3 are the key applications of our </a:t>
            </a:r>
            <a:r>
              <a:rPr lang="en-GB" dirty="0" err="1"/>
              <a:t>PhysioMimix</a:t>
            </a:r>
            <a:r>
              <a:rPr lang="en-GB" dirty="0"/>
              <a:t> technology, so today we will focus on demonstrating how this technology are predictive of human biology and how this could help bridge the gaps in your current workflows and improve their effectiveness.</a:t>
            </a:r>
          </a:p>
        </p:txBody>
      </p:sp>
      <p:sp>
        <p:nvSpPr>
          <p:cNvPr id="4" name="Slide Number Placeholder 3"/>
          <p:cNvSpPr>
            <a:spLocks noGrp="1"/>
          </p:cNvSpPr>
          <p:nvPr>
            <p:ph type="sldNum" sz="quarter" idx="5"/>
          </p:nvPr>
        </p:nvSpPr>
        <p:spPr/>
        <p:txBody>
          <a:bodyPr/>
          <a:lstStyle/>
          <a:p>
            <a:fld id="{E9CE7D95-A1A6-F94C-B24D-B9CEEDE45FF3}" type="slidenum">
              <a:rPr lang="en-US" smtClean="0"/>
              <a:t>10</a:t>
            </a:fld>
            <a:endParaRPr lang="en-US"/>
          </a:p>
        </p:txBody>
      </p:sp>
    </p:spTree>
    <p:extLst>
      <p:ext uri="{BB962C8B-B14F-4D97-AF65-F5344CB8AC3E}">
        <p14:creationId xmlns:p14="http://schemas.microsoft.com/office/powerpoint/2010/main" val="36905221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the following slides Expand further on how we model the human liver using our MPS technology, and how it is able to resemble the structure and functionality of an actual human liver</a:t>
            </a:r>
          </a:p>
        </p:txBody>
      </p:sp>
      <p:sp>
        <p:nvSpPr>
          <p:cNvPr id="4" name="Slide Number Placeholder 3"/>
          <p:cNvSpPr>
            <a:spLocks noGrp="1"/>
          </p:cNvSpPr>
          <p:nvPr>
            <p:ph type="sldNum" sz="quarter" idx="5"/>
          </p:nvPr>
        </p:nvSpPr>
        <p:spPr/>
        <p:txBody>
          <a:bodyPr/>
          <a:lstStyle/>
          <a:p>
            <a:fld id="{E9CE7D95-A1A6-F94C-B24D-B9CEEDE45FF3}" type="slidenum">
              <a:rPr lang="en-US" smtClean="0"/>
              <a:t>11</a:t>
            </a:fld>
            <a:endParaRPr lang="en-US"/>
          </a:p>
        </p:txBody>
      </p:sp>
    </p:spTree>
    <p:extLst>
      <p:ext uri="{BB962C8B-B14F-4D97-AF65-F5344CB8AC3E}">
        <p14:creationId xmlns:p14="http://schemas.microsoft.com/office/powerpoint/2010/main" val="8765714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build a human liver model, there are a couple of crucial hepatic features that must be recapitulated in vitro. Functional human liver is characterised by a number of features including albumin production, urea </a:t>
            </a:r>
            <a:r>
              <a:rPr lang="en-GB" dirty="0" err="1"/>
              <a:t>synthesis,various</a:t>
            </a:r>
            <a:r>
              <a:rPr lang="en-GB" dirty="0"/>
              <a:t> markers of hepatic damage</a:t>
            </a:r>
          </a:p>
          <a:p>
            <a:endParaRPr lang="en-GB" dirty="0"/>
          </a:p>
          <a:p>
            <a:r>
              <a:rPr lang="en-GB" dirty="0"/>
              <a:t>Other important factors include the expression of various metabolic enzymes and transporters. Liver is a key site for metabolism for many drug compounds and therefore it is very important that an in vitro model is able to reproduce these features.</a:t>
            </a:r>
          </a:p>
        </p:txBody>
      </p:sp>
      <p:sp>
        <p:nvSpPr>
          <p:cNvPr id="4" name="Slide Number Placeholder 3"/>
          <p:cNvSpPr>
            <a:spLocks noGrp="1"/>
          </p:cNvSpPr>
          <p:nvPr>
            <p:ph type="sldNum" sz="quarter" idx="5"/>
          </p:nvPr>
        </p:nvSpPr>
        <p:spPr/>
        <p:txBody>
          <a:bodyPr/>
          <a:lstStyle/>
          <a:p>
            <a:fld id="{E9CE7D95-A1A6-F94C-B24D-B9CEEDE45FF3}" type="slidenum">
              <a:rPr lang="en-US" smtClean="0"/>
              <a:t>12</a:t>
            </a:fld>
            <a:endParaRPr lang="en-US"/>
          </a:p>
        </p:txBody>
      </p:sp>
    </p:spTree>
    <p:extLst>
      <p:ext uri="{BB962C8B-B14F-4D97-AF65-F5344CB8AC3E}">
        <p14:creationId xmlns:p14="http://schemas.microsoft.com/office/powerpoint/2010/main" val="3344165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p9:notes"/>
          <p:cNvSpPr txBox="1">
            <a:spLocks noGrp="1"/>
          </p:cNvSpPr>
          <p:nvPr>
            <p:ph type="body" idx="1"/>
          </p:nvPr>
        </p:nvSpPr>
        <p:spPr>
          <a:xfrm>
            <a:off x="951375" y="3821893"/>
            <a:ext cx="7613996" cy="3128423"/>
          </a:xfrm>
          <a:prstGeom prst="rect">
            <a:avLst/>
          </a:prstGeom>
        </p:spPr>
        <p:txBody>
          <a:bodyPr spcFirstLastPara="1" wrap="square" lIns="49222" tIns="24604" rIns="49222" bIns="24604" anchor="t" anchorCtr="0">
            <a:noAutofit/>
          </a:bodyPr>
          <a:lstStyle/>
          <a:p>
            <a:r>
              <a:rPr lang="en-GB" dirty="0"/>
              <a:t>To build human models of the liver, validated cells seeded on collagen-coated scaffolds. Examples of primary cells include human hepatocytes, which is the main resident cell type in human liver. Culture on its own or co-culture with other resident cells in the liver such as Kupffer and stellate cells. Kupffer cells are resident liver macrophages whereas stellate cells are involved in response to liver injury, so the user has the option to seed a combination of these 3 cell types depending on their </a:t>
            </a:r>
            <a:r>
              <a:rPr lang="en-GB" dirty="0" err="1"/>
              <a:t>speicifcx</a:t>
            </a:r>
            <a:r>
              <a:rPr lang="en-GB" dirty="0"/>
              <a:t> experiment</a:t>
            </a:r>
          </a:p>
        </p:txBody>
      </p:sp>
      <p:sp>
        <p:nvSpPr>
          <p:cNvPr id="626" name="Google Shape;626;p9:notes"/>
          <p:cNvSpPr>
            <a:spLocks noGrp="1" noRot="1" noChangeAspect="1"/>
          </p:cNvSpPr>
          <p:nvPr>
            <p:ph type="sldImg" idx="2"/>
          </p:nvPr>
        </p:nvSpPr>
        <p:spPr>
          <a:xfrm>
            <a:off x="2378075" y="993775"/>
            <a:ext cx="4760913" cy="26797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681152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MPS liver model has been successfully characterised both </a:t>
            </a:r>
            <a:r>
              <a:rPr lang="en-GB" dirty="0" err="1"/>
              <a:t>funcationally</a:t>
            </a:r>
            <a:r>
              <a:rPr lang="en-GB" dirty="0"/>
              <a:t> and structurally. This panel of microscopy images demonstrates the development of MPS liver model over time, and that 3D microtissue structure was formed within 7 days.</a:t>
            </a:r>
          </a:p>
          <a:p>
            <a:endParaRPr lang="en-GB" dirty="0"/>
          </a:p>
          <a:p>
            <a:r>
              <a:rPr lang="en-GB" dirty="0"/>
              <a:t>After a 3D microtissue has been formed, the model displayed positive expression of bile canaliculi which is a key hepatic structure, and also expression of other structural biomarkers including cytoskeleton and tight junctions.</a:t>
            </a:r>
          </a:p>
          <a:p>
            <a:endParaRPr lang="en-GB" dirty="0"/>
          </a:p>
          <a:p>
            <a:r>
              <a:rPr lang="en-GB" dirty="0"/>
              <a:t>Here are some data previously </a:t>
            </a:r>
            <a:r>
              <a:rPr lang="en-GB" dirty="0" err="1"/>
              <a:t>publichsed</a:t>
            </a:r>
            <a:r>
              <a:rPr lang="en-GB" dirty="0"/>
              <a:t> by the FDA analysing the MPS model for functionality, they demonstrate higher metabolic activity and albumin production than traditional spheroids and sandwich culture</a:t>
            </a:r>
          </a:p>
          <a:p>
            <a:r>
              <a:rPr lang="en-GB" dirty="0"/>
              <a:t>This indicates that liver model generated using MPS demonstrate an improved functionality for downstream applications. </a:t>
            </a:r>
          </a:p>
        </p:txBody>
      </p:sp>
      <p:sp>
        <p:nvSpPr>
          <p:cNvPr id="4" name="Slide Number Placeholder 3"/>
          <p:cNvSpPr>
            <a:spLocks noGrp="1"/>
          </p:cNvSpPr>
          <p:nvPr>
            <p:ph type="sldNum" sz="quarter" idx="5"/>
          </p:nvPr>
        </p:nvSpPr>
        <p:spPr/>
        <p:txBody>
          <a:bodyPr/>
          <a:lstStyle/>
          <a:p>
            <a:fld id="{E9CE7D95-A1A6-F94C-B24D-B9CEEDE45FF3}" type="slidenum">
              <a:rPr lang="en-US" smtClean="0"/>
              <a:t>14</a:t>
            </a:fld>
            <a:endParaRPr lang="en-US"/>
          </a:p>
        </p:txBody>
      </p:sp>
    </p:spTree>
    <p:extLst>
      <p:ext uri="{BB962C8B-B14F-4D97-AF65-F5344CB8AC3E}">
        <p14:creationId xmlns:p14="http://schemas.microsoft.com/office/powerpoint/2010/main" val="3646289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Barrier model is another application of ours which are particularly suitable to study the transport of molecules across a membrane.</a:t>
            </a:r>
          </a:p>
        </p:txBody>
      </p:sp>
      <p:sp>
        <p:nvSpPr>
          <p:cNvPr id="4" name="Slide Number Placeholder 3"/>
          <p:cNvSpPr>
            <a:spLocks noGrp="1"/>
          </p:cNvSpPr>
          <p:nvPr>
            <p:ph type="sldNum" sz="quarter" idx="5"/>
          </p:nvPr>
        </p:nvSpPr>
        <p:spPr/>
        <p:txBody>
          <a:bodyPr/>
          <a:lstStyle/>
          <a:p>
            <a:fld id="{E9CE7D95-A1A6-F94C-B24D-B9CEEDE45FF3}" type="slidenum">
              <a:rPr lang="en-US" smtClean="0"/>
              <a:t>15</a:t>
            </a:fld>
            <a:endParaRPr lang="en-US"/>
          </a:p>
        </p:txBody>
      </p:sp>
    </p:spTree>
    <p:extLst>
      <p:ext uri="{BB962C8B-B14F-4D97-AF65-F5344CB8AC3E}">
        <p14:creationId xmlns:p14="http://schemas.microsoft.com/office/powerpoint/2010/main" val="21646811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5B47E4-4AC2-56AF-77FE-AAAA467476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235B74-F95D-FC27-5612-F6B40EE2D8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077625-90F3-92ED-1621-CAF86D4C13BB}"/>
              </a:ext>
            </a:extLst>
          </p:cNvPr>
          <p:cNvSpPr>
            <a:spLocks noGrp="1"/>
          </p:cNvSpPr>
          <p:nvPr>
            <p:ph type="body" idx="1"/>
          </p:nvPr>
        </p:nvSpPr>
        <p:spPr/>
        <p:txBody>
          <a:bodyPr/>
          <a:lstStyle/>
          <a:p>
            <a:pPr algn="l"/>
            <a:r>
              <a:rPr lang="en-US" dirty="0"/>
              <a:t>One example of our barrier model is our lung MPS. In this case, primary lung cells are seeded onto </a:t>
            </a:r>
            <a:r>
              <a:rPr lang="en-US" dirty="0" err="1"/>
              <a:t>transwell</a:t>
            </a:r>
            <a:r>
              <a:rPr lang="en-US" dirty="0"/>
              <a:t> inserts to establish a model for the upper airways which is the bronchial model or the lower airway which is the alveolar model. Again these cells could be co-culture with endothelial cells or circulating immune cells depending specific applications. Our </a:t>
            </a:r>
            <a:r>
              <a:rPr lang="en-US" dirty="0" err="1"/>
              <a:t>physiomimix</a:t>
            </a:r>
            <a:r>
              <a:rPr lang="en-US" dirty="0"/>
              <a:t> barrier plate can fit up to 12 </a:t>
            </a:r>
            <a:r>
              <a:rPr lang="en-US" dirty="0" err="1"/>
              <a:t>transwells</a:t>
            </a:r>
            <a:r>
              <a:rPr lang="en-US" dirty="0"/>
              <a:t> and is featured with barrier flow to allow perfusion throughout the cell culture.</a:t>
            </a:r>
          </a:p>
          <a:p>
            <a:pPr algn="l"/>
            <a:endParaRPr lang="en-US" dirty="0"/>
          </a:p>
          <a:p>
            <a:pPr algn="l"/>
            <a:r>
              <a:rPr lang="en-US" dirty="0"/>
              <a:t>Upon comparison with traditional static culture, our MPS lung model demonstrate a higher physiological relevance to human both genotypically and phenotypically. Increased mRNA expression for pulmonary biomarkers of specific cell population. Histology images also suggested a </a:t>
            </a:r>
            <a:r>
              <a:rPr lang="en-US" dirty="0" err="1"/>
              <a:t>superor</a:t>
            </a:r>
            <a:r>
              <a:rPr lang="en-US" dirty="0"/>
              <a:t> tissue formation. For example in the </a:t>
            </a:r>
            <a:r>
              <a:rPr lang="en-US" dirty="0" err="1"/>
              <a:t>albeolar</a:t>
            </a:r>
            <a:r>
              <a:rPr lang="en-US" dirty="0"/>
              <a:t> model, 3D structure consisting of air sacs which is comparable to </a:t>
            </a:r>
            <a:r>
              <a:rPr lang="en-US" dirty="0" err="1"/>
              <a:t>alveolr</a:t>
            </a:r>
            <a:r>
              <a:rPr lang="en-US" dirty="0"/>
              <a:t> structure in vivo.</a:t>
            </a:r>
          </a:p>
          <a:p>
            <a:pPr algn="l"/>
            <a:endParaRPr lang="en-US" dirty="0"/>
          </a:p>
          <a:p>
            <a:pPr algn="l"/>
            <a:r>
              <a:rPr lang="en-US" dirty="0"/>
              <a:t>With this human relevancy, Makes it suitable for different applications such as respiratory infection, disease </a:t>
            </a:r>
            <a:r>
              <a:rPr lang="en-US" dirty="0" err="1"/>
              <a:t>modeeling</a:t>
            </a:r>
            <a:r>
              <a:rPr lang="en-US" dirty="0"/>
              <a:t> Such as COPD and </a:t>
            </a:r>
            <a:r>
              <a:rPr lang="en-US" dirty="0" err="1"/>
              <a:t>cycstic</a:t>
            </a:r>
            <a:r>
              <a:rPr lang="en-US" dirty="0"/>
              <a:t> fibrosis. And also properties of Inhalation medicine. </a:t>
            </a:r>
          </a:p>
        </p:txBody>
      </p:sp>
      <p:sp>
        <p:nvSpPr>
          <p:cNvPr id="4" name="Slide Number Placeholder 3">
            <a:extLst>
              <a:ext uri="{FF2B5EF4-FFF2-40B4-BE49-F238E27FC236}">
                <a16:creationId xmlns:a16="http://schemas.microsoft.com/office/drawing/2014/main" id="{CD0F8865-67D4-AFA0-A3AB-46B735BD6A9E}"/>
              </a:ext>
            </a:extLst>
          </p:cNvPr>
          <p:cNvSpPr>
            <a:spLocks noGrp="1"/>
          </p:cNvSpPr>
          <p:nvPr>
            <p:ph type="sldNum" sz="quarter" idx="5"/>
          </p:nvPr>
        </p:nvSpPr>
        <p:spPr/>
        <p:txBody>
          <a:bodyPr/>
          <a:lstStyle/>
          <a:p>
            <a:fld id="{E9CE7D95-A1A6-F94C-B24D-B9CEEDE45FF3}" type="slidenum">
              <a:rPr lang="en-US" smtClean="0"/>
              <a:t>16</a:t>
            </a:fld>
            <a:endParaRPr lang="en-US"/>
          </a:p>
        </p:txBody>
      </p:sp>
    </p:spTree>
    <p:extLst>
      <p:ext uri="{BB962C8B-B14F-4D97-AF65-F5344CB8AC3E}">
        <p14:creationId xmlns:p14="http://schemas.microsoft.com/office/powerpoint/2010/main" val="19835951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Moving on from single organ models. Multi-organ MPS is one of our newer concepts. As I’ve previously mentioned, it can link 2 </a:t>
            </a:r>
            <a:r>
              <a:rPr lang="en-GB" dirty="0" err="1"/>
              <a:t>separatae</a:t>
            </a:r>
            <a:r>
              <a:rPr lang="en-GB" dirty="0"/>
              <a:t> organ model together means of fluidic flow. So in the following slides, I will be using Gut-Liver axis as an example to explain the values of multi-organ MPS in improving the drug discovery workflow. </a:t>
            </a:r>
          </a:p>
        </p:txBody>
      </p:sp>
      <p:sp>
        <p:nvSpPr>
          <p:cNvPr id="4" name="Slide Number Placeholder 3"/>
          <p:cNvSpPr>
            <a:spLocks noGrp="1"/>
          </p:cNvSpPr>
          <p:nvPr>
            <p:ph type="sldNum" sz="quarter" idx="5"/>
          </p:nvPr>
        </p:nvSpPr>
        <p:spPr/>
        <p:txBody>
          <a:bodyPr/>
          <a:lstStyle/>
          <a:p>
            <a:fld id="{E9CE7D95-A1A6-F94C-B24D-B9CEEDE45FF3}" type="slidenum">
              <a:rPr lang="en-US" smtClean="0"/>
              <a:t>17</a:t>
            </a:fld>
            <a:endParaRPr lang="en-US"/>
          </a:p>
        </p:txBody>
      </p:sp>
    </p:spTree>
    <p:extLst>
      <p:ext uri="{BB962C8B-B14F-4D97-AF65-F5344CB8AC3E}">
        <p14:creationId xmlns:p14="http://schemas.microsoft.com/office/powerpoint/2010/main" val="37931371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What’s so attractive about a multi-organ MPS features fluidically linking 2 separate models into a single plate  which could in turn allow…. </a:t>
            </a:r>
          </a:p>
          <a:p>
            <a:pPr algn="l"/>
            <a:endParaRPr lang="en-US" dirty="0"/>
          </a:p>
          <a:p>
            <a:pPr algn="l"/>
            <a:r>
              <a:rPr lang="en-US" dirty="0"/>
              <a:t>With the fluidic flow there </a:t>
            </a:r>
            <a:r>
              <a:rPr lang="en-US" dirty="0" err="1"/>
              <a:t>intrioduces</a:t>
            </a:r>
            <a:r>
              <a:rPr lang="en-US" dirty="0"/>
              <a:t> a potential for improved prediction on biological processes, such as predicting </a:t>
            </a:r>
            <a:r>
              <a:rPr lang="en-US" dirty="0" err="1"/>
              <a:t>phamakokinetic</a:t>
            </a:r>
            <a:r>
              <a:rPr lang="en-US" dirty="0"/>
              <a:t> properties of drug compounds and can also be used in </a:t>
            </a:r>
            <a:r>
              <a:rPr lang="en-US" dirty="0" err="1"/>
              <a:t>conjction</a:t>
            </a:r>
            <a:r>
              <a:rPr lang="en-US" dirty="0"/>
              <a:t> w Mathematical modelling</a:t>
            </a:r>
          </a:p>
        </p:txBody>
      </p:sp>
      <p:sp>
        <p:nvSpPr>
          <p:cNvPr id="4" name="Slide Number Placeholder 3"/>
          <p:cNvSpPr>
            <a:spLocks noGrp="1"/>
          </p:cNvSpPr>
          <p:nvPr>
            <p:ph type="sldNum" sz="quarter" idx="5"/>
          </p:nvPr>
        </p:nvSpPr>
        <p:spPr/>
        <p:txBody>
          <a:bodyPr/>
          <a:lstStyle/>
          <a:p>
            <a:fld id="{E9CE7D95-A1A6-F94C-B24D-B9CEEDE45FF3}" type="slidenum">
              <a:rPr lang="en-US" smtClean="0"/>
              <a:t>18</a:t>
            </a:fld>
            <a:endParaRPr lang="en-US"/>
          </a:p>
        </p:txBody>
      </p:sp>
    </p:spTree>
    <p:extLst>
      <p:ext uri="{BB962C8B-B14F-4D97-AF65-F5344CB8AC3E}">
        <p14:creationId xmlns:p14="http://schemas.microsoft.com/office/powerpoint/2010/main" val="14268329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52E414-E9E2-37EA-8A2A-56257A339E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888244-90AB-009D-DE95-1A0243E438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D6F39B-3B32-C6CF-DE51-249FF4AC7955}"/>
              </a:ext>
            </a:extLst>
          </p:cNvPr>
          <p:cNvSpPr>
            <a:spLocks noGrp="1"/>
          </p:cNvSpPr>
          <p:nvPr>
            <p:ph type="body" idx="1"/>
          </p:nvPr>
        </p:nvSpPr>
        <p:spPr/>
        <p:txBody>
          <a:bodyPr/>
          <a:lstStyle/>
          <a:p>
            <a:pPr algn="l"/>
            <a:r>
              <a:rPr lang="en-US" dirty="0"/>
              <a:t>The concept of multi-organ model is to link 2 models of primary human nature together, and one of our most recent project is the Gut/Liver MPS. In this project, we collaborated with Altis Biosystems and incorporated their </a:t>
            </a:r>
            <a:r>
              <a:rPr lang="en-US" dirty="0" err="1"/>
              <a:t>Repligut</a:t>
            </a:r>
            <a:r>
              <a:rPr lang="en-US" dirty="0"/>
              <a:t> platform into our Liver MPS.</a:t>
            </a:r>
          </a:p>
          <a:p>
            <a:pPr algn="l"/>
            <a:endParaRPr lang="en-US" dirty="0"/>
          </a:p>
          <a:p>
            <a:pPr algn="l"/>
            <a:r>
              <a:rPr lang="en-US" dirty="0" err="1"/>
              <a:t>RepliGut</a:t>
            </a:r>
            <a:r>
              <a:rPr lang="en-US" dirty="0"/>
              <a:t> is primary gut model that was derived from crypt-epithelial stem cells from human jejunum samples. It could be cultured on the </a:t>
            </a:r>
            <a:r>
              <a:rPr lang="en-US" dirty="0" err="1"/>
              <a:t>transwell</a:t>
            </a:r>
            <a:r>
              <a:rPr lang="en-US" dirty="0"/>
              <a:t> insert and can again fit into the </a:t>
            </a:r>
            <a:r>
              <a:rPr lang="en-US" dirty="0" err="1"/>
              <a:t>transwell</a:t>
            </a:r>
            <a:r>
              <a:rPr lang="en-US" dirty="0"/>
              <a:t> compartment and </a:t>
            </a:r>
            <a:r>
              <a:rPr lang="en-US" dirty="0" err="1"/>
              <a:t>establisjh</a:t>
            </a:r>
            <a:r>
              <a:rPr lang="en-US" dirty="0"/>
              <a:t> a fluidic link with our liver model. By linking 2 primary models together, this Gut-Liver MPS, It has valuable such as estimating drug properties which I’ll through later.</a:t>
            </a:r>
          </a:p>
        </p:txBody>
      </p:sp>
      <p:sp>
        <p:nvSpPr>
          <p:cNvPr id="4" name="Slide Number Placeholder 3">
            <a:extLst>
              <a:ext uri="{FF2B5EF4-FFF2-40B4-BE49-F238E27FC236}">
                <a16:creationId xmlns:a16="http://schemas.microsoft.com/office/drawing/2014/main" id="{E0375669-7742-DD1A-C6B0-5568664FBA0C}"/>
              </a:ext>
            </a:extLst>
          </p:cNvPr>
          <p:cNvSpPr>
            <a:spLocks noGrp="1"/>
          </p:cNvSpPr>
          <p:nvPr>
            <p:ph type="sldNum" sz="quarter" idx="5"/>
          </p:nvPr>
        </p:nvSpPr>
        <p:spPr/>
        <p:txBody>
          <a:bodyPr/>
          <a:lstStyle/>
          <a:p>
            <a:fld id="{E9CE7D95-A1A6-F94C-B24D-B9CEEDE45FF3}" type="slidenum">
              <a:rPr lang="en-US" smtClean="0"/>
              <a:t>19</a:t>
            </a:fld>
            <a:endParaRPr lang="en-US"/>
          </a:p>
        </p:txBody>
      </p:sp>
    </p:spTree>
    <p:extLst>
      <p:ext uri="{BB962C8B-B14F-4D97-AF65-F5344CB8AC3E}">
        <p14:creationId xmlns:p14="http://schemas.microsoft.com/office/powerpoint/2010/main" val="38231320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Introduction into drug discovery landscape outline the challenges of current research </a:t>
            </a:r>
            <a:r>
              <a:rPr lang="en-GB" dirty="0" err="1"/>
              <a:t>methodogies</a:t>
            </a:r>
            <a:r>
              <a:rPr lang="en-GB" dirty="0"/>
              <a:t>. Explain the concept of </a:t>
            </a:r>
            <a:r>
              <a:rPr lang="en-GB" dirty="0" err="1"/>
              <a:t>microphysiological</a:t>
            </a:r>
            <a:r>
              <a:rPr lang="en-GB" dirty="0"/>
              <a:t> system and how this could potentially bring innovative to preclinical drug discovery. Finally I will introduce the MPS models we have developed at CN Bio and their application areas.</a:t>
            </a:r>
          </a:p>
        </p:txBody>
      </p:sp>
      <p:sp>
        <p:nvSpPr>
          <p:cNvPr id="4" name="Slide Number Placeholder 3"/>
          <p:cNvSpPr>
            <a:spLocks noGrp="1"/>
          </p:cNvSpPr>
          <p:nvPr>
            <p:ph type="sldNum" sz="quarter" idx="5"/>
          </p:nvPr>
        </p:nvSpPr>
        <p:spPr/>
        <p:txBody>
          <a:bodyPr/>
          <a:lstStyle/>
          <a:p>
            <a:fld id="{E9CE7D95-A1A6-F94C-B24D-B9CEEDE45FF3}" type="slidenum">
              <a:rPr lang="en-US" smtClean="0"/>
              <a:t>2</a:t>
            </a:fld>
            <a:endParaRPr lang="en-US"/>
          </a:p>
        </p:txBody>
      </p:sp>
    </p:spTree>
    <p:extLst>
      <p:ext uri="{BB962C8B-B14F-4D97-AF65-F5344CB8AC3E}">
        <p14:creationId xmlns:p14="http://schemas.microsoft.com/office/powerpoint/2010/main" val="17711804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dirty="0" err="1"/>
              <a:t>RepliGut</a:t>
            </a:r>
            <a:r>
              <a:rPr lang="en-US" dirty="0"/>
              <a:t> culture goes through 2 major phase, expansion and differentiation, each characterized by a specific pattern of gene expression. In terms of physiological relevance, A fully differentiated barrier is have been shown to express key intestinal markers.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Another advantage of using </a:t>
            </a:r>
            <a:r>
              <a:rPr lang="en-US" dirty="0" err="1"/>
              <a:t>REpliGut</a:t>
            </a:r>
            <a:r>
              <a:rPr lang="en-US" dirty="0"/>
              <a:t> is that it demonstrates higher human-relevancy than Caco-2 cell line. Which is the current standard for in vitro gut model but as I’ve mentioned, some cell lines demonstrate limited human relevancy due to their lack of expression on metabolic enzymes. Compared to Caco-2, the </a:t>
            </a:r>
            <a:r>
              <a:rPr lang="en-US" dirty="0" err="1"/>
              <a:t>repligut</a:t>
            </a:r>
            <a:r>
              <a:rPr lang="en-US" dirty="0"/>
              <a:t> model is characterized by improved expression of key ADME biomarkers . When looking at the physical properties of the culture, </a:t>
            </a:r>
            <a:r>
              <a:rPr lang="en-US" dirty="0" err="1"/>
              <a:t>Repligat</a:t>
            </a:r>
            <a:r>
              <a:rPr lang="en-US" dirty="0"/>
              <a:t> displayed distinct and continuously layer of mucus, which was otherwise absent in the Caco-2 model. Because of the higher human relevancy, Specifically relevant for downstream studies.</a:t>
            </a:r>
          </a:p>
          <a:p>
            <a:pPr algn="l"/>
            <a:endParaRPr lang="en-US" dirty="0"/>
          </a:p>
        </p:txBody>
      </p:sp>
      <p:sp>
        <p:nvSpPr>
          <p:cNvPr id="4" name="Slide Number Placeholder 3"/>
          <p:cNvSpPr>
            <a:spLocks noGrp="1"/>
          </p:cNvSpPr>
          <p:nvPr>
            <p:ph type="sldNum" sz="quarter" idx="5"/>
          </p:nvPr>
        </p:nvSpPr>
        <p:spPr/>
        <p:txBody>
          <a:bodyPr/>
          <a:lstStyle/>
          <a:p>
            <a:fld id="{E9CE7D95-A1A6-F94C-B24D-B9CEEDE45FF3}" type="slidenum">
              <a:rPr lang="en-US" smtClean="0"/>
              <a:t>20</a:t>
            </a:fld>
            <a:endParaRPr lang="en-US"/>
          </a:p>
        </p:txBody>
      </p:sp>
    </p:spTree>
    <p:extLst>
      <p:ext uri="{BB962C8B-B14F-4D97-AF65-F5344CB8AC3E}">
        <p14:creationId xmlns:p14="http://schemas.microsoft.com/office/powerpoint/2010/main" val="5685472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After </a:t>
            </a:r>
            <a:r>
              <a:rPr lang="en-US" dirty="0" err="1"/>
              <a:t>demonstrationg</a:t>
            </a:r>
            <a:r>
              <a:rPr lang="en-US" dirty="0"/>
              <a:t> human-relevancy of the </a:t>
            </a:r>
            <a:r>
              <a:rPr lang="en-US" dirty="0" err="1"/>
              <a:t>repligut</a:t>
            </a:r>
            <a:r>
              <a:rPr lang="en-US" dirty="0"/>
              <a:t> model, The next step was to try integrating </a:t>
            </a:r>
            <a:r>
              <a:rPr lang="en-US" dirty="0" err="1"/>
              <a:t>RepliGut</a:t>
            </a:r>
            <a:r>
              <a:rPr lang="en-US" dirty="0"/>
              <a:t> into our MPS model and establish a co-culture with the liver model. We managed to establish a special co-culture media that retains functionality of both organ models for at least 48 hours. </a:t>
            </a:r>
          </a:p>
          <a:p>
            <a:pPr algn="l"/>
            <a:endParaRPr lang="en-US" dirty="0"/>
          </a:p>
          <a:p>
            <a:pPr algn="l"/>
            <a:r>
              <a:rPr lang="en-US" dirty="0"/>
              <a:t>We performed some measurements and demonstrated that the primary gut barrier remained intact following exposure to fluidic flow and also exposure to the liver culture. </a:t>
            </a:r>
          </a:p>
          <a:p>
            <a:pPr algn="l"/>
            <a:endParaRPr lang="en-US" dirty="0"/>
          </a:p>
          <a:p>
            <a:pPr algn="l"/>
            <a:r>
              <a:rPr lang="en-US" dirty="0"/>
              <a:t>In terms of liver culture, the functionality of the liver model in co-culture is comparable to the single organ control. And this could be reflected in terms of albumin production and CYP3A4 metabolic activity.</a:t>
            </a:r>
          </a:p>
          <a:p>
            <a:pPr algn="l"/>
            <a:endParaRPr lang="en-US" dirty="0"/>
          </a:p>
          <a:p>
            <a:pPr algn="l"/>
            <a:r>
              <a:rPr lang="en-US" dirty="0"/>
              <a:t>To validate the collective metabolic capacity of the gut and liver models, we dosed the model with a compound called 7-HC and measured its concentration in circulating media overtime. 7-HC is a compound that can be </a:t>
            </a:r>
            <a:r>
              <a:rPr lang="en-US" dirty="0" err="1"/>
              <a:t>meatbolsied</a:t>
            </a:r>
            <a:r>
              <a:rPr lang="en-US" dirty="0"/>
              <a:t> by both the gut and liver which has been successfully </a:t>
            </a:r>
            <a:r>
              <a:rPr lang="en-US" dirty="0" err="1"/>
              <a:t>deomstrated</a:t>
            </a:r>
            <a:r>
              <a:rPr lang="en-US" dirty="0"/>
              <a:t> by our multi-organ model. This proof-of-concept model has therefore been validated to study the properties and metabolic profiles of more drug compounds.</a:t>
            </a:r>
          </a:p>
        </p:txBody>
      </p:sp>
      <p:sp>
        <p:nvSpPr>
          <p:cNvPr id="4" name="Slide Number Placeholder 3"/>
          <p:cNvSpPr>
            <a:spLocks noGrp="1"/>
          </p:cNvSpPr>
          <p:nvPr>
            <p:ph type="sldNum" sz="quarter" idx="5"/>
          </p:nvPr>
        </p:nvSpPr>
        <p:spPr/>
        <p:txBody>
          <a:bodyPr/>
          <a:lstStyle/>
          <a:p>
            <a:fld id="{E9CE7D95-A1A6-F94C-B24D-B9CEEDE45FF3}" type="slidenum">
              <a:rPr lang="en-US" smtClean="0"/>
              <a:t>21</a:t>
            </a:fld>
            <a:endParaRPr lang="en-US"/>
          </a:p>
        </p:txBody>
      </p:sp>
    </p:spTree>
    <p:extLst>
      <p:ext uri="{BB962C8B-B14F-4D97-AF65-F5344CB8AC3E}">
        <p14:creationId xmlns:p14="http://schemas.microsoft.com/office/powerpoint/2010/main" val="29910653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This multi-organ model has valuable applications in bioavailability profiling of drug compounds. Bioavailability is a concept which measures the fraction of a drug </a:t>
            </a:r>
            <a:r>
              <a:rPr lang="en-US" dirty="0" err="1"/>
              <a:t>adminisred</a:t>
            </a:r>
            <a:r>
              <a:rPr lang="en-US" dirty="0"/>
              <a:t> reaching the systemic circulation. For example, if you swallow a pill, bioavailability measures how much of that drug was absorbed through your gut in the digestive system into the bloodstream.</a:t>
            </a:r>
          </a:p>
          <a:p>
            <a:pPr algn="l"/>
            <a:endParaRPr lang="en-US" dirty="0"/>
          </a:p>
          <a:p>
            <a:pPr algn="l"/>
            <a:r>
              <a:rPr lang="en-US" dirty="0"/>
              <a:t>Given the open-well design, this Gut-Liver model has the flexibility to simulate both oral and intravenous dosing of drug compounds, and For oral dosing, the drug is added at the apical side of the </a:t>
            </a:r>
            <a:r>
              <a:rPr lang="en-US" dirty="0" err="1"/>
              <a:t>Transwell</a:t>
            </a:r>
            <a:r>
              <a:rPr lang="en-US" dirty="0"/>
              <a:t> compartment, directly onto the primary gut barrier. Depends on the transport mechanisms of the specific drug, the dug may be able to be transported across the gut barrier into the circulating media and come into contact w the liver culture. The multiple fluidic flow in this Gut-Liver MPS allows the modelling of the combined effects of intestinal absorption and hepatic metabolism for drug compounds.</a:t>
            </a:r>
          </a:p>
          <a:p>
            <a:pPr algn="l"/>
            <a:endParaRPr lang="en-US" dirty="0"/>
          </a:p>
          <a:p>
            <a:pPr algn="l"/>
            <a:r>
              <a:rPr lang="en-US" dirty="0"/>
              <a:t>In terms of intravenous dosing, the drug could be added directly into the liver compartment. This set up Models the scenarios where the drug was injected directly into the bloodstream and </a:t>
            </a:r>
            <a:r>
              <a:rPr lang="en-US" dirty="0" err="1"/>
              <a:t>travlled</a:t>
            </a:r>
            <a:r>
              <a:rPr lang="en-US" dirty="0"/>
              <a:t> to the liver for metabolism. </a:t>
            </a:r>
          </a:p>
          <a:p>
            <a:pPr algn="l"/>
            <a:endParaRPr lang="en-US" dirty="0"/>
          </a:p>
          <a:p>
            <a:pPr algn="l"/>
            <a:r>
              <a:rPr lang="en-US" dirty="0"/>
              <a:t>To estimate the </a:t>
            </a:r>
            <a:r>
              <a:rPr lang="en-US" dirty="0" err="1"/>
              <a:t>pharmakokinetic</a:t>
            </a:r>
            <a:r>
              <a:rPr lang="en-US" dirty="0"/>
              <a:t> profile of the drug, media samples can be taken at multiple timepoints and </a:t>
            </a:r>
            <a:r>
              <a:rPr lang="en-US" dirty="0" err="1"/>
              <a:t>analysed</a:t>
            </a:r>
            <a:r>
              <a:rPr lang="en-US" dirty="0"/>
              <a:t> by LC-MS to determine the changes in drug concentration overtime.</a:t>
            </a:r>
          </a:p>
        </p:txBody>
      </p:sp>
      <p:sp>
        <p:nvSpPr>
          <p:cNvPr id="4" name="Slide Number Placeholder 3"/>
          <p:cNvSpPr>
            <a:spLocks noGrp="1"/>
          </p:cNvSpPr>
          <p:nvPr>
            <p:ph type="sldNum" sz="quarter" idx="5"/>
          </p:nvPr>
        </p:nvSpPr>
        <p:spPr/>
        <p:txBody>
          <a:bodyPr/>
          <a:lstStyle/>
          <a:p>
            <a:fld id="{E9CE7D95-A1A6-F94C-B24D-B9CEEDE45FF3}" type="slidenum">
              <a:rPr lang="en-US" smtClean="0"/>
              <a:t>22</a:t>
            </a:fld>
            <a:endParaRPr lang="en-US"/>
          </a:p>
        </p:txBody>
      </p:sp>
    </p:spTree>
    <p:extLst>
      <p:ext uri="{BB962C8B-B14F-4D97-AF65-F5344CB8AC3E}">
        <p14:creationId xmlns:p14="http://schemas.microsoft.com/office/powerpoint/2010/main" val="4204383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Here is a case study where we dosed our gut-liver model with the drug Midazolam. Primarily metabolized by CYP3A4. Increasing evidence suggest that the intestinal is an important site for first metabolism of this drug, in </a:t>
            </a:r>
            <a:r>
              <a:rPr lang="en-US" dirty="0" err="1"/>
              <a:t>addiotn</a:t>
            </a:r>
            <a:r>
              <a:rPr lang="en-US" dirty="0"/>
              <a:t> to the liver</a:t>
            </a:r>
          </a:p>
          <a:p>
            <a:pPr algn="l"/>
            <a:endParaRPr lang="en-US" dirty="0"/>
          </a:p>
          <a:p>
            <a:pPr algn="l"/>
            <a:r>
              <a:rPr lang="en-US" dirty="0"/>
              <a:t>This is another piece of evidence supporting why </a:t>
            </a:r>
            <a:r>
              <a:rPr lang="en-US" dirty="0" err="1"/>
              <a:t>RepliGut</a:t>
            </a:r>
            <a:r>
              <a:rPr lang="en-US" dirty="0"/>
              <a:t> primary cells might be a more suitable model for drug profiling than the Caco-2 cell line, due to the higher expression of the CYP3A4 enzyme. </a:t>
            </a:r>
          </a:p>
        </p:txBody>
      </p:sp>
      <p:sp>
        <p:nvSpPr>
          <p:cNvPr id="4" name="Slide Number Placeholder 3"/>
          <p:cNvSpPr>
            <a:spLocks noGrp="1"/>
          </p:cNvSpPr>
          <p:nvPr>
            <p:ph type="sldNum" sz="quarter" idx="5"/>
          </p:nvPr>
        </p:nvSpPr>
        <p:spPr/>
        <p:txBody>
          <a:bodyPr/>
          <a:lstStyle/>
          <a:p>
            <a:fld id="{E9CE7D95-A1A6-F94C-B24D-B9CEEDE45FF3}" type="slidenum">
              <a:rPr lang="en-US" smtClean="0"/>
              <a:t>23</a:t>
            </a:fld>
            <a:endParaRPr lang="en-US"/>
          </a:p>
        </p:txBody>
      </p:sp>
    </p:spTree>
    <p:extLst>
      <p:ext uri="{BB962C8B-B14F-4D97-AF65-F5344CB8AC3E}">
        <p14:creationId xmlns:p14="http://schemas.microsoft.com/office/powerpoint/2010/main" val="18286559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Throughout this proof-of-concept experiment, we completed several sets of measurements and analysis. We have established 2 sets of Gut-Liver models, one with the primary </a:t>
            </a:r>
            <a:r>
              <a:rPr lang="en-US" dirty="0" err="1"/>
              <a:t>REpliGut</a:t>
            </a:r>
            <a:r>
              <a:rPr lang="en-US" dirty="0"/>
              <a:t> and the other with the Caco-2 cell line, and we compared these 2 sets of results side by side. When looking at the changes in the parent drug concentration in </a:t>
            </a:r>
            <a:r>
              <a:rPr lang="en-US" dirty="0" err="1"/>
              <a:t>circularing</a:t>
            </a:r>
            <a:r>
              <a:rPr lang="en-US" dirty="0"/>
              <a:t> media, there was a higher peak in the model with </a:t>
            </a:r>
            <a:r>
              <a:rPr lang="en-US" dirty="0" err="1"/>
              <a:t>Caco</a:t>
            </a:r>
            <a:r>
              <a:rPr lang="en-US" dirty="0"/>
              <a:t> than the model with </a:t>
            </a:r>
            <a:r>
              <a:rPr lang="en-US" dirty="0" err="1"/>
              <a:t>RepliGut</a:t>
            </a:r>
            <a:r>
              <a:rPr lang="en-US" dirty="0"/>
              <a:t>. If we combine this observation with the total fraction of parent drug remaining, we could see that the model with </a:t>
            </a:r>
            <a:r>
              <a:rPr lang="en-US" dirty="0" err="1"/>
              <a:t>RepliGut</a:t>
            </a:r>
            <a:r>
              <a:rPr lang="en-US" dirty="0"/>
              <a:t> demonstrated a higher clearance of the drug. </a:t>
            </a:r>
          </a:p>
          <a:p>
            <a:pPr algn="l"/>
            <a:endParaRPr lang="en-US" dirty="0"/>
          </a:p>
          <a:p>
            <a:pPr algn="l"/>
            <a:r>
              <a:rPr lang="en-US" dirty="0"/>
              <a:t>We have also estimated the amount of metabolites present, which is 1-hydroxymidazolam, by obtaining the peak area. Results suggested there were more metabolites present in the model with </a:t>
            </a:r>
            <a:r>
              <a:rPr lang="en-US" dirty="0" err="1"/>
              <a:t>RepliGut</a:t>
            </a:r>
            <a:r>
              <a:rPr lang="en-US" dirty="0"/>
              <a:t> than caco-2 cell line, which correlates with the CYP3A4 expression in the 2 model.</a:t>
            </a:r>
          </a:p>
          <a:p>
            <a:pPr algn="l"/>
            <a:endParaRPr lang="en-US" dirty="0"/>
          </a:p>
          <a:p>
            <a:pPr algn="l"/>
            <a:r>
              <a:rPr lang="en-US" dirty="0"/>
              <a:t>Carried out further calculations to estimate oral bioavailability of a drug and compare them with literature. Compared to caco-2 model, The </a:t>
            </a:r>
            <a:r>
              <a:rPr lang="en-US" dirty="0" err="1"/>
              <a:t>bioavailabiliy</a:t>
            </a:r>
            <a:r>
              <a:rPr lang="en-US" dirty="0"/>
              <a:t> estimated by the model with </a:t>
            </a:r>
            <a:r>
              <a:rPr lang="en-US" dirty="0" err="1"/>
              <a:t>REpliGut</a:t>
            </a:r>
            <a:r>
              <a:rPr lang="en-US" dirty="0"/>
              <a:t> is much closer to clinical data in humans. When comparing with animal studies in literature, our model also demonstrated an equivalent performance to dog and rat models, if not better. This proof-of-concept study has provided promising results, suggesting that a primary cells in MPS model can play huge potential in giving more accurate estimation on human data.</a:t>
            </a:r>
          </a:p>
        </p:txBody>
      </p:sp>
      <p:sp>
        <p:nvSpPr>
          <p:cNvPr id="4" name="Slide Number Placeholder 3"/>
          <p:cNvSpPr>
            <a:spLocks noGrp="1"/>
          </p:cNvSpPr>
          <p:nvPr>
            <p:ph type="sldNum" sz="quarter" idx="5"/>
          </p:nvPr>
        </p:nvSpPr>
        <p:spPr/>
        <p:txBody>
          <a:bodyPr/>
          <a:lstStyle/>
          <a:p>
            <a:fld id="{E9CE7D95-A1A6-F94C-B24D-B9CEEDE45FF3}" type="slidenum">
              <a:rPr lang="en-US" smtClean="0"/>
              <a:t>24</a:t>
            </a:fld>
            <a:endParaRPr lang="en-US"/>
          </a:p>
        </p:txBody>
      </p:sp>
    </p:spTree>
    <p:extLst>
      <p:ext uri="{BB962C8B-B14F-4D97-AF65-F5344CB8AC3E}">
        <p14:creationId xmlns:p14="http://schemas.microsoft.com/office/powerpoint/2010/main" val="37746202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are a few take home points summarising the potential of MPS technology in preclinical drug discovery. </a:t>
            </a:r>
          </a:p>
          <a:p>
            <a:pPr>
              <a:lnSpc>
                <a:spcPct val="135000"/>
              </a:lnSpc>
              <a:spcBef>
                <a:spcPts val="400"/>
              </a:spcBef>
              <a:spcAft>
                <a:spcPts val="400"/>
              </a:spcAft>
              <a:buClr>
                <a:schemeClr val="accent3"/>
              </a:buClr>
            </a:pPr>
            <a:endParaRPr lang="en-GB" dirty="0">
              <a:solidFill>
                <a:schemeClr val="accent6"/>
              </a:solidFill>
              <a:ea typeface="Calibri" panose="020F0502020204030204" pitchFamily="34" charset="0"/>
              <a:cs typeface="Calibri" panose="020F0502020204030204" pitchFamily="34" charset="0"/>
            </a:endParaRPr>
          </a:p>
          <a:p>
            <a:pPr>
              <a:lnSpc>
                <a:spcPct val="135000"/>
              </a:lnSpc>
              <a:spcBef>
                <a:spcPts val="400"/>
              </a:spcBef>
              <a:spcAft>
                <a:spcPts val="400"/>
              </a:spcAft>
              <a:buClr>
                <a:schemeClr val="accent3"/>
              </a:buClr>
            </a:pPr>
            <a:r>
              <a:rPr lang="en-GB" dirty="0">
                <a:solidFill>
                  <a:schemeClr val="accent6"/>
                </a:solidFill>
                <a:ea typeface="Calibri" panose="020F0502020204030204" pitchFamily="34" charset="0"/>
                <a:cs typeface="Calibri" panose="020F0502020204030204" pitchFamily="34" charset="0"/>
              </a:rPr>
              <a:t>- MPS models, with incorporation of primary cells, has been able to model different physiological conditions in multiple human organs</a:t>
            </a:r>
          </a:p>
          <a:p>
            <a:pPr>
              <a:lnSpc>
                <a:spcPct val="135000"/>
              </a:lnSpc>
              <a:spcBef>
                <a:spcPts val="400"/>
              </a:spcBef>
              <a:spcAft>
                <a:spcPts val="400"/>
              </a:spcAft>
              <a:buClr>
                <a:schemeClr val="accent3"/>
              </a:buClr>
            </a:pPr>
            <a:endParaRPr lang="en-GB" dirty="0">
              <a:solidFill>
                <a:schemeClr val="accent6"/>
              </a:solidFill>
              <a:ea typeface="Calibri" panose="020F0502020204030204" pitchFamily="34" charset="0"/>
              <a:cs typeface="Calibri" panose="020F0502020204030204" pitchFamily="34" charset="0"/>
            </a:endParaRPr>
          </a:p>
          <a:p>
            <a:pPr>
              <a:lnSpc>
                <a:spcPct val="135000"/>
              </a:lnSpc>
              <a:spcBef>
                <a:spcPts val="400"/>
              </a:spcBef>
              <a:spcAft>
                <a:spcPts val="400"/>
              </a:spcAft>
              <a:buClr>
                <a:schemeClr val="accent3"/>
              </a:buClr>
            </a:pPr>
            <a:r>
              <a:rPr lang="en-GB" dirty="0">
                <a:solidFill>
                  <a:schemeClr val="accent6"/>
                </a:solidFill>
                <a:ea typeface="Calibri" panose="020F0502020204030204" pitchFamily="34" charset="0"/>
                <a:cs typeface="Calibri" panose="020F0502020204030204" pitchFamily="34" charset="0"/>
              </a:rPr>
              <a:t>- For this reason, MPS </a:t>
            </a:r>
            <a:r>
              <a:rPr lang="en-GB" dirty="0" err="1">
                <a:solidFill>
                  <a:schemeClr val="accent6"/>
                </a:solidFill>
                <a:ea typeface="Calibri" panose="020F0502020204030204" pitchFamily="34" charset="0"/>
                <a:cs typeface="Calibri" panose="020F0502020204030204" pitchFamily="34" charset="0"/>
              </a:rPr>
              <a:t>demostarte</a:t>
            </a:r>
            <a:r>
              <a:rPr lang="en-GB" dirty="0">
                <a:solidFill>
                  <a:schemeClr val="accent6"/>
                </a:solidFill>
                <a:ea typeface="Calibri" panose="020F0502020204030204" pitchFamily="34" charset="0"/>
                <a:cs typeface="Calibri" panose="020F0502020204030204" pitchFamily="34" charset="0"/>
              </a:rPr>
              <a:t> Great potential for future drug discovery studies to be more predictive</a:t>
            </a:r>
          </a:p>
          <a:p>
            <a:pPr>
              <a:lnSpc>
                <a:spcPct val="135000"/>
              </a:lnSpc>
              <a:spcBef>
                <a:spcPts val="400"/>
              </a:spcBef>
              <a:spcAft>
                <a:spcPts val="400"/>
              </a:spcAft>
              <a:buClr>
                <a:schemeClr val="accent3"/>
              </a:buClr>
            </a:pPr>
            <a:endParaRPr lang="en-GB" dirty="0">
              <a:solidFill>
                <a:schemeClr val="accent6"/>
              </a:solidFill>
              <a:ea typeface="Calibri" panose="020F0502020204030204" pitchFamily="34" charset="0"/>
              <a:cs typeface="Calibri" panose="020F0502020204030204" pitchFamily="34" charset="0"/>
            </a:endParaRPr>
          </a:p>
          <a:p>
            <a:pPr>
              <a:lnSpc>
                <a:spcPct val="135000"/>
              </a:lnSpc>
              <a:spcBef>
                <a:spcPts val="400"/>
              </a:spcBef>
              <a:spcAft>
                <a:spcPts val="400"/>
              </a:spcAft>
              <a:buClr>
                <a:schemeClr val="accent3"/>
              </a:buClr>
            </a:pPr>
            <a:r>
              <a:rPr lang="en-GB" dirty="0">
                <a:solidFill>
                  <a:schemeClr val="accent6"/>
                </a:solidFill>
                <a:ea typeface="Calibri" panose="020F0502020204030204" pitchFamily="34" charset="0"/>
                <a:cs typeface="Calibri" panose="020F0502020204030204" pitchFamily="34" charset="0"/>
              </a:rPr>
              <a:t>- and finally, a hopeful next step would be to enable drug developer to gain earlier insight into drug properties and better translate these findings into clinical studies</a:t>
            </a:r>
          </a:p>
          <a:p>
            <a:pPr>
              <a:lnSpc>
                <a:spcPct val="135000"/>
              </a:lnSpc>
              <a:spcBef>
                <a:spcPts val="400"/>
              </a:spcBef>
              <a:spcAft>
                <a:spcPts val="400"/>
              </a:spcAft>
              <a:buClr>
                <a:schemeClr val="accent3"/>
              </a:buClr>
            </a:pPr>
            <a:endParaRPr lang="en-GB" dirty="0">
              <a:solidFill>
                <a:schemeClr val="accent6"/>
              </a:solidFill>
              <a:ea typeface="Calibri" panose="020F0502020204030204" pitchFamily="34" charset="0"/>
              <a:cs typeface="Calibri" panose="020F0502020204030204" pitchFamily="34" charset="0"/>
            </a:endParaRPr>
          </a:p>
          <a:p>
            <a:pPr>
              <a:lnSpc>
                <a:spcPct val="135000"/>
              </a:lnSpc>
              <a:spcBef>
                <a:spcPts val="400"/>
              </a:spcBef>
              <a:spcAft>
                <a:spcPts val="400"/>
              </a:spcAft>
              <a:buClr>
                <a:schemeClr val="accent3"/>
              </a:buClr>
            </a:pPr>
            <a:r>
              <a:rPr lang="en-GB" dirty="0">
                <a:solidFill>
                  <a:schemeClr val="accent6"/>
                </a:solidFill>
                <a:ea typeface="Calibri" panose="020F0502020204030204" pitchFamily="34" charset="0"/>
                <a:cs typeface="Calibri" panose="020F0502020204030204" pitchFamily="34" charset="0"/>
              </a:rPr>
              <a:t>Overall, hopefully with further development, MPS will be able offer an in vitro solution to reduce the use of animal testing and improve the drug discovery landscape.</a:t>
            </a:r>
          </a:p>
          <a:p>
            <a:endParaRPr lang="en-GB" dirty="0"/>
          </a:p>
        </p:txBody>
      </p:sp>
      <p:sp>
        <p:nvSpPr>
          <p:cNvPr id="4" name="Slide Number Placeholder 3"/>
          <p:cNvSpPr>
            <a:spLocks noGrp="1"/>
          </p:cNvSpPr>
          <p:nvPr>
            <p:ph type="sldNum" sz="quarter" idx="5"/>
          </p:nvPr>
        </p:nvSpPr>
        <p:spPr/>
        <p:txBody>
          <a:bodyPr/>
          <a:lstStyle/>
          <a:p>
            <a:fld id="{E9CE7D95-A1A6-F94C-B24D-B9CEEDE45FF3}" type="slidenum">
              <a:rPr lang="en-US" smtClean="0"/>
              <a:t>25</a:t>
            </a:fld>
            <a:endParaRPr lang="en-US"/>
          </a:p>
        </p:txBody>
      </p:sp>
    </p:spTree>
    <p:extLst>
      <p:ext uri="{BB962C8B-B14F-4D97-AF65-F5344CB8AC3E}">
        <p14:creationId xmlns:p14="http://schemas.microsoft.com/office/powerpoint/2010/main" val="30128675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9"/>
        <p:cNvGrpSpPr/>
        <p:nvPr/>
      </p:nvGrpSpPr>
      <p:grpSpPr>
        <a:xfrm>
          <a:off x="0" y="0"/>
          <a:ext cx="0" cy="0"/>
          <a:chOff x="0" y="0"/>
          <a:chExt cx="0" cy="0"/>
        </a:xfrm>
      </p:grpSpPr>
      <p:sp>
        <p:nvSpPr>
          <p:cNvPr id="1030" name="Google Shape;1030;p18:notes"/>
          <p:cNvSpPr txBox="1">
            <a:spLocks noGrp="1"/>
          </p:cNvSpPr>
          <p:nvPr>
            <p:ph type="body" idx="1"/>
          </p:nvPr>
        </p:nvSpPr>
        <p:spPr>
          <a:xfrm>
            <a:off x="1992097" y="5908673"/>
            <a:ext cx="15943065" cy="4836562"/>
          </a:xfrm>
          <a:prstGeom prst="rect">
            <a:avLst/>
          </a:prstGeom>
        </p:spPr>
        <p:txBody>
          <a:bodyPr spcFirstLastPara="1" wrap="square" lIns="91407" tIns="45691" rIns="91407" bIns="45691" anchor="t" anchorCtr="0">
            <a:noAutofit/>
          </a:bodyPr>
          <a:lstStyle/>
          <a:p>
            <a:r>
              <a:rPr lang="en-GB" dirty="0"/>
              <a:t>Before coming to an end, I would like to give special thanks to my colleagues here at CN Bio and also at Altis Biosystems. </a:t>
            </a:r>
          </a:p>
          <a:p>
            <a:endParaRPr lang="en-GB" dirty="0"/>
          </a:p>
          <a:p>
            <a:r>
              <a:rPr lang="en-GB" dirty="0"/>
              <a:t>Thank you everyone for your attention. There seems to be some time left for Q&amp;A. Any questions, please enter in the chat.</a:t>
            </a:r>
            <a:endParaRPr dirty="0"/>
          </a:p>
        </p:txBody>
      </p:sp>
      <p:sp>
        <p:nvSpPr>
          <p:cNvPr id="1031" name="Google Shape;1031;p18:notes"/>
          <p:cNvSpPr>
            <a:spLocks noGrp="1" noRot="1" noChangeAspect="1"/>
          </p:cNvSpPr>
          <p:nvPr>
            <p:ph type="sldImg" idx="2"/>
          </p:nvPr>
        </p:nvSpPr>
        <p:spPr>
          <a:xfrm>
            <a:off x="6281738" y="1536700"/>
            <a:ext cx="7362825" cy="41417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start off, the drug discovery process consists of multiple steps ranging from the initial target validation and compound screening, to the preclinical tests in cells and animals, before moving onto clinical trials and then finally obtaining approval for use in clinics.</a:t>
            </a:r>
          </a:p>
          <a:p>
            <a:endParaRPr lang="en-US" dirty="0"/>
          </a:p>
          <a:p>
            <a:r>
              <a:rPr lang="en-US" dirty="0"/>
              <a:t>While the market is constantly in a huge demand for new drugs, whole drug discovery process is unfortunately very lengthy, expensive and low chance of success. Out of the whole 10-15 years, 6  years in the preclinical phases, accounting for 33% of total costs before even reaching the clinical trial phase, which then takes another 8 years of clinical testing before being able to release to market (if successful).</a:t>
            </a:r>
          </a:p>
          <a:p>
            <a:r>
              <a:rPr lang="en-US" dirty="0"/>
              <a:t>Unfortunately, only 10% of all these drugs successfully reach the market. The main reason of drug failures are </a:t>
            </a:r>
          </a:p>
          <a:p>
            <a:r>
              <a:rPr lang="en-US" dirty="0"/>
              <a:t>- first lack of efficacy, </a:t>
            </a:r>
          </a:p>
          <a:p>
            <a:r>
              <a:rPr lang="en-US" dirty="0"/>
              <a:t>- followed by unexpected safety issues, o</a:t>
            </a:r>
          </a:p>
        </p:txBody>
      </p:sp>
      <p:sp>
        <p:nvSpPr>
          <p:cNvPr id="4" name="Slide Number Placeholder 3"/>
          <p:cNvSpPr>
            <a:spLocks noGrp="1"/>
          </p:cNvSpPr>
          <p:nvPr>
            <p:ph type="sldNum" sz="quarter" idx="5"/>
          </p:nvPr>
        </p:nvSpPr>
        <p:spPr/>
        <p:txBody>
          <a:bodyPr/>
          <a:lstStyle/>
          <a:p>
            <a:fld id="{E9CE7D95-A1A6-F94C-B24D-B9CEEDE45FF3}" type="slidenum">
              <a:rPr lang="en-US" smtClean="0"/>
              <a:t>3</a:t>
            </a:fld>
            <a:endParaRPr lang="en-US"/>
          </a:p>
        </p:txBody>
      </p:sp>
    </p:spTree>
    <p:extLst>
      <p:ext uri="{BB962C8B-B14F-4D97-AF65-F5344CB8AC3E}">
        <p14:creationId xmlns:p14="http://schemas.microsoft.com/office/powerpoint/2010/main" val="16075089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preclinical studies, scientists use a range of tools to help them evaluate the performance of new therapeutics or molecules.</a:t>
            </a:r>
          </a:p>
          <a:p>
            <a:endParaRPr lang="en-US" dirty="0"/>
          </a:p>
          <a:p>
            <a:r>
              <a:rPr lang="en-US" dirty="0"/>
              <a:t>One of the most straightforward traditional approach is the use of 2D and 3D cell models. Advantages include their human origin and high-throughput nature. However, they also demonstrate some limitations. This include limited </a:t>
            </a:r>
            <a:r>
              <a:rPr lang="en-US" dirty="0" err="1"/>
              <a:t>phyiological</a:t>
            </a:r>
            <a:r>
              <a:rPr lang="en-US" dirty="0"/>
              <a:t> relevance because sometimes cell line don’t express the relevant enzymes in human organs. It is also relatively low content because it would be very challenging to set up a multi organ model and examine interorgan cross talk.</a:t>
            </a:r>
          </a:p>
          <a:p>
            <a:endParaRPr lang="en-US" dirty="0"/>
          </a:p>
          <a:p>
            <a:r>
              <a:rPr lang="en-US" dirty="0"/>
              <a:t>Another method is in vivo approach using animal models which allow studies with higher content due to it ability to model whole system interaction. Of course challenges include limited human </a:t>
            </a:r>
            <a:r>
              <a:rPr lang="en-US" dirty="0" err="1"/>
              <a:t>translability</a:t>
            </a:r>
            <a:r>
              <a:rPr lang="en-US" dirty="0"/>
              <a:t> because sometimes animals have a slightly </a:t>
            </a:r>
            <a:r>
              <a:rPr lang="en-US" dirty="0" err="1"/>
              <a:t>phyiological</a:t>
            </a:r>
            <a:r>
              <a:rPr lang="en-US" dirty="0"/>
              <a:t> </a:t>
            </a:r>
            <a:r>
              <a:rPr lang="en-US" dirty="0" err="1"/>
              <a:t>mechansisms</a:t>
            </a:r>
            <a:r>
              <a:rPr lang="en-US" dirty="0"/>
              <a:t>. It is also low throughput because multiple animals will be required for one single study. Gives rise to issues such as high cost and ethical considerations.</a:t>
            </a:r>
          </a:p>
        </p:txBody>
      </p:sp>
      <p:sp>
        <p:nvSpPr>
          <p:cNvPr id="4" name="Slide Number Placeholder 3"/>
          <p:cNvSpPr>
            <a:spLocks noGrp="1"/>
          </p:cNvSpPr>
          <p:nvPr>
            <p:ph type="sldNum" sz="quarter" idx="5"/>
          </p:nvPr>
        </p:nvSpPr>
        <p:spPr/>
        <p:txBody>
          <a:bodyPr/>
          <a:lstStyle/>
          <a:p>
            <a:fld id="{E9CE7D95-A1A6-F94C-B24D-B9CEEDE45FF3}" type="slidenum">
              <a:rPr lang="en-US" smtClean="0"/>
              <a:t>4</a:t>
            </a:fld>
            <a:endParaRPr lang="en-US"/>
          </a:p>
        </p:txBody>
      </p:sp>
    </p:spTree>
    <p:extLst>
      <p:ext uri="{BB962C8B-B14F-4D97-AF65-F5344CB8AC3E}">
        <p14:creationId xmlns:p14="http://schemas.microsoft.com/office/powerpoint/2010/main" val="5135534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the challenges I have just mentioned, we are challenged with limited access to NHPs and increasing pressure from regulatory bodies to reduce animal use. This has therefore introduced further threats to timeline and costs regarding the use of animal studies. </a:t>
            </a:r>
          </a:p>
          <a:p>
            <a:endParaRPr lang="en-US" dirty="0"/>
          </a:p>
          <a:p>
            <a:r>
              <a:rPr lang="en-US" dirty="0"/>
              <a:t>It is therefore essential to consider new workflow to tackle increase demand for better preclinical research approach.</a:t>
            </a:r>
          </a:p>
          <a:p>
            <a:endParaRPr lang="en-US" dirty="0"/>
          </a:p>
        </p:txBody>
      </p:sp>
      <p:sp>
        <p:nvSpPr>
          <p:cNvPr id="4" name="Slide Number Placeholder 3"/>
          <p:cNvSpPr>
            <a:spLocks noGrp="1"/>
          </p:cNvSpPr>
          <p:nvPr>
            <p:ph type="sldNum" sz="quarter" idx="5"/>
          </p:nvPr>
        </p:nvSpPr>
        <p:spPr/>
        <p:txBody>
          <a:bodyPr/>
          <a:lstStyle/>
          <a:p>
            <a:fld id="{E9CE7D95-A1A6-F94C-B24D-B9CEEDE45FF3}" type="slidenum">
              <a:rPr lang="en-US" smtClean="0"/>
              <a:t>5</a:t>
            </a:fld>
            <a:endParaRPr lang="en-US"/>
          </a:p>
        </p:txBody>
      </p:sp>
    </p:spTree>
    <p:extLst>
      <p:ext uri="{BB962C8B-B14F-4D97-AF65-F5344CB8AC3E}">
        <p14:creationId xmlns:p14="http://schemas.microsoft.com/office/powerpoint/2010/main" val="19614519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ct val="150000"/>
              </a:lnSpc>
            </a:pPr>
            <a:r>
              <a:rPr lang="en-GB" dirty="0">
                <a:solidFill>
                  <a:schemeClr val="bg1"/>
                </a:solidFill>
                <a:latin typeface="Montserrat" panose="00000500000000000000" pitchFamily="2" charset="0"/>
              </a:rPr>
              <a:t>Industry facing increasing ethical pressure to reduce numbers of animals used. </a:t>
            </a:r>
          </a:p>
          <a:p>
            <a:pPr algn="l">
              <a:lnSpc>
                <a:spcPct val="150000"/>
              </a:lnSpc>
            </a:pPr>
            <a:endParaRPr lang="en-GB" dirty="0">
              <a:solidFill>
                <a:schemeClr val="bg1"/>
              </a:solidFill>
              <a:latin typeface="Montserrat" panose="00000500000000000000" pitchFamily="2" charset="0"/>
            </a:endParaRPr>
          </a:p>
          <a:p>
            <a:pPr algn="l">
              <a:lnSpc>
                <a:spcPct val="150000"/>
              </a:lnSpc>
            </a:pPr>
            <a:r>
              <a:rPr lang="en-GB" dirty="0">
                <a:solidFill>
                  <a:schemeClr val="bg1"/>
                </a:solidFill>
                <a:latin typeface="Montserrat" panose="00000500000000000000" pitchFamily="2" charset="0"/>
              </a:rPr>
              <a:t>US FDA modernisation act – Dec 2022</a:t>
            </a:r>
          </a:p>
          <a:p>
            <a:pPr marL="628524" lvl="1" indent="-171416">
              <a:lnSpc>
                <a:spcPct val="150000"/>
              </a:lnSpc>
              <a:buFont typeface="Arial" panose="020B0604020202020204" pitchFamily="34" charset="0"/>
              <a:buChar char="•"/>
            </a:pPr>
            <a:r>
              <a:rPr lang="en-GB" dirty="0">
                <a:solidFill>
                  <a:schemeClr val="bg1"/>
                </a:solidFill>
                <a:latin typeface="Montserrat" panose="00000500000000000000" pitchFamily="2" charset="0"/>
              </a:rPr>
              <a:t>Removed the mandate for animal testing at preclinic al stage</a:t>
            </a:r>
          </a:p>
          <a:p>
            <a:pPr marL="628524" lvl="1" indent="-171416">
              <a:lnSpc>
                <a:spcPct val="150000"/>
              </a:lnSpc>
              <a:buFont typeface="Arial" panose="020B0604020202020204" pitchFamily="34" charset="0"/>
              <a:buChar char="•"/>
            </a:pPr>
            <a:r>
              <a:rPr lang="en-GB" dirty="0">
                <a:solidFill>
                  <a:schemeClr val="bg1"/>
                </a:solidFill>
                <a:latin typeface="Montserrat" panose="00000500000000000000" pitchFamily="2" charset="0"/>
              </a:rPr>
              <a:t>Named MPS/organ-on-chip as an example of alternative techniques that can be used to demonstrate drug safety in preclinical studies</a:t>
            </a:r>
          </a:p>
          <a:p>
            <a:pPr algn="l">
              <a:lnSpc>
                <a:spcPct val="150000"/>
              </a:lnSpc>
            </a:pPr>
            <a:endParaRPr lang="en-GB" dirty="0">
              <a:solidFill>
                <a:schemeClr val="bg1"/>
              </a:solidFill>
              <a:latin typeface="Montserrat" panose="00000500000000000000" pitchFamily="2" charset="0"/>
            </a:endParaRPr>
          </a:p>
          <a:p>
            <a:pPr algn="l">
              <a:lnSpc>
                <a:spcPct val="150000"/>
              </a:lnSpc>
            </a:pPr>
            <a:r>
              <a:rPr lang="en-GB" dirty="0">
                <a:solidFill>
                  <a:schemeClr val="bg1"/>
                </a:solidFill>
                <a:latin typeface="Montserrat" panose="00000500000000000000" pitchFamily="2" charset="0"/>
              </a:rPr>
              <a:t>Apart from that, introduction of new rules all over the world, all encouraging to reduce the use of animal models</a:t>
            </a:r>
          </a:p>
          <a:p>
            <a:endParaRPr lang="en-GB" dirty="0"/>
          </a:p>
        </p:txBody>
      </p:sp>
      <p:sp>
        <p:nvSpPr>
          <p:cNvPr id="4" name="Slide Number Placeholder 3"/>
          <p:cNvSpPr>
            <a:spLocks noGrp="1"/>
          </p:cNvSpPr>
          <p:nvPr>
            <p:ph type="sldNum" sz="quarter" idx="5"/>
          </p:nvPr>
        </p:nvSpPr>
        <p:spPr/>
        <p:txBody>
          <a:bodyPr/>
          <a:lstStyle/>
          <a:p>
            <a:fld id="{E9CE7D95-A1A6-F94C-B24D-B9CEEDE45FF3}" type="slidenum">
              <a:rPr lang="en-US" smtClean="0"/>
              <a:t>6</a:t>
            </a:fld>
            <a:endParaRPr lang="en-US"/>
          </a:p>
        </p:txBody>
      </p:sp>
    </p:spTree>
    <p:extLst>
      <p:ext uri="{BB962C8B-B14F-4D97-AF65-F5344CB8AC3E}">
        <p14:creationId xmlns:p14="http://schemas.microsoft.com/office/powerpoint/2010/main" val="20321245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address the limitations of current preclinical tools, and also the pressure from different regulatory bodies over the world.</a:t>
            </a:r>
          </a:p>
          <a:p>
            <a:endParaRPr lang="en-US" dirty="0"/>
          </a:p>
          <a:p>
            <a:r>
              <a:rPr lang="en-US" dirty="0"/>
              <a:t>Increase efforts to develop new approach methodologies as a better alternative to animal studies. </a:t>
            </a:r>
          </a:p>
          <a:p>
            <a:endParaRPr lang="en-US" dirty="0"/>
          </a:p>
          <a:p>
            <a:r>
              <a:rPr lang="en-US" dirty="0"/>
              <a:t>In particular, there has been </a:t>
            </a:r>
            <a:r>
              <a:rPr lang="en-US" dirty="0" err="1"/>
              <a:t>incrasing</a:t>
            </a:r>
            <a:r>
              <a:rPr lang="en-US" dirty="0"/>
              <a:t> evidence suggesting that the use of </a:t>
            </a:r>
            <a:r>
              <a:rPr lang="en-US" dirty="0" err="1"/>
              <a:t>microphysiolologocal</a:t>
            </a:r>
            <a:r>
              <a:rPr lang="en-US" dirty="0"/>
              <a:t> system can generate more reliable and human-relevant preclinical data. This could be used in combination with traditional models to and further bridge the gap between preclinical and clinical studies.</a:t>
            </a:r>
          </a:p>
          <a:p>
            <a:endParaRPr lang="en-US" dirty="0"/>
          </a:p>
        </p:txBody>
      </p:sp>
      <p:sp>
        <p:nvSpPr>
          <p:cNvPr id="4" name="Slide Number Placeholder 3"/>
          <p:cNvSpPr>
            <a:spLocks noGrp="1"/>
          </p:cNvSpPr>
          <p:nvPr>
            <p:ph type="sldNum" sz="quarter" idx="5"/>
          </p:nvPr>
        </p:nvSpPr>
        <p:spPr/>
        <p:txBody>
          <a:bodyPr/>
          <a:lstStyle/>
          <a:p>
            <a:fld id="{E9CE7D95-A1A6-F94C-B24D-B9CEEDE45FF3}" type="slidenum">
              <a:rPr lang="en-US" smtClean="0"/>
              <a:t>7</a:t>
            </a:fld>
            <a:endParaRPr lang="en-US"/>
          </a:p>
        </p:txBody>
      </p:sp>
    </p:spTree>
    <p:extLst>
      <p:ext uri="{BB962C8B-B14F-4D97-AF65-F5344CB8AC3E}">
        <p14:creationId xmlns:p14="http://schemas.microsoft.com/office/powerpoint/2010/main" val="5135534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MPS are also know as OOC, which are designed to better resemble human biology and they are characterised by some common features.</a:t>
            </a:r>
          </a:p>
          <a:p>
            <a:endParaRPr lang="en-GB" dirty="0"/>
          </a:p>
          <a:p>
            <a:r>
              <a:rPr lang="en-GB" dirty="0"/>
              <a:t>- One key feature is the use of human cells and tissues, that are normally grown in 3D.</a:t>
            </a:r>
          </a:p>
          <a:p>
            <a:endParaRPr lang="en-GB" dirty="0"/>
          </a:p>
          <a:p>
            <a:r>
              <a:rPr lang="en-GB" dirty="0"/>
              <a:t>Other features include fluidic flow and environmental control, which increases oxygen and nutrient supply, and also provides different stimulation signal. This can help the system to better mimic what happens in human body.</a:t>
            </a:r>
          </a:p>
        </p:txBody>
      </p:sp>
      <p:sp>
        <p:nvSpPr>
          <p:cNvPr id="4" name="Slide Number Placeholder 3"/>
          <p:cNvSpPr>
            <a:spLocks noGrp="1"/>
          </p:cNvSpPr>
          <p:nvPr>
            <p:ph type="sldNum" sz="quarter" idx="5"/>
          </p:nvPr>
        </p:nvSpPr>
        <p:spPr/>
        <p:txBody>
          <a:bodyPr/>
          <a:lstStyle/>
          <a:p>
            <a:fld id="{E9CE7D95-A1A6-F94C-B24D-B9CEEDE45FF3}" type="slidenum">
              <a:rPr lang="en-US" smtClean="0"/>
              <a:t>8</a:t>
            </a:fld>
            <a:endParaRPr lang="en-US"/>
          </a:p>
        </p:txBody>
      </p:sp>
    </p:spTree>
    <p:extLst>
      <p:ext uri="{BB962C8B-B14F-4D97-AF65-F5344CB8AC3E}">
        <p14:creationId xmlns:p14="http://schemas.microsoft.com/office/powerpoint/2010/main" val="13254606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here are some examples of our MPS model here at CN Bio called the </a:t>
            </a:r>
            <a:r>
              <a:rPr lang="en-GB" dirty="0" err="1"/>
              <a:t>PhysioMimix</a:t>
            </a:r>
            <a:r>
              <a:rPr lang="en-GB" dirty="0"/>
              <a:t> OOC. MPS The picture on the bottom right shows the typical set up of </a:t>
            </a:r>
            <a:r>
              <a:rPr lang="en-GB" dirty="0" err="1"/>
              <a:t>Physiomimix</a:t>
            </a:r>
            <a:r>
              <a:rPr lang="en-GB" dirty="0"/>
              <a:t>, with everything connected to and controlled by this controller. </a:t>
            </a:r>
          </a:p>
          <a:p>
            <a:endParaRPr lang="en-GB" dirty="0"/>
          </a:p>
          <a:p>
            <a:r>
              <a:rPr lang="en-GB" dirty="0"/>
              <a:t>One example is the liver model which features formation of a 3D microtissue. This can be used for many applications related to the liver such as drug toxicity studies and disease modelling.</a:t>
            </a:r>
          </a:p>
          <a:p>
            <a:endParaRPr lang="en-GB" dirty="0"/>
          </a:p>
          <a:p>
            <a:r>
              <a:rPr lang="en-GB" dirty="0"/>
              <a:t>Next up we have barrier model for applications such as lung or gut model. could be used to study the transport of substances across a membrane.</a:t>
            </a:r>
          </a:p>
          <a:p>
            <a:endParaRPr lang="en-GB" dirty="0"/>
          </a:p>
          <a:p>
            <a:r>
              <a:rPr lang="en-GB" dirty="0"/>
              <a:t>Dual-organ model which links a barrier model with a liver model. Interconnected flow between the 2 organ models allows the user to simulate interorgan crosstalk for a wide range of applications which I’ll go through some examples later.</a:t>
            </a:r>
          </a:p>
        </p:txBody>
      </p:sp>
      <p:sp>
        <p:nvSpPr>
          <p:cNvPr id="4" name="Slide Number Placeholder 3"/>
          <p:cNvSpPr>
            <a:spLocks noGrp="1"/>
          </p:cNvSpPr>
          <p:nvPr>
            <p:ph type="sldNum" sz="quarter" idx="5"/>
          </p:nvPr>
        </p:nvSpPr>
        <p:spPr/>
        <p:txBody>
          <a:bodyPr/>
          <a:lstStyle/>
          <a:p>
            <a:fld id="{E9CE7D95-A1A6-F94C-B24D-B9CEEDE45FF3}" type="slidenum">
              <a:rPr lang="en-US" smtClean="0"/>
              <a:t>9</a:t>
            </a:fld>
            <a:endParaRPr lang="en-US"/>
          </a:p>
        </p:txBody>
      </p:sp>
    </p:spTree>
    <p:extLst>
      <p:ext uri="{BB962C8B-B14F-4D97-AF65-F5344CB8AC3E}">
        <p14:creationId xmlns:p14="http://schemas.microsoft.com/office/powerpoint/2010/main" val="1802839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0.svg"/><Relationship Id="rId7" Type="http://schemas.openxmlformats.org/officeDocument/2006/relationships/image" Target="../media/image8.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10.svg"/><Relationship Id="rId7"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15" name="Graphic 13">
            <a:extLst>
              <a:ext uri="{FF2B5EF4-FFF2-40B4-BE49-F238E27FC236}">
                <a16:creationId xmlns:a16="http://schemas.microsoft.com/office/drawing/2014/main" id="{ADA49491-CE07-3148-9DF9-10E42708A948}"/>
              </a:ext>
            </a:extLst>
          </p:cNvPr>
          <p:cNvGrpSpPr/>
          <p:nvPr/>
        </p:nvGrpSpPr>
        <p:grpSpPr>
          <a:xfrm>
            <a:off x="-6002583" y="-3632869"/>
            <a:ext cx="19007409" cy="12316836"/>
            <a:chOff x="-5989883" y="-3632869"/>
            <a:chExt cx="19007409" cy="12316836"/>
          </a:xfrm>
        </p:grpSpPr>
        <p:sp>
          <p:nvSpPr>
            <p:cNvPr id="16" name="Freeform 15">
              <a:extLst>
                <a:ext uri="{FF2B5EF4-FFF2-40B4-BE49-F238E27FC236}">
                  <a16:creationId xmlns:a16="http://schemas.microsoft.com/office/drawing/2014/main" id="{D7E4F3CD-1535-D243-A773-B62582DEC0E0}"/>
                </a:ext>
              </a:extLst>
            </p:cNvPr>
            <p:cNvSpPr/>
            <p:nvPr/>
          </p:nvSpPr>
          <p:spPr>
            <a:xfrm>
              <a:off x="3400942" y="-3632869"/>
              <a:ext cx="5461424" cy="5008317"/>
            </a:xfrm>
            <a:custGeom>
              <a:avLst/>
              <a:gdLst>
                <a:gd name="connsiteX0" fmla="*/ 2003795 w 5461424"/>
                <a:gd name="connsiteY0" fmla="*/ 2434 h 5008317"/>
                <a:gd name="connsiteX1" fmla="*/ 5324014 w 5461424"/>
                <a:gd name="connsiteY1" fmla="*/ 1847874 h 5008317"/>
                <a:gd name="connsiteX2" fmla="*/ 3674747 w 5461424"/>
                <a:gd name="connsiteY2" fmla="*/ 4941114 h 5008317"/>
                <a:gd name="connsiteX3" fmla="*/ 10269 w 5461424"/>
                <a:gd name="connsiteY3" fmla="*/ 2845071 h 5008317"/>
                <a:gd name="connsiteX4" fmla="*/ 2003795 w 5461424"/>
                <a:gd name="connsiteY4" fmla="*/ 2434 h 5008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1424" h="5008317">
                  <a:moveTo>
                    <a:pt x="2003795" y="2434"/>
                  </a:moveTo>
                  <a:cubicBezTo>
                    <a:pt x="3429548" y="89947"/>
                    <a:pt x="4862591" y="484101"/>
                    <a:pt x="5324014" y="1847874"/>
                  </a:cubicBezTo>
                  <a:cubicBezTo>
                    <a:pt x="5785436" y="3211646"/>
                    <a:pt x="5047009" y="4596527"/>
                    <a:pt x="3674747" y="4941114"/>
                  </a:cubicBezTo>
                  <a:cubicBezTo>
                    <a:pt x="2302485" y="5285701"/>
                    <a:pt x="112912" y="4262620"/>
                    <a:pt x="10269" y="2845071"/>
                  </a:cubicBezTo>
                  <a:cubicBezTo>
                    <a:pt x="-118773" y="1072695"/>
                    <a:pt x="992135" y="-59699"/>
                    <a:pt x="2003795" y="2434"/>
                  </a:cubicBezTo>
                </a:path>
              </a:pathLst>
            </a:custGeom>
            <a:solidFill>
              <a:srgbClr val="F1F2F2"/>
            </a:solidFill>
            <a:ln w="6284" cap="flat">
              <a:noFill/>
              <a:prstDash val="solid"/>
              <a:miter/>
            </a:ln>
          </p:spPr>
          <p:txBody>
            <a:bodyPr rtlCol="0" anchor="ctr"/>
            <a:lstStyle/>
            <a:p>
              <a:endParaRPr lang="en-GB"/>
            </a:p>
          </p:txBody>
        </p:sp>
        <p:sp>
          <p:nvSpPr>
            <p:cNvPr id="17" name="Freeform 16">
              <a:extLst>
                <a:ext uri="{FF2B5EF4-FFF2-40B4-BE49-F238E27FC236}">
                  <a16:creationId xmlns:a16="http://schemas.microsoft.com/office/drawing/2014/main" id="{B1448E37-10BB-764B-8BAD-5DACA8148F78}"/>
                </a:ext>
              </a:extLst>
            </p:cNvPr>
            <p:cNvSpPr/>
            <p:nvPr/>
          </p:nvSpPr>
          <p:spPr>
            <a:xfrm>
              <a:off x="3720146" y="-2926143"/>
              <a:ext cx="4838920" cy="4059440"/>
            </a:xfrm>
            <a:custGeom>
              <a:avLst/>
              <a:gdLst>
                <a:gd name="connsiteX0" fmla="*/ 1775606 w 4838920"/>
                <a:gd name="connsiteY0" fmla="*/ 1970 h 4059440"/>
                <a:gd name="connsiteX1" fmla="*/ 4717246 w 4838920"/>
                <a:gd name="connsiteY1" fmla="*/ 1497797 h 4059440"/>
                <a:gd name="connsiteX2" fmla="*/ 3256043 w 4838920"/>
                <a:gd name="connsiteY2" fmla="*/ 4004957 h 4059440"/>
                <a:gd name="connsiteX3" fmla="*/ 9051 w 4838920"/>
                <a:gd name="connsiteY3" fmla="*/ 2306084 h 4059440"/>
                <a:gd name="connsiteX4" fmla="*/ 1775292 w 4838920"/>
                <a:gd name="connsiteY4" fmla="*/ 1970 h 4059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8920" h="4059440">
                  <a:moveTo>
                    <a:pt x="1775606" y="1970"/>
                  </a:moveTo>
                  <a:cubicBezTo>
                    <a:pt x="3039002" y="72960"/>
                    <a:pt x="4308685" y="392418"/>
                    <a:pt x="4717246" y="1497797"/>
                  </a:cubicBezTo>
                  <a:cubicBezTo>
                    <a:pt x="5125807" y="2603176"/>
                    <a:pt x="4472109" y="3725644"/>
                    <a:pt x="3256043" y="4004957"/>
                  </a:cubicBezTo>
                  <a:cubicBezTo>
                    <a:pt x="2039977" y="4284270"/>
                    <a:pt x="100318" y="3455188"/>
                    <a:pt x="9051" y="2306084"/>
                  </a:cubicBezTo>
                  <a:cubicBezTo>
                    <a:pt x="-104969" y="869436"/>
                    <a:pt x="879286" y="-48352"/>
                    <a:pt x="1775292" y="1970"/>
                  </a:cubicBezTo>
                </a:path>
              </a:pathLst>
            </a:custGeom>
            <a:solidFill>
              <a:schemeClr val="accent4"/>
            </a:solidFill>
            <a:ln w="6284" cap="flat">
              <a:noFill/>
              <a:prstDash val="solid"/>
              <a:miter/>
            </a:ln>
          </p:spPr>
          <p:txBody>
            <a:bodyPr rtlCol="0" anchor="ctr"/>
            <a:lstStyle/>
            <a:p>
              <a:endParaRPr lang="en-GB"/>
            </a:p>
          </p:txBody>
        </p:sp>
        <p:sp>
          <p:nvSpPr>
            <p:cNvPr id="18" name="Freeform 17">
              <a:extLst>
                <a:ext uri="{FF2B5EF4-FFF2-40B4-BE49-F238E27FC236}">
                  <a16:creationId xmlns:a16="http://schemas.microsoft.com/office/drawing/2014/main" id="{CD3128A9-D113-3A46-9936-43A2E148874F}"/>
                </a:ext>
              </a:extLst>
            </p:cNvPr>
            <p:cNvSpPr/>
            <p:nvPr/>
          </p:nvSpPr>
          <p:spPr>
            <a:xfrm>
              <a:off x="-5989883" y="211957"/>
              <a:ext cx="11681388" cy="7708105"/>
            </a:xfrm>
            <a:custGeom>
              <a:avLst/>
              <a:gdLst>
                <a:gd name="connsiteX0" fmla="*/ 10296283 w 11681388"/>
                <a:gd name="connsiteY0" fmla="*/ 1587126 h 7708105"/>
                <a:gd name="connsiteX1" fmla="*/ 10753998 w 11681388"/>
                <a:gd name="connsiteY1" fmla="*/ 6345817 h 7708105"/>
                <a:gd name="connsiteX2" fmla="*/ 3290154 w 11681388"/>
                <a:gd name="connsiteY2" fmla="*/ 6537115 h 7708105"/>
                <a:gd name="connsiteX3" fmla="*/ 1027354 w 11681388"/>
                <a:gd name="connsiteY3" fmla="*/ 777834 h 7708105"/>
                <a:gd name="connsiteX4" fmla="*/ 10296283 w 11681388"/>
                <a:gd name="connsiteY4" fmla="*/ 1587126 h 7708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1388" h="7708105">
                  <a:moveTo>
                    <a:pt x="10296283" y="1587126"/>
                  </a:moveTo>
                  <a:cubicBezTo>
                    <a:pt x="12700194" y="3158342"/>
                    <a:pt x="11375010" y="4498493"/>
                    <a:pt x="10753998" y="6345817"/>
                  </a:cubicBezTo>
                  <a:cubicBezTo>
                    <a:pt x="10083140" y="8341594"/>
                    <a:pt x="5940960" y="7914960"/>
                    <a:pt x="3290154" y="6537115"/>
                  </a:cubicBezTo>
                  <a:cubicBezTo>
                    <a:pt x="250208" y="5041476"/>
                    <a:pt x="-1084152" y="2888829"/>
                    <a:pt x="1027354" y="777834"/>
                  </a:cubicBezTo>
                  <a:cubicBezTo>
                    <a:pt x="2669832" y="-772775"/>
                    <a:pt x="8261209" y="257027"/>
                    <a:pt x="10296283" y="1587126"/>
                  </a:cubicBezTo>
                </a:path>
              </a:pathLst>
            </a:custGeom>
            <a:solidFill>
              <a:srgbClr val="F1F2F2"/>
            </a:solidFill>
            <a:ln w="6284" cap="flat">
              <a:noFill/>
              <a:prstDash val="solid"/>
              <a:miter/>
            </a:ln>
          </p:spPr>
          <p:txBody>
            <a:bodyPr rtlCol="0" anchor="ctr"/>
            <a:lstStyle/>
            <a:p>
              <a:endParaRPr lang="en-GB"/>
            </a:p>
          </p:txBody>
        </p:sp>
        <p:sp>
          <p:nvSpPr>
            <p:cNvPr id="19" name="Freeform 18">
              <a:extLst>
                <a:ext uri="{FF2B5EF4-FFF2-40B4-BE49-F238E27FC236}">
                  <a16:creationId xmlns:a16="http://schemas.microsoft.com/office/drawing/2014/main" id="{5340452D-BE38-224B-BFD5-84B815CBA5E6}"/>
                </a:ext>
              </a:extLst>
            </p:cNvPr>
            <p:cNvSpPr/>
            <p:nvPr/>
          </p:nvSpPr>
          <p:spPr>
            <a:xfrm>
              <a:off x="-5471805" y="490508"/>
              <a:ext cx="10818058" cy="7156755"/>
            </a:xfrm>
            <a:custGeom>
              <a:avLst/>
              <a:gdLst>
                <a:gd name="connsiteX0" fmla="*/ 9545012 w 10818058"/>
                <a:gd name="connsiteY0" fmla="*/ 1445657 h 7156755"/>
                <a:gd name="connsiteX1" fmla="*/ 9944898 w 10818058"/>
                <a:gd name="connsiteY1" fmla="*/ 5873896 h 7156755"/>
                <a:gd name="connsiteX2" fmla="*/ 3029407 w 10818058"/>
                <a:gd name="connsiteY2" fmla="*/ 6089883 h 7156755"/>
                <a:gd name="connsiteX3" fmla="*/ 962276 w 10818058"/>
                <a:gd name="connsiteY3" fmla="*/ 739144 h 7156755"/>
                <a:gd name="connsiteX4" fmla="*/ 9545012 w 10818058"/>
                <a:gd name="connsiteY4" fmla="*/ 1445657 h 7156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18058" h="7156755">
                  <a:moveTo>
                    <a:pt x="9545012" y="1445657"/>
                  </a:moveTo>
                  <a:cubicBezTo>
                    <a:pt x="11763812" y="2896377"/>
                    <a:pt x="10529518" y="4150774"/>
                    <a:pt x="9944898" y="5873896"/>
                  </a:cubicBezTo>
                  <a:cubicBezTo>
                    <a:pt x="9313012" y="7735482"/>
                    <a:pt x="5478258" y="7359232"/>
                    <a:pt x="3029407" y="6089883"/>
                  </a:cubicBezTo>
                  <a:cubicBezTo>
                    <a:pt x="220895" y="4712729"/>
                    <a:pt x="-1004222" y="2715320"/>
                    <a:pt x="962276" y="739144"/>
                  </a:cubicBezTo>
                  <a:cubicBezTo>
                    <a:pt x="2491929" y="-712896"/>
                    <a:pt x="7666323" y="217709"/>
                    <a:pt x="9545012" y="1445657"/>
                  </a:cubicBezTo>
                </a:path>
              </a:pathLst>
            </a:custGeom>
            <a:solidFill>
              <a:schemeClr val="accent2"/>
            </a:solidFill>
            <a:ln w="6284" cap="flat">
              <a:noFill/>
              <a:prstDash val="solid"/>
              <a:miter/>
            </a:ln>
          </p:spPr>
          <p:txBody>
            <a:bodyPr rtlCol="0" anchor="ctr"/>
            <a:lstStyle/>
            <a:p>
              <a:endParaRPr lang="en-GB"/>
            </a:p>
          </p:txBody>
        </p:sp>
        <p:sp>
          <p:nvSpPr>
            <p:cNvPr id="20" name="Freeform 19">
              <a:extLst>
                <a:ext uri="{FF2B5EF4-FFF2-40B4-BE49-F238E27FC236}">
                  <a16:creationId xmlns:a16="http://schemas.microsoft.com/office/drawing/2014/main" id="{EFB87270-52D7-9844-B943-DC6B6E3237E3}"/>
                </a:ext>
              </a:extLst>
            </p:cNvPr>
            <p:cNvSpPr/>
            <p:nvPr/>
          </p:nvSpPr>
          <p:spPr>
            <a:xfrm>
              <a:off x="9335370" y="5073632"/>
              <a:ext cx="3682155" cy="3442938"/>
            </a:xfrm>
            <a:custGeom>
              <a:avLst/>
              <a:gdLst>
                <a:gd name="connsiteX0" fmla="*/ 3432 w 3682155"/>
                <a:gd name="connsiteY0" fmla="*/ 2449237 h 3442938"/>
                <a:gd name="connsiteX1" fmla="*/ 1475007 w 3682155"/>
                <a:gd name="connsiteY1" fmla="*/ 183508 h 3442938"/>
                <a:gd name="connsiteX2" fmla="*/ 3653516 w 3682155"/>
                <a:gd name="connsiteY2" fmla="*/ 921307 h 3442938"/>
                <a:gd name="connsiteX3" fmla="*/ 1986336 w 3682155"/>
                <a:gd name="connsiteY3" fmla="*/ 3427964 h 3442938"/>
                <a:gd name="connsiteX4" fmla="*/ 3432 w 3682155"/>
                <a:gd name="connsiteY4" fmla="*/ 2449363 h 3442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155" h="3442938">
                  <a:moveTo>
                    <a:pt x="3432" y="2449237"/>
                  </a:moveTo>
                  <a:cubicBezTo>
                    <a:pt x="123926" y="1544579"/>
                    <a:pt x="467118" y="605430"/>
                    <a:pt x="1475007" y="183508"/>
                  </a:cubicBezTo>
                  <a:cubicBezTo>
                    <a:pt x="2482895" y="-238414"/>
                    <a:pt x="3458349" y="91911"/>
                    <a:pt x="3653516" y="921307"/>
                  </a:cubicBezTo>
                  <a:cubicBezTo>
                    <a:pt x="3848683" y="1750703"/>
                    <a:pt x="3019430" y="3229254"/>
                    <a:pt x="1986336" y="3427964"/>
                  </a:cubicBezTo>
                  <a:cubicBezTo>
                    <a:pt x="1450492" y="3530995"/>
                    <a:pt x="-81989" y="3091293"/>
                    <a:pt x="3432" y="2449363"/>
                  </a:cubicBezTo>
                </a:path>
              </a:pathLst>
            </a:custGeom>
            <a:solidFill>
              <a:srgbClr val="F1F2F2"/>
            </a:solidFill>
            <a:ln w="6284" cap="flat">
              <a:noFill/>
              <a:prstDash val="solid"/>
              <a:miter/>
            </a:ln>
          </p:spPr>
          <p:txBody>
            <a:bodyPr rtlCol="0" anchor="ctr"/>
            <a:lstStyle/>
            <a:p>
              <a:endParaRPr lang="en-GB"/>
            </a:p>
          </p:txBody>
        </p:sp>
        <p:sp>
          <p:nvSpPr>
            <p:cNvPr id="21" name="Freeform 20">
              <a:extLst>
                <a:ext uri="{FF2B5EF4-FFF2-40B4-BE49-F238E27FC236}">
                  <a16:creationId xmlns:a16="http://schemas.microsoft.com/office/drawing/2014/main" id="{B5BAAF28-D943-754A-B1B3-8DB60724D381}"/>
                </a:ext>
              </a:extLst>
            </p:cNvPr>
            <p:cNvSpPr/>
            <p:nvPr/>
          </p:nvSpPr>
          <p:spPr>
            <a:xfrm>
              <a:off x="9465638" y="5242372"/>
              <a:ext cx="3479880" cy="3441594"/>
            </a:xfrm>
            <a:custGeom>
              <a:avLst/>
              <a:gdLst>
                <a:gd name="connsiteX0" fmla="*/ 3149 w 3479880"/>
                <a:gd name="connsiteY0" fmla="*/ 2444655 h 3441594"/>
                <a:gd name="connsiteX1" fmla="*/ 1390623 w 3479880"/>
                <a:gd name="connsiteY1" fmla="*/ 181879 h 3441594"/>
                <a:gd name="connsiteX2" fmla="*/ 3452284 w 3479880"/>
                <a:gd name="connsiteY2" fmla="*/ 923761 h 3441594"/>
                <a:gd name="connsiteX3" fmla="*/ 1880331 w 3479880"/>
                <a:gd name="connsiteY3" fmla="*/ 3426963 h 3441594"/>
                <a:gd name="connsiteX4" fmla="*/ 3149 w 3479880"/>
                <a:gd name="connsiteY4" fmla="*/ 2444655 h 3441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9880" h="3441594">
                  <a:moveTo>
                    <a:pt x="3149" y="2444655"/>
                  </a:moveTo>
                  <a:cubicBezTo>
                    <a:pt x="115347" y="1539997"/>
                    <a:pt x="438174" y="601854"/>
                    <a:pt x="1390623" y="181879"/>
                  </a:cubicBezTo>
                  <a:cubicBezTo>
                    <a:pt x="2343073" y="-238097"/>
                    <a:pt x="3266107" y="93926"/>
                    <a:pt x="3452284" y="923761"/>
                  </a:cubicBezTo>
                  <a:cubicBezTo>
                    <a:pt x="3638463" y="1753596"/>
                    <a:pt x="2856980" y="3230326"/>
                    <a:pt x="1880331" y="3426963"/>
                  </a:cubicBezTo>
                  <a:cubicBezTo>
                    <a:pt x="1373778" y="3528988"/>
                    <a:pt x="-76425" y="3086397"/>
                    <a:pt x="3149" y="2444655"/>
                  </a:cubicBezTo>
                </a:path>
              </a:pathLst>
            </a:custGeom>
            <a:solidFill>
              <a:schemeClr val="accent5"/>
            </a:solidFill>
            <a:ln w="6284" cap="flat">
              <a:noFill/>
              <a:prstDash val="solid"/>
              <a:miter/>
            </a:ln>
          </p:spPr>
          <p:txBody>
            <a:bodyPr rtlCol="0" anchor="ctr"/>
            <a:lstStyle/>
            <a:p>
              <a:endParaRPr lang="en-GB"/>
            </a:p>
          </p:txBody>
        </p:sp>
      </p:grpSp>
      <p:sp>
        <p:nvSpPr>
          <p:cNvPr id="2" name="Title 1">
            <a:extLst>
              <a:ext uri="{FF2B5EF4-FFF2-40B4-BE49-F238E27FC236}">
                <a16:creationId xmlns:a16="http://schemas.microsoft.com/office/drawing/2014/main" id="{F209083A-4E48-B242-ADF4-8D3C3D4B352E}"/>
              </a:ext>
            </a:extLst>
          </p:cNvPr>
          <p:cNvSpPr>
            <a:spLocks noGrp="1"/>
          </p:cNvSpPr>
          <p:nvPr>
            <p:ph type="ctrTitle" hasCustomPrompt="1"/>
          </p:nvPr>
        </p:nvSpPr>
        <p:spPr>
          <a:xfrm>
            <a:off x="865095" y="2181409"/>
            <a:ext cx="7772400" cy="2937437"/>
          </a:xfrm>
        </p:spPr>
        <p:txBody>
          <a:bodyPr anchor="t">
            <a:normAutofit/>
          </a:bodyPr>
          <a:lstStyle>
            <a:lvl1pPr algn="l">
              <a:lnSpc>
                <a:spcPts val="6460"/>
              </a:lnSpc>
              <a:defRPr sz="4800">
                <a:solidFill>
                  <a:srgbClr val="3B617B"/>
                </a:solidFill>
              </a:defRPr>
            </a:lvl1pPr>
          </a:lstStyle>
          <a:p>
            <a:r>
              <a:rPr lang="en-GB" dirty="0"/>
              <a:t>H1 Main cover slide with multiple line ability</a:t>
            </a:r>
          </a:p>
        </p:txBody>
      </p:sp>
      <p:sp>
        <p:nvSpPr>
          <p:cNvPr id="3" name="Subtitle 2">
            <a:extLst>
              <a:ext uri="{FF2B5EF4-FFF2-40B4-BE49-F238E27FC236}">
                <a16:creationId xmlns:a16="http://schemas.microsoft.com/office/drawing/2014/main" id="{CCBCBCB5-4EC4-3540-A70A-F2D026C701AD}"/>
              </a:ext>
            </a:extLst>
          </p:cNvPr>
          <p:cNvSpPr>
            <a:spLocks noGrp="1"/>
          </p:cNvSpPr>
          <p:nvPr>
            <p:ph type="subTitle" idx="1" hasCustomPrompt="1"/>
          </p:nvPr>
        </p:nvSpPr>
        <p:spPr>
          <a:xfrm>
            <a:off x="7996518" y="6024282"/>
            <a:ext cx="3567953" cy="277908"/>
          </a:xfrm>
        </p:spPr>
        <p:txBody>
          <a:bodyPr anchor="ctr">
            <a:normAutofit/>
          </a:bodyPr>
          <a:lstStyle>
            <a:lvl1pPr marL="0" indent="0" algn="r">
              <a:buNone/>
              <a:defRPr sz="1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Day, XX of Month XXXX</a:t>
            </a:r>
          </a:p>
        </p:txBody>
      </p:sp>
      <p:pic>
        <p:nvPicPr>
          <p:cNvPr id="10" name="Graphic 9">
            <a:extLst>
              <a:ext uri="{FF2B5EF4-FFF2-40B4-BE49-F238E27FC236}">
                <a16:creationId xmlns:a16="http://schemas.microsoft.com/office/drawing/2014/main" id="{7E7A6628-0279-9342-A7EF-8817DD0DCDF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11553" y="638412"/>
            <a:ext cx="2052918" cy="335291"/>
          </a:xfrm>
          <a:prstGeom prst="rect">
            <a:avLst/>
          </a:prstGeom>
        </p:spPr>
      </p:pic>
      <p:sp>
        <p:nvSpPr>
          <p:cNvPr id="12" name="Text Placeholder 11">
            <a:extLst>
              <a:ext uri="{FF2B5EF4-FFF2-40B4-BE49-F238E27FC236}">
                <a16:creationId xmlns:a16="http://schemas.microsoft.com/office/drawing/2014/main" id="{616119F3-EB4D-244B-83C8-82ECBE56BF86}"/>
              </a:ext>
            </a:extLst>
          </p:cNvPr>
          <p:cNvSpPr>
            <a:spLocks noGrp="1"/>
          </p:cNvSpPr>
          <p:nvPr>
            <p:ph type="body" sz="quarter" idx="10" hasCustomPrompt="1"/>
          </p:nvPr>
        </p:nvSpPr>
        <p:spPr>
          <a:xfrm>
            <a:off x="6893579" y="5651452"/>
            <a:ext cx="4670892" cy="315448"/>
          </a:xfrm>
        </p:spPr>
        <p:txBody>
          <a:bodyPr>
            <a:normAutofit/>
          </a:bodyPr>
          <a:lstStyle>
            <a:lvl1pPr marL="0" indent="0" algn="r">
              <a:buNone/>
              <a:defRPr sz="1900" b="1" i="0">
                <a:solidFill>
                  <a:schemeClr val="accent1"/>
                </a:solidFill>
                <a:latin typeface="Montserrat" pitchFamily="2" charset="77"/>
              </a:defRPr>
            </a:lvl1pPr>
            <a:lvl2pPr>
              <a:defRPr b="1" i="0">
                <a:latin typeface="Montserrat" pitchFamily="2" charset="77"/>
              </a:defRPr>
            </a:lvl2pPr>
            <a:lvl3pPr>
              <a:defRPr b="1" i="0">
                <a:latin typeface="Montserrat" pitchFamily="2" charset="77"/>
              </a:defRPr>
            </a:lvl3pPr>
            <a:lvl4pPr>
              <a:defRPr b="1" i="0">
                <a:latin typeface="Montserrat" pitchFamily="2" charset="77"/>
              </a:defRPr>
            </a:lvl4pPr>
            <a:lvl5pPr>
              <a:defRPr b="1" i="0">
                <a:latin typeface="Montserrat" pitchFamily="2" charset="77"/>
              </a:defRPr>
            </a:lvl5pPr>
          </a:lstStyle>
          <a:p>
            <a:pPr lvl="0"/>
            <a:r>
              <a:rPr lang="en-GB" dirty="0"/>
              <a:t>Name Surname</a:t>
            </a:r>
          </a:p>
        </p:txBody>
      </p:sp>
    </p:spTree>
    <p:extLst>
      <p:ext uri="{BB962C8B-B14F-4D97-AF65-F5344CB8AC3E}">
        <p14:creationId xmlns:p14="http://schemas.microsoft.com/office/powerpoint/2010/main" val="1299770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39" name="Freeform 38">
            <a:extLst>
              <a:ext uri="{FF2B5EF4-FFF2-40B4-BE49-F238E27FC236}">
                <a16:creationId xmlns:a16="http://schemas.microsoft.com/office/drawing/2014/main" id="{D1E7BEDD-04C8-F94F-8A8C-8360448271BF}"/>
              </a:ext>
            </a:extLst>
          </p:cNvPr>
          <p:cNvSpPr/>
          <p:nvPr/>
        </p:nvSpPr>
        <p:spPr>
          <a:xfrm>
            <a:off x="-440877" y="-104931"/>
            <a:ext cx="9946724" cy="5542978"/>
          </a:xfrm>
          <a:custGeom>
            <a:avLst/>
            <a:gdLst>
              <a:gd name="connsiteX0" fmla="*/ 0 w 9946724"/>
              <a:gd name="connsiteY0" fmla="*/ 0 h 5542978"/>
              <a:gd name="connsiteX1" fmla="*/ 9940157 w 9946724"/>
              <a:gd name="connsiteY1" fmla="*/ 0 h 5542978"/>
              <a:gd name="connsiteX2" fmla="*/ 9946690 w 9946724"/>
              <a:gd name="connsiteY2" fmla="*/ 149499 h 5542978"/>
              <a:gd name="connsiteX3" fmla="*/ 8753595 w 9946724"/>
              <a:gd name="connsiteY3" fmla="*/ 3789162 h 5542978"/>
              <a:gd name="connsiteX4" fmla="*/ 207438 w 9946724"/>
              <a:gd name="connsiteY4" fmla="*/ 4557571 h 5542978"/>
              <a:gd name="connsiteX5" fmla="*/ 0 w 9946724"/>
              <a:gd name="connsiteY5" fmla="*/ 4474414 h 5542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46724" h="5542978">
                <a:moveTo>
                  <a:pt x="0" y="0"/>
                </a:moveTo>
                <a:lnTo>
                  <a:pt x="9940157" y="0"/>
                </a:lnTo>
                <a:lnTo>
                  <a:pt x="9946690" y="149499"/>
                </a:lnTo>
                <a:cubicBezTo>
                  <a:pt x="9952600" y="1271377"/>
                  <a:pt x="9203064" y="2422454"/>
                  <a:pt x="8753595" y="3789162"/>
                </a:cubicBezTo>
                <a:cubicBezTo>
                  <a:pt x="7998236" y="6085986"/>
                  <a:pt x="3664841" y="5890230"/>
                  <a:pt x="207438" y="4557571"/>
                </a:cubicBezTo>
                <a:lnTo>
                  <a:pt x="0" y="4474414"/>
                </a:lnTo>
                <a:close/>
              </a:path>
            </a:pathLst>
          </a:custGeom>
          <a:solidFill>
            <a:srgbClr val="F1F2F2"/>
          </a:solidFill>
          <a:ln w="6523" cap="flat">
            <a:noFill/>
            <a:prstDash val="solid"/>
            <a:miter/>
          </a:ln>
        </p:spPr>
        <p:txBody>
          <a:bodyPr rtlCol="0" anchor="ctr"/>
          <a:lstStyle/>
          <a:p>
            <a:endParaRPr lang="en-GB"/>
          </a:p>
        </p:txBody>
      </p:sp>
      <p:sp>
        <p:nvSpPr>
          <p:cNvPr id="41" name="Picture Placeholder 40">
            <a:extLst>
              <a:ext uri="{FF2B5EF4-FFF2-40B4-BE49-F238E27FC236}">
                <a16:creationId xmlns:a16="http://schemas.microsoft.com/office/drawing/2014/main" id="{757D3FC9-7630-7943-9A94-E396A4539E47}"/>
              </a:ext>
            </a:extLst>
          </p:cNvPr>
          <p:cNvSpPr>
            <a:spLocks noGrp="1"/>
          </p:cNvSpPr>
          <p:nvPr>
            <p:ph type="pic" sz="quarter" idx="12"/>
          </p:nvPr>
        </p:nvSpPr>
        <p:spPr>
          <a:xfrm>
            <a:off x="-440877" y="-104931"/>
            <a:ext cx="9599479" cy="5083823"/>
          </a:xfrm>
          <a:custGeom>
            <a:avLst/>
            <a:gdLst>
              <a:gd name="connsiteX0" fmla="*/ 0 w 9599479"/>
              <a:gd name="connsiteY0" fmla="*/ 0 h 5083823"/>
              <a:gd name="connsiteX1" fmla="*/ 9587718 w 9599479"/>
              <a:gd name="connsiteY1" fmla="*/ 0 h 5083823"/>
              <a:gd name="connsiteX2" fmla="*/ 9590891 w 9599479"/>
              <a:gd name="connsiteY2" fmla="*/ 24470 h 5083823"/>
              <a:gd name="connsiteX3" fmla="*/ 8492115 w 9599479"/>
              <a:gd name="connsiteY3" fmla="*/ 3605085 h 5083823"/>
              <a:gd name="connsiteX4" fmla="*/ 6639941 w 9599479"/>
              <a:gd name="connsiteY4" fmla="*/ 5066704 h 5083823"/>
              <a:gd name="connsiteX5" fmla="*/ 6560176 w 9599479"/>
              <a:gd name="connsiteY5" fmla="*/ 5083823 h 5083823"/>
              <a:gd name="connsiteX6" fmla="*/ 6545902 w 9599479"/>
              <a:gd name="connsiteY6" fmla="*/ 4995543 h 5083823"/>
              <a:gd name="connsiteX7" fmla="*/ 4877407 w 9599479"/>
              <a:gd name="connsiteY7" fmla="*/ 3825900 h 5083823"/>
              <a:gd name="connsiteX8" fmla="*/ 71559 w 9599479"/>
              <a:gd name="connsiteY8" fmla="*/ 3854618 h 5083823"/>
              <a:gd name="connsiteX9" fmla="*/ 0 w 9599479"/>
              <a:gd name="connsiteY9" fmla="*/ 3873333 h 508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99479" h="5083823">
                <a:moveTo>
                  <a:pt x="0" y="0"/>
                </a:moveTo>
                <a:lnTo>
                  <a:pt x="9587718" y="0"/>
                </a:lnTo>
                <a:lnTo>
                  <a:pt x="9590891" y="24470"/>
                </a:lnTo>
                <a:cubicBezTo>
                  <a:pt x="9688404" y="1131888"/>
                  <a:pt x="8932537" y="2255202"/>
                  <a:pt x="8492115" y="3605085"/>
                </a:cubicBezTo>
                <a:cubicBezTo>
                  <a:pt x="8241778" y="4372545"/>
                  <a:pt x="7560658" y="4840177"/>
                  <a:pt x="6639941" y="5066704"/>
                </a:cubicBezTo>
                <a:lnTo>
                  <a:pt x="6560176" y="5083823"/>
                </a:lnTo>
                <a:lnTo>
                  <a:pt x="6545902" y="4995543"/>
                </a:lnTo>
                <a:cubicBezTo>
                  <a:pt x="6442514" y="4605972"/>
                  <a:pt x="5982782" y="4316278"/>
                  <a:pt x="4877407" y="3825900"/>
                </a:cubicBezTo>
                <a:cubicBezTo>
                  <a:pt x="3280754" y="3117576"/>
                  <a:pt x="931427" y="3632950"/>
                  <a:pt x="71559" y="3854618"/>
                </a:cubicBezTo>
                <a:lnTo>
                  <a:pt x="0" y="3873333"/>
                </a:lnTo>
                <a:close/>
              </a:path>
            </a:pathLst>
          </a:custGeom>
          <a:pattFill prst="pct5">
            <a:fgClr>
              <a:schemeClr val="accent1"/>
            </a:fgClr>
            <a:bgClr>
              <a:schemeClr val="bg1"/>
            </a:bgClr>
          </a:pattFill>
        </p:spPr>
        <p:txBody>
          <a:bodyPr wrap="square" anchor="ctr">
            <a:noAutofit/>
          </a:bodyPr>
          <a:lstStyle>
            <a:lvl1pPr algn="ctr">
              <a:defRPr/>
            </a:lvl1pPr>
          </a:lstStyle>
          <a:p>
            <a:endParaRPr lang="en-GB"/>
          </a:p>
        </p:txBody>
      </p:sp>
      <p:sp>
        <p:nvSpPr>
          <p:cNvPr id="32" name="Freeform 31">
            <a:extLst>
              <a:ext uri="{FF2B5EF4-FFF2-40B4-BE49-F238E27FC236}">
                <a16:creationId xmlns:a16="http://schemas.microsoft.com/office/drawing/2014/main" id="{4D8C242C-460B-0642-BB16-99CE5FDCA208}"/>
              </a:ext>
            </a:extLst>
          </p:cNvPr>
          <p:cNvSpPr/>
          <p:nvPr userDrawn="1"/>
        </p:nvSpPr>
        <p:spPr>
          <a:xfrm>
            <a:off x="-699095" y="3360313"/>
            <a:ext cx="6827588" cy="4672979"/>
          </a:xfrm>
          <a:custGeom>
            <a:avLst/>
            <a:gdLst>
              <a:gd name="connsiteX0" fmla="*/ 0 w 6827588"/>
              <a:gd name="connsiteY0" fmla="*/ 477262 h 4672979"/>
              <a:gd name="connsiteX1" fmla="*/ 5135625 w 6827588"/>
              <a:gd name="connsiteY1" fmla="*/ 360654 h 4672979"/>
              <a:gd name="connsiteX2" fmla="*/ 6534773 w 6827588"/>
              <a:gd name="connsiteY2" fmla="*/ 2761973 h 4672979"/>
              <a:gd name="connsiteX3" fmla="*/ 5021819 w 6827588"/>
              <a:gd name="connsiteY3" fmla="*/ 4672979 h 4672979"/>
              <a:gd name="connsiteX4" fmla="*/ 133513 w 6827588"/>
              <a:gd name="connsiteY4" fmla="*/ 3678324 h 4672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7588" h="4672979">
                <a:moveTo>
                  <a:pt x="0" y="477262"/>
                </a:moveTo>
                <a:cubicBezTo>
                  <a:pt x="65256" y="470736"/>
                  <a:pt x="3170514" y="-511130"/>
                  <a:pt x="5135625" y="360654"/>
                </a:cubicBezTo>
                <a:cubicBezTo>
                  <a:pt x="7100735" y="1232437"/>
                  <a:pt x="7025299" y="1469959"/>
                  <a:pt x="6534773" y="2761973"/>
                </a:cubicBezTo>
                <a:cubicBezTo>
                  <a:pt x="6044245" y="4053987"/>
                  <a:pt x="5021819" y="4672979"/>
                  <a:pt x="5021819" y="4672979"/>
                </a:cubicBezTo>
                <a:lnTo>
                  <a:pt x="133513" y="3678324"/>
                </a:lnTo>
                <a:close/>
              </a:path>
            </a:pathLst>
          </a:custGeom>
          <a:solidFill>
            <a:srgbClr val="F1F2F2"/>
          </a:solidFill>
          <a:ln w="6523" cap="flat">
            <a:noFill/>
            <a:prstDash val="solid"/>
            <a:miter/>
          </a:ln>
        </p:spPr>
        <p:txBody>
          <a:bodyPr rtlCol="0" anchor="ctr"/>
          <a:lstStyle/>
          <a:p>
            <a:endParaRPr lang="en-GB"/>
          </a:p>
        </p:txBody>
      </p:sp>
      <p:sp>
        <p:nvSpPr>
          <p:cNvPr id="11" name="Freeform 10">
            <a:extLst>
              <a:ext uri="{FF2B5EF4-FFF2-40B4-BE49-F238E27FC236}">
                <a16:creationId xmlns:a16="http://schemas.microsoft.com/office/drawing/2014/main" id="{0283BEF9-7CA4-3044-937E-9D0A001891A7}"/>
              </a:ext>
            </a:extLst>
          </p:cNvPr>
          <p:cNvSpPr/>
          <p:nvPr/>
        </p:nvSpPr>
        <p:spPr>
          <a:xfrm>
            <a:off x="9575701" y="5538679"/>
            <a:ext cx="5670314" cy="5202018"/>
          </a:xfrm>
          <a:custGeom>
            <a:avLst/>
            <a:gdLst>
              <a:gd name="connsiteX0" fmla="*/ 2080653 w 5670314"/>
              <a:gd name="connsiteY0" fmla="*/ 5199490 h 5202018"/>
              <a:gd name="connsiteX1" fmla="*/ 5527657 w 5670314"/>
              <a:gd name="connsiteY1" fmla="*/ 3282677 h 5202018"/>
              <a:gd name="connsiteX2" fmla="*/ 3815411 w 5670314"/>
              <a:gd name="connsiteY2" fmla="*/ 69803 h 5202018"/>
              <a:gd name="connsiteX3" fmla="*/ 10611 w 5670314"/>
              <a:gd name="connsiteY3" fmla="*/ 2246912 h 5202018"/>
              <a:gd name="connsiteX4" fmla="*/ 2080653 w 5670314"/>
              <a:gd name="connsiteY4" fmla="*/ 5199490 h 5202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70314" h="5202018">
                <a:moveTo>
                  <a:pt x="2080653" y="5199490"/>
                </a:moveTo>
                <a:cubicBezTo>
                  <a:pt x="3560849" y="5108593"/>
                  <a:pt x="5048614" y="4699194"/>
                  <a:pt x="5527657" y="3282677"/>
                </a:cubicBezTo>
                <a:cubicBezTo>
                  <a:pt x="6006698" y="1866160"/>
                  <a:pt x="5240074" y="427718"/>
                  <a:pt x="3815411" y="69803"/>
                </a:cubicBezTo>
                <a:cubicBezTo>
                  <a:pt x="2390748" y="-288111"/>
                  <a:pt x="117566" y="774538"/>
                  <a:pt x="10611" y="2246912"/>
                </a:cubicBezTo>
                <a:cubicBezTo>
                  <a:pt x="-123032" y="4087837"/>
                  <a:pt x="1030362" y="5264027"/>
                  <a:pt x="2080653" y="5199490"/>
                </a:cubicBezTo>
              </a:path>
            </a:pathLst>
          </a:custGeom>
          <a:solidFill>
            <a:srgbClr val="F1F2F2"/>
          </a:solidFill>
          <a:ln w="6523" cap="flat">
            <a:noFill/>
            <a:prstDash val="solid"/>
            <a:miter/>
          </a:ln>
        </p:spPr>
        <p:txBody>
          <a:bodyPr rtlCol="0" anchor="ctr"/>
          <a:lstStyle/>
          <a:p>
            <a:endParaRPr lang="en-GB"/>
          </a:p>
        </p:txBody>
      </p:sp>
      <p:sp>
        <p:nvSpPr>
          <p:cNvPr id="13" name="Freeform 12">
            <a:extLst>
              <a:ext uri="{FF2B5EF4-FFF2-40B4-BE49-F238E27FC236}">
                <a16:creationId xmlns:a16="http://schemas.microsoft.com/office/drawing/2014/main" id="{CF8168E1-7041-E84C-83D8-950AAD2BF0D3}"/>
              </a:ext>
            </a:extLst>
          </p:cNvPr>
          <p:cNvSpPr/>
          <p:nvPr/>
        </p:nvSpPr>
        <p:spPr>
          <a:xfrm>
            <a:off x="9907436" y="5790066"/>
            <a:ext cx="5023698" cy="4216437"/>
          </a:xfrm>
          <a:custGeom>
            <a:avLst/>
            <a:gdLst>
              <a:gd name="connsiteX0" fmla="*/ 1843410 w 5023698"/>
              <a:gd name="connsiteY0" fmla="*/ 4214396 h 4216437"/>
              <a:gd name="connsiteX1" fmla="*/ 4897377 w 5023698"/>
              <a:gd name="connsiteY1" fmla="*/ 2660717 h 4216437"/>
              <a:gd name="connsiteX2" fmla="*/ 3380376 w 5023698"/>
              <a:gd name="connsiteY2" fmla="*/ 56591 h 4216437"/>
              <a:gd name="connsiteX3" fmla="*/ 9398 w 5023698"/>
              <a:gd name="connsiteY3" fmla="*/ 1821169 h 4216437"/>
              <a:gd name="connsiteX4" fmla="*/ 1843410 w 5023698"/>
              <a:gd name="connsiteY4" fmla="*/ 4214396 h 4216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3698" h="4216437">
                <a:moveTo>
                  <a:pt x="1843410" y="4214396"/>
                </a:moveTo>
                <a:cubicBezTo>
                  <a:pt x="3155050" y="4140660"/>
                  <a:pt x="4473215" y="3808848"/>
                  <a:pt x="4897377" y="2660717"/>
                </a:cubicBezTo>
                <a:cubicBezTo>
                  <a:pt x="5321539" y="1512586"/>
                  <a:pt x="4642880" y="346707"/>
                  <a:pt x="3380376" y="56591"/>
                </a:cubicBezTo>
                <a:cubicBezTo>
                  <a:pt x="2117874" y="-233525"/>
                  <a:pt x="104084" y="627622"/>
                  <a:pt x="9398" y="1821169"/>
                </a:cubicBezTo>
                <a:cubicBezTo>
                  <a:pt x="-108977" y="3313510"/>
                  <a:pt x="912797" y="4266599"/>
                  <a:pt x="1843410" y="4214396"/>
                </a:cubicBezTo>
              </a:path>
            </a:pathLst>
          </a:custGeom>
          <a:solidFill>
            <a:schemeClr val="accent4"/>
          </a:solidFill>
          <a:ln w="6523" cap="flat">
            <a:noFill/>
            <a:prstDash val="solid"/>
            <a:miter/>
          </a:ln>
        </p:spPr>
        <p:txBody>
          <a:bodyPr rtlCol="0" anchor="ctr"/>
          <a:lstStyle/>
          <a:p>
            <a:endParaRPr lang="en-GB"/>
          </a:p>
        </p:txBody>
      </p:sp>
      <p:sp>
        <p:nvSpPr>
          <p:cNvPr id="25" name="Freeform 24">
            <a:extLst>
              <a:ext uri="{FF2B5EF4-FFF2-40B4-BE49-F238E27FC236}">
                <a16:creationId xmlns:a16="http://schemas.microsoft.com/office/drawing/2014/main" id="{A0C51352-E12C-BC48-8C2E-DDC1B1F88EBA}"/>
              </a:ext>
            </a:extLst>
          </p:cNvPr>
          <p:cNvSpPr/>
          <p:nvPr/>
        </p:nvSpPr>
        <p:spPr>
          <a:xfrm>
            <a:off x="10463077" y="-2048946"/>
            <a:ext cx="4138128" cy="3616572"/>
          </a:xfrm>
          <a:custGeom>
            <a:avLst/>
            <a:gdLst>
              <a:gd name="connsiteX0" fmla="*/ 4122 w 4138128"/>
              <a:gd name="connsiteY0" fmla="*/ 2578052 h 3616572"/>
              <a:gd name="connsiteX1" fmla="*/ 1662271 w 4138128"/>
              <a:gd name="connsiteY1" fmla="*/ 194939 h 3616572"/>
              <a:gd name="connsiteX2" fmla="*/ 4106620 w 4138128"/>
              <a:gd name="connsiteY2" fmla="*/ 964144 h 3616572"/>
              <a:gd name="connsiteX3" fmla="*/ 2228103 w 4138128"/>
              <a:gd name="connsiteY3" fmla="*/ 3600375 h 3616572"/>
              <a:gd name="connsiteX4" fmla="*/ 3992 w 4138128"/>
              <a:gd name="connsiteY4" fmla="*/ 2577726 h 3616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38128" h="3616572">
                <a:moveTo>
                  <a:pt x="4122" y="2578052"/>
                </a:moveTo>
                <a:cubicBezTo>
                  <a:pt x="141813" y="1627509"/>
                  <a:pt x="529431" y="640619"/>
                  <a:pt x="1662271" y="194939"/>
                </a:cubicBezTo>
                <a:cubicBezTo>
                  <a:pt x="2795111" y="-250740"/>
                  <a:pt x="3889514" y="93666"/>
                  <a:pt x="4106620" y="964144"/>
                </a:cubicBezTo>
                <a:cubicBezTo>
                  <a:pt x="4323726" y="1834622"/>
                  <a:pt x="3388807" y="3389477"/>
                  <a:pt x="2228103" y="3600375"/>
                </a:cubicBezTo>
                <a:cubicBezTo>
                  <a:pt x="1626119" y="3709935"/>
                  <a:pt x="-93631" y="3252119"/>
                  <a:pt x="3992" y="2577726"/>
                </a:cubicBezTo>
              </a:path>
            </a:pathLst>
          </a:custGeom>
          <a:solidFill>
            <a:srgbClr val="F1F2F2"/>
          </a:solidFill>
          <a:ln w="6523" cap="flat">
            <a:noFill/>
            <a:prstDash val="solid"/>
            <a:miter/>
          </a:ln>
        </p:spPr>
        <p:txBody>
          <a:bodyPr rtlCol="0" anchor="ctr"/>
          <a:lstStyle/>
          <a:p>
            <a:endParaRPr lang="en-GB"/>
          </a:p>
        </p:txBody>
      </p:sp>
      <p:sp>
        <p:nvSpPr>
          <p:cNvPr id="26" name="Freeform 25">
            <a:extLst>
              <a:ext uri="{FF2B5EF4-FFF2-40B4-BE49-F238E27FC236}">
                <a16:creationId xmlns:a16="http://schemas.microsoft.com/office/drawing/2014/main" id="{F3AB2964-F48E-FC48-AC05-8FD1A9C8C476}"/>
              </a:ext>
            </a:extLst>
          </p:cNvPr>
          <p:cNvSpPr/>
          <p:nvPr/>
        </p:nvSpPr>
        <p:spPr>
          <a:xfrm>
            <a:off x="10784325" y="-2164906"/>
            <a:ext cx="3612766" cy="3574779"/>
          </a:xfrm>
          <a:custGeom>
            <a:avLst/>
            <a:gdLst>
              <a:gd name="connsiteX0" fmla="*/ 3280 w 3612766"/>
              <a:gd name="connsiteY0" fmla="*/ 2539232 h 3574779"/>
              <a:gd name="connsiteX1" fmla="*/ 1443735 w 3612766"/>
              <a:gd name="connsiteY1" fmla="*/ 188942 h 3574779"/>
              <a:gd name="connsiteX2" fmla="*/ 3584122 w 3612766"/>
              <a:gd name="connsiteY2" fmla="*/ 959517 h 3574779"/>
              <a:gd name="connsiteX3" fmla="*/ 1952011 w 3612766"/>
              <a:gd name="connsiteY3" fmla="*/ 3559597 h 3574779"/>
              <a:gd name="connsiteX4" fmla="*/ 3280 w 3612766"/>
              <a:gd name="connsiteY4" fmla="*/ 2539232 h 3574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2766" h="3574779">
                <a:moveTo>
                  <a:pt x="3280" y="2539232"/>
                </a:moveTo>
                <a:cubicBezTo>
                  <a:pt x="119762" y="1599586"/>
                  <a:pt x="454915" y="625225"/>
                  <a:pt x="1443735" y="188942"/>
                </a:cubicBezTo>
                <a:cubicBezTo>
                  <a:pt x="2432555" y="-247342"/>
                  <a:pt x="3390836" y="97587"/>
                  <a:pt x="3584122" y="959517"/>
                </a:cubicBezTo>
                <a:cubicBezTo>
                  <a:pt x="3777410" y="1821447"/>
                  <a:pt x="2965890" y="3355355"/>
                  <a:pt x="1952011" y="3559597"/>
                </a:cubicBezTo>
                <a:cubicBezTo>
                  <a:pt x="1425855" y="3665503"/>
                  <a:pt x="-79463" y="3205859"/>
                  <a:pt x="3280" y="2539232"/>
                </a:cubicBezTo>
              </a:path>
            </a:pathLst>
          </a:custGeom>
          <a:solidFill>
            <a:schemeClr val="accent5"/>
          </a:solidFill>
          <a:ln w="6523" cap="flat">
            <a:noFill/>
            <a:prstDash val="solid"/>
            <a:miter/>
          </a:ln>
        </p:spPr>
        <p:txBody>
          <a:bodyPr rtlCol="0" anchor="ctr"/>
          <a:lstStyle/>
          <a:p>
            <a:endParaRPr lang="en-GB"/>
          </a:p>
        </p:txBody>
      </p:sp>
      <p:sp>
        <p:nvSpPr>
          <p:cNvPr id="28" name="Freeform 27">
            <a:extLst>
              <a:ext uri="{FF2B5EF4-FFF2-40B4-BE49-F238E27FC236}">
                <a16:creationId xmlns:a16="http://schemas.microsoft.com/office/drawing/2014/main" id="{7DB55C50-590A-E245-9EA1-3386F69E308C}"/>
              </a:ext>
            </a:extLst>
          </p:cNvPr>
          <p:cNvSpPr/>
          <p:nvPr/>
        </p:nvSpPr>
        <p:spPr>
          <a:xfrm>
            <a:off x="-539350" y="3565143"/>
            <a:ext cx="6430639" cy="4401265"/>
          </a:xfrm>
          <a:custGeom>
            <a:avLst/>
            <a:gdLst>
              <a:gd name="connsiteX0" fmla="*/ 0 w 6430639"/>
              <a:gd name="connsiteY0" fmla="*/ 449465 h 4401265"/>
              <a:gd name="connsiteX1" fmla="*/ 4836949 w 6430639"/>
              <a:gd name="connsiteY1" fmla="*/ 339708 h 4401265"/>
              <a:gd name="connsiteX2" fmla="*/ 6155115 w 6430639"/>
              <a:gd name="connsiteY2" fmla="*/ 2601254 h 4401265"/>
              <a:gd name="connsiteX3" fmla="*/ 4729604 w 6430639"/>
              <a:gd name="connsiteY3" fmla="*/ 4401266 h 4401265"/>
              <a:gd name="connsiteX4" fmla="*/ 125748 w 6430639"/>
              <a:gd name="connsiteY4" fmla="*/ 3464555 h 4401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0639" h="4401265">
                <a:moveTo>
                  <a:pt x="0" y="449465"/>
                </a:moveTo>
                <a:cubicBezTo>
                  <a:pt x="61145" y="443396"/>
                  <a:pt x="2986297" y="-481438"/>
                  <a:pt x="4836949" y="339708"/>
                </a:cubicBezTo>
                <a:cubicBezTo>
                  <a:pt x="6687602" y="1160855"/>
                  <a:pt x="6616864" y="1384412"/>
                  <a:pt x="6155115" y="2601254"/>
                </a:cubicBezTo>
                <a:cubicBezTo>
                  <a:pt x="5693365" y="3818097"/>
                  <a:pt x="4729604" y="4401266"/>
                  <a:pt x="4729604" y="4401266"/>
                </a:cubicBezTo>
                <a:lnTo>
                  <a:pt x="125748" y="3464555"/>
                </a:lnTo>
                <a:close/>
              </a:path>
            </a:pathLst>
          </a:custGeom>
          <a:solidFill>
            <a:schemeClr val="accent2"/>
          </a:solidFill>
          <a:ln w="6523" cap="flat">
            <a:noFill/>
            <a:prstDash val="solid"/>
            <a:miter/>
          </a:ln>
        </p:spPr>
        <p:txBody>
          <a:bodyPr rtlCol="0" anchor="ctr"/>
          <a:lstStyle/>
          <a:p>
            <a:endParaRPr lang="en-GB"/>
          </a:p>
        </p:txBody>
      </p:sp>
      <p:sp>
        <p:nvSpPr>
          <p:cNvPr id="2" name="Title 1">
            <a:extLst>
              <a:ext uri="{FF2B5EF4-FFF2-40B4-BE49-F238E27FC236}">
                <a16:creationId xmlns:a16="http://schemas.microsoft.com/office/drawing/2014/main" id="{F209083A-4E48-B242-ADF4-8D3C3D4B352E}"/>
              </a:ext>
            </a:extLst>
          </p:cNvPr>
          <p:cNvSpPr>
            <a:spLocks noGrp="1"/>
          </p:cNvSpPr>
          <p:nvPr>
            <p:ph type="ctrTitle" hasCustomPrompt="1"/>
          </p:nvPr>
        </p:nvSpPr>
        <p:spPr>
          <a:xfrm>
            <a:off x="658525" y="5357629"/>
            <a:ext cx="2724755" cy="315449"/>
          </a:xfrm>
        </p:spPr>
        <p:txBody>
          <a:bodyPr anchor="t">
            <a:normAutofit/>
          </a:bodyPr>
          <a:lstStyle>
            <a:lvl1pPr algn="l">
              <a:lnSpc>
                <a:spcPct val="100000"/>
              </a:lnSpc>
              <a:defRPr sz="1400" b="0" i="0">
                <a:solidFill>
                  <a:srgbClr val="3B617B"/>
                </a:solidFill>
                <a:latin typeface="Montserrat" pitchFamily="2" charset="77"/>
              </a:defRPr>
            </a:lvl1pPr>
          </a:lstStyle>
          <a:p>
            <a:r>
              <a:rPr lang="en-GB" dirty="0"/>
              <a:t>call +44 (0) 1223 737941</a:t>
            </a:r>
          </a:p>
        </p:txBody>
      </p:sp>
      <p:sp>
        <p:nvSpPr>
          <p:cNvPr id="3" name="Subtitle 2">
            <a:extLst>
              <a:ext uri="{FF2B5EF4-FFF2-40B4-BE49-F238E27FC236}">
                <a16:creationId xmlns:a16="http://schemas.microsoft.com/office/drawing/2014/main" id="{CCBCBCB5-4EC4-3540-A70A-F2D026C701AD}"/>
              </a:ext>
            </a:extLst>
          </p:cNvPr>
          <p:cNvSpPr>
            <a:spLocks noGrp="1"/>
          </p:cNvSpPr>
          <p:nvPr>
            <p:ph type="subTitle" idx="1" hasCustomPrompt="1"/>
          </p:nvPr>
        </p:nvSpPr>
        <p:spPr>
          <a:xfrm>
            <a:off x="8073708" y="5788230"/>
            <a:ext cx="3567953" cy="277908"/>
          </a:xfrm>
        </p:spPr>
        <p:txBody>
          <a:bodyPr anchor="ctr">
            <a:normAutofit/>
          </a:bodyPr>
          <a:lstStyle>
            <a:lvl1pPr marL="0" indent="0" algn="r">
              <a:buNone/>
              <a:defRPr sz="1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Position</a:t>
            </a:r>
          </a:p>
        </p:txBody>
      </p:sp>
      <p:sp>
        <p:nvSpPr>
          <p:cNvPr id="12" name="Text Placeholder 11">
            <a:extLst>
              <a:ext uri="{FF2B5EF4-FFF2-40B4-BE49-F238E27FC236}">
                <a16:creationId xmlns:a16="http://schemas.microsoft.com/office/drawing/2014/main" id="{616119F3-EB4D-244B-83C8-82ECBE56BF86}"/>
              </a:ext>
            </a:extLst>
          </p:cNvPr>
          <p:cNvSpPr>
            <a:spLocks noGrp="1"/>
          </p:cNvSpPr>
          <p:nvPr>
            <p:ph type="body" sz="quarter" idx="10" hasCustomPrompt="1"/>
          </p:nvPr>
        </p:nvSpPr>
        <p:spPr>
          <a:xfrm>
            <a:off x="6970769" y="5185415"/>
            <a:ext cx="4670892" cy="315448"/>
          </a:xfrm>
        </p:spPr>
        <p:txBody>
          <a:bodyPr>
            <a:normAutofit/>
          </a:bodyPr>
          <a:lstStyle>
            <a:lvl1pPr marL="0" indent="0" algn="r">
              <a:buNone/>
              <a:defRPr sz="1900" b="1" i="0">
                <a:solidFill>
                  <a:schemeClr val="accent1"/>
                </a:solidFill>
                <a:latin typeface="Montserrat" pitchFamily="2" charset="77"/>
              </a:defRPr>
            </a:lvl1pPr>
            <a:lvl2pPr>
              <a:defRPr b="1" i="0">
                <a:latin typeface="Montserrat" pitchFamily="2" charset="77"/>
              </a:defRPr>
            </a:lvl2pPr>
            <a:lvl3pPr>
              <a:defRPr b="1" i="0">
                <a:latin typeface="Montserrat" pitchFamily="2" charset="77"/>
              </a:defRPr>
            </a:lvl3pPr>
            <a:lvl4pPr>
              <a:defRPr b="1" i="0">
                <a:latin typeface="Montserrat" pitchFamily="2" charset="77"/>
              </a:defRPr>
            </a:lvl4pPr>
            <a:lvl5pPr>
              <a:defRPr b="1" i="0">
                <a:latin typeface="Montserrat" pitchFamily="2" charset="77"/>
              </a:defRPr>
            </a:lvl5pPr>
          </a:lstStyle>
          <a:p>
            <a:pPr lvl="0"/>
            <a:r>
              <a:rPr lang="en-GB" dirty="0"/>
              <a:t>Name Surname</a:t>
            </a:r>
          </a:p>
        </p:txBody>
      </p:sp>
      <p:sp>
        <p:nvSpPr>
          <p:cNvPr id="4" name="TextBox 3">
            <a:extLst>
              <a:ext uri="{FF2B5EF4-FFF2-40B4-BE49-F238E27FC236}">
                <a16:creationId xmlns:a16="http://schemas.microsoft.com/office/drawing/2014/main" id="{D666BE81-A7A4-AF48-A5CB-67D6977A5F78}"/>
              </a:ext>
            </a:extLst>
          </p:cNvPr>
          <p:cNvSpPr txBox="1"/>
          <p:nvPr userDrawn="1"/>
        </p:nvSpPr>
        <p:spPr>
          <a:xfrm>
            <a:off x="658525" y="4429223"/>
            <a:ext cx="4014061" cy="830997"/>
          </a:xfrm>
          <a:prstGeom prst="rect">
            <a:avLst/>
          </a:prstGeom>
          <a:noFill/>
        </p:spPr>
        <p:txBody>
          <a:bodyPr wrap="square" rtlCol="0">
            <a:spAutoFit/>
          </a:bodyPr>
          <a:lstStyle/>
          <a:p>
            <a:r>
              <a:rPr lang="en-GB" sz="4800" kern="1200" dirty="0">
                <a:solidFill>
                  <a:srgbClr val="3B617B"/>
                </a:solidFill>
                <a:latin typeface="+mj-lt"/>
                <a:ea typeface="+mj-ea"/>
                <a:cs typeface="+mj-cs"/>
              </a:rPr>
              <a:t>Thank you!</a:t>
            </a:r>
          </a:p>
        </p:txBody>
      </p:sp>
      <p:sp>
        <p:nvSpPr>
          <p:cNvPr id="14" name="TextBox 13">
            <a:extLst>
              <a:ext uri="{FF2B5EF4-FFF2-40B4-BE49-F238E27FC236}">
                <a16:creationId xmlns:a16="http://schemas.microsoft.com/office/drawing/2014/main" id="{CF5AF2B7-2593-AB44-8A04-F277BADA582E}"/>
              </a:ext>
            </a:extLst>
          </p:cNvPr>
          <p:cNvSpPr txBox="1"/>
          <p:nvPr userDrawn="1"/>
        </p:nvSpPr>
        <p:spPr>
          <a:xfrm>
            <a:off x="7627600" y="4140393"/>
            <a:ext cx="4014061" cy="838499"/>
          </a:xfrm>
          <a:prstGeom prst="rect">
            <a:avLst/>
          </a:prstGeom>
          <a:noFill/>
        </p:spPr>
        <p:txBody>
          <a:bodyPr wrap="square" rtlCol="0">
            <a:spAutoFit/>
          </a:bodyPr>
          <a:lstStyle/>
          <a:p>
            <a:pPr algn="r">
              <a:lnSpc>
                <a:spcPts val="2960"/>
              </a:lnSpc>
            </a:pPr>
            <a:r>
              <a:rPr lang="en-GB" sz="2300" kern="1200" dirty="0">
                <a:solidFill>
                  <a:srgbClr val="3B617B"/>
                </a:solidFill>
                <a:latin typeface="+mj-lt"/>
                <a:ea typeface="+mj-ea"/>
                <a:cs typeface="+mj-cs"/>
              </a:rPr>
              <a:t>For further info</a:t>
            </a:r>
          </a:p>
          <a:p>
            <a:pPr algn="r">
              <a:lnSpc>
                <a:spcPts val="2960"/>
              </a:lnSpc>
            </a:pPr>
            <a:r>
              <a:rPr lang="en-GB" sz="2300" kern="1200" dirty="0">
                <a:solidFill>
                  <a:srgbClr val="3B617B"/>
                </a:solidFill>
                <a:latin typeface="+mj-lt"/>
                <a:ea typeface="+mj-ea"/>
                <a:cs typeface="+mj-cs"/>
              </a:rPr>
              <a:t>please contact</a:t>
            </a:r>
          </a:p>
        </p:txBody>
      </p:sp>
      <p:sp>
        <p:nvSpPr>
          <p:cNvPr id="23" name="Text Placeholder 11">
            <a:extLst>
              <a:ext uri="{FF2B5EF4-FFF2-40B4-BE49-F238E27FC236}">
                <a16:creationId xmlns:a16="http://schemas.microsoft.com/office/drawing/2014/main" id="{4032DDF3-3D6D-B341-9DC8-D7DB44C53C61}"/>
              </a:ext>
            </a:extLst>
          </p:cNvPr>
          <p:cNvSpPr>
            <a:spLocks noGrp="1"/>
          </p:cNvSpPr>
          <p:nvPr>
            <p:ph type="body" sz="quarter" idx="11" hasCustomPrompt="1"/>
          </p:nvPr>
        </p:nvSpPr>
        <p:spPr>
          <a:xfrm>
            <a:off x="6970769" y="6066138"/>
            <a:ext cx="4670892" cy="315448"/>
          </a:xfrm>
        </p:spPr>
        <p:txBody>
          <a:bodyPr>
            <a:noAutofit/>
          </a:bodyPr>
          <a:lstStyle>
            <a:lvl1pPr marL="0" indent="0" algn="r">
              <a:buNone/>
              <a:defRPr sz="1200" b="1" i="0">
                <a:solidFill>
                  <a:schemeClr val="accent1"/>
                </a:solidFill>
                <a:latin typeface="Montserrat" pitchFamily="2" charset="77"/>
              </a:defRPr>
            </a:lvl1pPr>
            <a:lvl2pPr>
              <a:defRPr b="1" i="0">
                <a:latin typeface="Montserrat" pitchFamily="2" charset="77"/>
              </a:defRPr>
            </a:lvl2pPr>
            <a:lvl3pPr>
              <a:defRPr b="1" i="0">
                <a:latin typeface="Montserrat" pitchFamily="2" charset="77"/>
              </a:defRPr>
            </a:lvl3pPr>
            <a:lvl4pPr>
              <a:defRPr b="1" i="0">
                <a:latin typeface="Montserrat" pitchFamily="2" charset="77"/>
              </a:defRPr>
            </a:lvl4pPr>
            <a:lvl5pPr>
              <a:defRPr b="1" i="0">
                <a:latin typeface="Montserrat" pitchFamily="2" charset="77"/>
              </a:defRPr>
            </a:lvl5pPr>
          </a:lstStyle>
          <a:p>
            <a:pPr lvl="0"/>
            <a:r>
              <a:rPr lang="en-GB" dirty="0" err="1"/>
              <a:t>emailemail@cn-bio.com</a:t>
            </a:r>
            <a:endParaRPr lang="en-GB" dirty="0"/>
          </a:p>
        </p:txBody>
      </p:sp>
      <p:sp>
        <p:nvSpPr>
          <p:cNvPr id="24" name="Title 1">
            <a:extLst>
              <a:ext uri="{FF2B5EF4-FFF2-40B4-BE49-F238E27FC236}">
                <a16:creationId xmlns:a16="http://schemas.microsoft.com/office/drawing/2014/main" id="{412FD9C9-BE8A-094A-96B4-025E839138E1}"/>
              </a:ext>
            </a:extLst>
          </p:cNvPr>
          <p:cNvSpPr txBox="1">
            <a:spLocks/>
          </p:cNvSpPr>
          <p:nvPr userDrawn="1"/>
        </p:nvSpPr>
        <p:spPr>
          <a:xfrm>
            <a:off x="658525" y="5747670"/>
            <a:ext cx="3913475" cy="315449"/>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1400" kern="1200">
                <a:solidFill>
                  <a:srgbClr val="3B617B"/>
                </a:solidFill>
                <a:latin typeface="+mn-lt"/>
                <a:ea typeface="+mj-ea"/>
                <a:cs typeface="+mj-cs"/>
              </a:defRPr>
            </a:lvl1pPr>
          </a:lstStyle>
          <a:p>
            <a:r>
              <a:rPr lang="en-GB" sz="2400" b="0" i="0" dirty="0">
                <a:latin typeface="Montserrat" pitchFamily="2" charset="77"/>
              </a:rPr>
              <a:t>visit</a:t>
            </a:r>
            <a:r>
              <a:rPr lang="en-GB" sz="2400" dirty="0"/>
              <a:t> </a:t>
            </a:r>
            <a:r>
              <a:rPr lang="en-GB" sz="2400" b="1" i="0" dirty="0" err="1">
                <a:latin typeface="Montserrat" pitchFamily="2" charset="77"/>
              </a:rPr>
              <a:t>cn-bio.com</a:t>
            </a:r>
            <a:endParaRPr lang="en-GB" sz="2400" b="1" i="0" dirty="0">
              <a:latin typeface="Montserrat" pitchFamily="2" charset="77"/>
            </a:endParaRPr>
          </a:p>
        </p:txBody>
      </p:sp>
      <p:pic>
        <p:nvPicPr>
          <p:cNvPr id="43" name="Graphic 42">
            <a:extLst>
              <a:ext uri="{FF2B5EF4-FFF2-40B4-BE49-F238E27FC236}">
                <a16:creationId xmlns:a16="http://schemas.microsoft.com/office/drawing/2014/main" id="{31858069-156C-BF4B-B094-34B6D5AB910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57475" y="5638589"/>
            <a:ext cx="576000" cy="25046"/>
          </a:xfrm>
          <a:prstGeom prst="rect">
            <a:avLst/>
          </a:prstGeom>
        </p:spPr>
      </p:pic>
    </p:spTree>
    <p:extLst>
      <p:ext uri="{BB962C8B-B14F-4D97-AF65-F5344CB8AC3E}">
        <p14:creationId xmlns:p14="http://schemas.microsoft.com/office/powerpoint/2010/main" val="34407006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Two Content">
  <p:cSld name="Two Content">
    <p:bg>
      <p:bgPr>
        <a:solidFill>
          <a:schemeClr val="lt1"/>
        </a:solidFill>
        <a:effectLst/>
      </p:bgPr>
    </p:bg>
    <p:spTree>
      <p:nvGrpSpPr>
        <p:cNvPr id="1" name="Shape 26"/>
        <p:cNvGrpSpPr/>
        <p:nvPr/>
      </p:nvGrpSpPr>
      <p:grpSpPr>
        <a:xfrm>
          <a:off x="0" y="0"/>
          <a:ext cx="0" cy="0"/>
          <a:chOff x="0" y="0"/>
          <a:chExt cx="0" cy="0"/>
        </a:xfrm>
      </p:grpSpPr>
      <p:sp>
        <p:nvSpPr>
          <p:cNvPr id="27" name="Google Shape;27;p3"/>
          <p:cNvSpPr/>
          <p:nvPr/>
        </p:nvSpPr>
        <p:spPr>
          <a:xfrm>
            <a:off x="7248691" y="4779926"/>
            <a:ext cx="4943421" cy="2077808"/>
          </a:xfrm>
          <a:custGeom>
            <a:avLst/>
            <a:gdLst/>
            <a:ahLst/>
            <a:cxnLst/>
            <a:rect l="l" t="t" r="r" b="b"/>
            <a:pathLst>
              <a:path w="8151494" h="3426459" extrusionOk="0">
                <a:moveTo>
                  <a:pt x="5106695" y="0"/>
                </a:moveTo>
                <a:lnTo>
                  <a:pt x="5016983" y="1051"/>
                </a:lnTo>
                <a:lnTo>
                  <a:pt x="4926737" y="3760"/>
                </a:lnTo>
                <a:lnTo>
                  <a:pt x="4836002" y="8111"/>
                </a:lnTo>
                <a:lnTo>
                  <a:pt x="4744825" y="14090"/>
                </a:lnTo>
                <a:lnTo>
                  <a:pt x="4653250" y="21680"/>
                </a:lnTo>
                <a:lnTo>
                  <a:pt x="4561323" y="30867"/>
                </a:lnTo>
                <a:lnTo>
                  <a:pt x="4469091" y="41636"/>
                </a:lnTo>
                <a:lnTo>
                  <a:pt x="4376598" y="53970"/>
                </a:lnTo>
                <a:lnTo>
                  <a:pt x="4283891" y="67856"/>
                </a:lnTo>
                <a:lnTo>
                  <a:pt x="4191014" y="83276"/>
                </a:lnTo>
                <a:lnTo>
                  <a:pt x="4098014" y="100217"/>
                </a:lnTo>
                <a:lnTo>
                  <a:pt x="4004937" y="118663"/>
                </a:lnTo>
                <a:lnTo>
                  <a:pt x="3911827" y="138598"/>
                </a:lnTo>
                <a:lnTo>
                  <a:pt x="3818730" y="160008"/>
                </a:lnTo>
                <a:lnTo>
                  <a:pt x="3725693" y="182876"/>
                </a:lnTo>
                <a:lnTo>
                  <a:pt x="3632761" y="207189"/>
                </a:lnTo>
                <a:lnTo>
                  <a:pt x="3539978" y="232929"/>
                </a:lnTo>
                <a:lnTo>
                  <a:pt x="3447392" y="260083"/>
                </a:lnTo>
                <a:lnTo>
                  <a:pt x="3355048" y="288635"/>
                </a:lnTo>
                <a:lnTo>
                  <a:pt x="3262990" y="318569"/>
                </a:lnTo>
                <a:lnTo>
                  <a:pt x="3171266" y="349871"/>
                </a:lnTo>
                <a:lnTo>
                  <a:pt x="3079920" y="382524"/>
                </a:lnTo>
                <a:lnTo>
                  <a:pt x="2988999" y="416515"/>
                </a:lnTo>
                <a:lnTo>
                  <a:pt x="2898547" y="451826"/>
                </a:lnTo>
                <a:lnTo>
                  <a:pt x="2808610" y="488444"/>
                </a:lnTo>
                <a:lnTo>
                  <a:pt x="2719235" y="526353"/>
                </a:lnTo>
                <a:lnTo>
                  <a:pt x="2630466" y="565537"/>
                </a:lnTo>
                <a:lnTo>
                  <a:pt x="2542350" y="605981"/>
                </a:lnTo>
                <a:lnTo>
                  <a:pt x="2454932" y="647670"/>
                </a:lnTo>
                <a:lnTo>
                  <a:pt x="2368257" y="690589"/>
                </a:lnTo>
                <a:lnTo>
                  <a:pt x="2282371" y="734722"/>
                </a:lnTo>
                <a:lnTo>
                  <a:pt x="2197321" y="780055"/>
                </a:lnTo>
                <a:lnTo>
                  <a:pt x="2113151" y="826571"/>
                </a:lnTo>
                <a:lnTo>
                  <a:pt x="2071410" y="850268"/>
                </a:lnTo>
                <a:lnTo>
                  <a:pt x="2029907" y="874256"/>
                </a:lnTo>
                <a:lnTo>
                  <a:pt x="1988646" y="898531"/>
                </a:lnTo>
                <a:lnTo>
                  <a:pt x="1947635" y="923094"/>
                </a:lnTo>
                <a:lnTo>
                  <a:pt x="1906877" y="947940"/>
                </a:lnTo>
                <a:lnTo>
                  <a:pt x="1866380" y="973069"/>
                </a:lnTo>
                <a:lnTo>
                  <a:pt x="1826148" y="998479"/>
                </a:lnTo>
                <a:lnTo>
                  <a:pt x="1786188" y="1024168"/>
                </a:lnTo>
                <a:lnTo>
                  <a:pt x="1746505" y="1050133"/>
                </a:lnTo>
                <a:lnTo>
                  <a:pt x="1707105" y="1076374"/>
                </a:lnTo>
                <a:lnTo>
                  <a:pt x="1667994" y="1102887"/>
                </a:lnTo>
                <a:lnTo>
                  <a:pt x="1629176" y="1129672"/>
                </a:lnTo>
                <a:lnTo>
                  <a:pt x="1590631" y="1156745"/>
                </a:lnTo>
                <a:lnTo>
                  <a:pt x="1552447" y="1184046"/>
                </a:lnTo>
                <a:lnTo>
                  <a:pt x="1514547" y="1211633"/>
                </a:lnTo>
                <a:lnTo>
                  <a:pt x="1476964" y="1239482"/>
                </a:lnTo>
                <a:lnTo>
                  <a:pt x="1439704" y="1267594"/>
                </a:lnTo>
                <a:lnTo>
                  <a:pt x="1402772" y="1295965"/>
                </a:lnTo>
                <a:lnTo>
                  <a:pt x="1366175" y="1324593"/>
                </a:lnTo>
                <a:lnTo>
                  <a:pt x="1329917" y="1353478"/>
                </a:lnTo>
                <a:lnTo>
                  <a:pt x="1294005" y="1382616"/>
                </a:lnTo>
                <a:lnTo>
                  <a:pt x="1258444" y="1412007"/>
                </a:lnTo>
                <a:lnTo>
                  <a:pt x="1223241" y="1441647"/>
                </a:lnTo>
                <a:lnTo>
                  <a:pt x="1188400" y="1471536"/>
                </a:lnTo>
                <a:lnTo>
                  <a:pt x="1153927" y="1501671"/>
                </a:lnTo>
                <a:lnTo>
                  <a:pt x="1119829" y="1532050"/>
                </a:lnTo>
                <a:lnTo>
                  <a:pt x="1086110" y="1562672"/>
                </a:lnTo>
                <a:lnTo>
                  <a:pt x="1052777" y="1593534"/>
                </a:lnTo>
                <a:lnTo>
                  <a:pt x="1019836" y="1624635"/>
                </a:lnTo>
                <a:lnTo>
                  <a:pt x="987291" y="1655972"/>
                </a:lnTo>
                <a:lnTo>
                  <a:pt x="955149" y="1687544"/>
                </a:lnTo>
                <a:lnTo>
                  <a:pt x="923415" y="1719350"/>
                </a:lnTo>
                <a:lnTo>
                  <a:pt x="892095" y="1751386"/>
                </a:lnTo>
                <a:lnTo>
                  <a:pt x="861195" y="1783651"/>
                </a:lnTo>
                <a:lnTo>
                  <a:pt x="830721" y="1816143"/>
                </a:lnTo>
                <a:lnTo>
                  <a:pt x="800678" y="1848861"/>
                </a:lnTo>
                <a:lnTo>
                  <a:pt x="771071" y="1881802"/>
                </a:lnTo>
                <a:lnTo>
                  <a:pt x="741908" y="1914964"/>
                </a:lnTo>
                <a:lnTo>
                  <a:pt x="713192" y="1948346"/>
                </a:lnTo>
                <a:lnTo>
                  <a:pt x="684931" y="1981946"/>
                </a:lnTo>
                <a:lnTo>
                  <a:pt x="657129" y="2015761"/>
                </a:lnTo>
                <a:lnTo>
                  <a:pt x="629792" y="2049790"/>
                </a:lnTo>
                <a:lnTo>
                  <a:pt x="602927" y="2084030"/>
                </a:lnTo>
                <a:lnTo>
                  <a:pt x="576539" y="2118481"/>
                </a:lnTo>
                <a:lnTo>
                  <a:pt x="550633" y="2153140"/>
                </a:lnTo>
                <a:lnTo>
                  <a:pt x="525215" y="2188004"/>
                </a:lnTo>
                <a:lnTo>
                  <a:pt x="500291" y="2223074"/>
                </a:lnTo>
                <a:lnTo>
                  <a:pt x="475867" y="2258345"/>
                </a:lnTo>
                <a:lnTo>
                  <a:pt x="451948" y="2293817"/>
                </a:lnTo>
                <a:lnTo>
                  <a:pt x="428541" y="2329487"/>
                </a:lnTo>
                <a:lnTo>
                  <a:pt x="405650" y="2365354"/>
                </a:lnTo>
                <a:lnTo>
                  <a:pt x="383281" y="2401415"/>
                </a:lnTo>
                <a:lnTo>
                  <a:pt x="361441" y="2437669"/>
                </a:lnTo>
                <a:lnTo>
                  <a:pt x="340134" y="2474114"/>
                </a:lnTo>
                <a:lnTo>
                  <a:pt x="319367" y="2510748"/>
                </a:lnTo>
                <a:lnTo>
                  <a:pt x="299145" y="2547569"/>
                </a:lnTo>
                <a:lnTo>
                  <a:pt x="279475" y="2584575"/>
                </a:lnTo>
                <a:lnTo>
                  <a:pt x="260360" y="2621764"/>
                </a:lnTo>
                <a:lnTo>
                  <a:pt x="241809" y="2659135"/>
                </a:lnTo>
                <a:lnTo>
                  <a:pt x="223825" y="2696685"/>
                </a:lnTo>
                <a:lnTo>
                  <a:pt x="206415" y="2734412"/>
                </a:lnTo>
                <a:lnTo>
                  <a:pt x="189585" y="2772315"/>
                </a:lnTo>
                <a:lnTo>
                  <a:pt x="173340" y="2810391"/>
                </a:lnTo>
                <a:lnTo>
                  <a:pt x="157685" y="2848640"/>
                </a:lnTo>
                <a:lnTo>
                  <a:pt x="142628" y="2887058"/>
                </a:lnTo>
                <a:lnTo>
                  <a:pt x="128172" y="2925644"/>
                </a:lnTo>
                <a:lnTo>
                  <a:pt x="114325" y="2964395"/>
                </a:lnTo>
                <a:lnTo>
                  <a:pt x="101091" y="3003311"/>
                </a:lnTo>
                <a:lnTo>
                  <a:pt x="88477" y="3042390"/>
                </a:lnTo>
                <a:lnTo>
                  <a:pt x="76488" y="3081628"/>
                </a:lnTo>
                <a:lnTo>
                  <a:pt x="65130" y="3121025"/>
                </a:lnTo>
                <a:lnTo>
                  <a:pt x="54408" y="3160578"/>
                </a:lnTo>
                <a:lnTo>
                  <a:pt x="44329" y="3200286"/>
                </a:lnTo>
                <a:lnTo>
                  <a:pt x="34897" y="3240146"/>
                </a:lnTo>
                <a:lnTo>
                  <a:pt x="26119" y="3280157"/>
                </a:lnTo>
                <a:lnTo>
                  <a:pt x="18001" y="3320317"/>
                </a:lnTo>
                <a:lnTo>
                  <a:pt x="10547" y="3360624"/>
                </a:lnTo>
                <a:lnTo>
                  <a:pt x="3764" y="3401075"/>
                </a:lnTo>
                <a:lnTo>
                  <a:pt x="0" y="3426103"/>
                </a:lnTo>
                <a:lnTo>
                  <a:pt x="8151310" y="3426103"/>
                </a:lnTo>
                <a:lnTo>
                  <a:pt x="8151310" y="1383816"/>
                </a:lnTo>
                <a:lnTo>
                  <a:pt x="8122702" y="1350338"/>
                </a:lnTo>
                <a:lnTo>
                  <a:pt x="8093782" y="1317277"/>
                </a:lnTo>
                <a:lnTo>
                  <a:pt x="8064465" y="1284529"/>
                </a:lnTo>
                <a:lnTo>
                  <a:pt x="8034752" y="1252099"/>
                </a:lnTo>
                <a:lnTo>
                  <a:pt x="8004645" y="1219989"/>
                </a:lnTo>
                <a:lnTo>
                  <a:pt x="7974145" y="1188203"/>
                </a:lnTo>
                <a:lnTo>
                  <a:pt x="7943235" y="1156725"/>
                </a:lnTo>
                <a:lnTo>
                  <a:pt x="7911977" y="1125619"/>
                </a:lnTo>
                <a:lnTo>
                  <a:pt x="7880312" y="1094827"/>
                </a:lnTo>
                <a:lnTo>
                  <a:pt x="7848262" y="1064373"/>
                </a:lnTo>
                <a:lnTo>
                  <a:pt x="7815829" y="1034261"/>
                </a:lnTo>
                <a:lnTo>
                  <a:pt x="7783014" y="1004493"/>
                </a:lnTo>
                <a:lnTo>
                  <a:pt x="7749821" y="975075"/>
                </a:lnTo>
                <a:lnTo>
                  <a:pt x="7716250" y="946008"/>
                </a:lnTo>
                <a:lnTo>
                  <a:pt x="7682304" y="917297"/>
                </a:lnTo>
                <a:lnTo>
                  <a:pt x="7647984" y="888945"/>
                </a:lnTo>
                <a:lnTo>
                  <a:pt x="7613292" y="860956"/>
                </a:lnTo>
                <a:lnTo>
                  <a:pt x="7578230" y="833332"/>
                </a:lnTo>
                <a:lnTo>
                  <a:pt x="7542800" y="806078"/>
                </a:lnTo>
                <a:lnTo>
                  <a:pt x="7507003" y="779197"/>
                </a:lnTo>
                <a:lnTo>
                  <a:pt x="7470842" y="752693"/>
                </a:lnTo>
                <a:lnTo>
                  <a:pt x="7434319" y="726568"/>
                </a:lnTo>
                <a:lnTo>
                  <a:pt x="7397435" y="700827"/>
                </a:lnTo>
                <a:lnTo>
                  <a:pt x="7360192" y="675472"/>
                </a:lnTo>
                <a:lnTo>
                  <a:pt x="7322592" y="650508"/>
                </a:lnTo>
                <a:lnTo>
                  <a:pt x="7284637" y="625938"/>
                </a:lnTo>
                <a:lnTo>
                  <a:pt x="7246328" y="601765"/>
                </a:lnTo>
                <a:lnTo>
                  <a:pt x="7207669" y="577993"/>
                </a:lnTo>
                <a:lnTo>
                  <a:pt x="7168659" y="554625"/>
                </a:lnTo>
                <a:lnTo>
                  <a:pt x="7129302" y="531665"/>
                </a:lnTo>
                <a:lnTo>
                  <a:pt x="7089599" y="509117"/>
                </a:lnTo>
                <a:lnTo>
                  <a:pt x="7049552" y="486983"/>
                </a:lnTo>
                <a:lnTo>
                  <a:pt x="7009163" y="465267"/>
                </a:lnTo>
                <a:lnTo>
                  <a:pt x="6968433" y="443973"/>
                </a:lnTo>
                <a:lnTo>
                  <a:pt x="6927365" y="423104"/>
                </a:lnTo>
                <a:lnTo>
                  <a:pt x="6885960" y="402663"/>
                </a:lnTo>
                <a:lnTo>
                  <a:pt x="6844221" y="382655"/>
                </a:lnTo>
                <a:lnTo>
                  <a:pt x="6802149" y="363083"/>
                </a:lnTo>
                <a:lnTo>
                  <a:pt x="6759746" y="343949"/>
                </a:lnTo>
                <a:lnTo>
                  <a:pt x="6717013" y="325258"/>
                </a:lnTo>
                <a:lnTo>
                  <a:pt x="6673953" y="307014"/>
                </a:lnTo>
                <a:lnTo>
                  <a:pt x="6630568" y="289218"/>
                </a:lnTo>
                <a:lnTo>
                  <a:pt x="6586859" y="271876"/>
                </a:lnTo>
                <a:lnTo>
                  <a:pt x="6542829" y="254991"/>
                </a:lnTo>
                <a:lnTo>
                  <a:pt x="6498478" y="238565"/>
                </a:lnTo>
                <a:lnTo>
                  <a:pt x="6453810" y="222603"/>
                </a:lnTo>
                <a:lnTo>
                  <a:pt x="6408825" y="207107"/>
                </a:lnTo>
                <a:lnTo>
                  <a:pt x="6363526" y="192083"/>
                </a:lnTo>
                <a:lnTo>
                  <a:pt x="6317914" y="177532"/>
                </a:lnTo>
                <a:lnTo>
                  <a:pt x="6271992" y="163458"/>
                </a:lnTo>
                <a:lnTo>
                  <a:pt x="6225761" y="149866"/>
                </a:lnTo>
                <a:lnTo>
                  <a:pt x="6179223" y="136757"/>
                </a:lnTo>
                <a:lnTo>
                  <a:pt x="6132381" y="124137"/>
                </a:lnTo>
                <a:lnTo>
                  <a:pt x="6085234" y="112008"/>
                </a:lnTo>
                <a:lnTo>
                  <a:pt x="6045225" y="102222"/>
                </a:lnTo>
                <a:lnTo>
                  <a:pt x="6004945" y="92896"/>
                </a:lnTo>
                <a:lnTo>
                  <a:pt x="5964400" y="84029"/>
                </a:lnTo>
                <a:lnTo>
                  <a:pt x="5923596" y="75618"/>
                </a:lnTo>
                <a:lnTo>
                  <a:pt x="5882539" y="67661"/>
                </a:lnTo>
                <a:lnTo>
                  <a:pt x="5841234" y="60157"/>
                </a:lnTo>
                <a:lnTo>
                  <a:pt x="5799688" y="53104"/>
                </a:lnTo>
                <a:lnTo>
                  <a:pt x="5757905" y="46500"/>
                </a:lnTo>
                <a:lnTo>
                  <a:pt x="5715891" y="40343"/>
                </a:lnTo>
                <a:lnTo>
                  <a:pt x="5673653" y="34631"/>
                </a:lnTo>
                <a:lnTo>
                  <a:pt x="5631196" y="29362"/>
                </a:lnTo>
                <a:lnTo>
                  <a:pt x="5588525" y="24534"/>
                </a:lnTo>
                <a:lnTo>
                  <a:pt x="5545647" y="20145"/>
                </a:lnTo>
                <a:lnTo>
                  <a:pt x="5502566" y="16194"/>
                </a:lnTo>
                <a:lnTo>
                  <a:pt x="5459290" y="12678"/>
                </a:lnTo>
                <a:lnTo>
                  <a:pt x="5415823" y="9596"/>
                </a:lnTo>
                <a:lnTo>
                  <a:pt x="5372171" y="6945"/>
                </a:lnTo>
                <a:lnTo>
                  <a:pt x="5284335" y="2932"/>
                </a:lnTo>
                <a:lnTo>
                  <a:pt x="5195828" y="621"/>
                </a:lnTo>
                <a:lnTo>
                  <a:pt x="5106695" y="0"/>
                </a:lnTo>
                <a:close/>
              </a:path>
            </a:pathLst>
          </a:custGeom>
          <a:solidFill>
            <a:srgbClr val="F1F2F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Calibri"/>
              <a:ea typeface="Calibri"/>
              <a:cs typeface="Calibri"/>
              <a:sym typeface="Calibri"/>
            </a:endParaRPr>
          </a:p>
        </p:txBody>
      </p:sp>
      <p:sp>
        <p:nvSpPr>
          <p:cNvPr id="28" name="Google Shape;28;p3"/>
          <p:cNvSpPr/>
          <p:nvPr/>
        </p:nvSpPr>
        <p:spPr>
          <a:xfrm>
            <a:off x="7554087" y="5024697"/>
            <a:ext cx="4638043" cy="1832907"/>
          </a:xfrm>
          <a:custGeom>
            <a:avLst/>
            <a:gdLst/>
            <a:ahLst/>
            <a:cxnLst/>
            <a:rect l="l" t="t" r="r" b="b"/>
            <a:pathLst>
              <a:path w="7647940" h="3022600" extrusionOk="0">
                <a:moveTo>
                  <a:pt x="4539288" y="0"/>
                </a:moveTo>
                <a:lnTo>
                  <a:pt x="4446801" y="1307"/>
                </a:lnTo>
                <a:lnTo>
                  <a:pt x="4353690" y="4425"/>
                </a:lnTo>
                <a:lnTo>
                  <a:pt x="4260018" y="9334"/>
                </a:lnTo>
                <a:lnTo>
                  <a:pt x="4165850" y="16014"/>
                </a:lnTo>
                <a:lnTo>
                  <a:pt x="4071249" y="24445"/>
                </a:lnTo>
                <a:lnTo>
                  <a:pt x="3976278" y="34608"/>
                </a:lnTo>
                <a:lnTo>
                  <a:pt x="3881000" y="46485"/>
                </a:lnTo>
                <a:lnTo>
                  <a:pt x="3785480" y="60054"/>
                </a:lnTo>
                <a:lnTo>
                  <a:pt x="3689780" y="75298"/>
                </a:lnTo>
                <a:lnTo>
                  <a:pt x="3593964" y="92196"/>
                </a:lnTo>
                <a:lnTo>
                  <a:pt x="3498096" y="110728"/>
                </a:lnTo>
                <a:lnTo>
                  <a:pt x="3402238" y="130877"/>
                </a:lnTo>
                <a:lnTo>
                  <a:pt x="3306455" y="152621"/>
                </a:lnTo>
                <a:lnTo>
                  <a:pt x="3210810" y="175942"/>
                </a:lnTo>
                <a:lnTo>
                  <a:pt x="3115366" y="200821"/>
                </a:lnTo>
                <a:lnTo>
                  <a:pt x="3020187" y="227236"/>
                </a:lnTo>
                <a:lnTo>
                  <a:pt x="2925337" y="255171"/>
                </a:lnTo>
                <a:lnTo>
                  <a:pt x="2830878" y="284603"/>
                </a:lnTo>
                <a:lnTo>
                  <a:pt x="2736874" y="315516"/>
                </a:lnTo>
                <a:lnTo>
                  <a:pt x="2643389" y="347888"/>
                </a:lnTo>
                <a:lnTo>
                  <a:pt x="2550486" y="381701"/>
                </a:lnTo>
                <a:lnTo>
                  <a:pt x="2458228" y="416934"/>
                </a:lnTo>
                <a:lnTo>
                  <a:pt x="2366680" y="453569"/>
                </a:lnTo>
                <a:lnTo>
                  <a:pt x="2275904" y="491587"/>
                </a:lnTo>
                <a:lnTo>
                  <a:pt x="2185964" y="530967"/>
                </a:lnTo>
                <a:lnTo>
                  <a:pt x="2096923" y="571690"/>
                </a:lnTo>
                <a:lnTo>
                  <a:pt x="2052760" y="592549"/>
                </a:lnTo>
                <a:lnTo>
                  <a:pt x="2008845" y="613737"/>
                </a:lnTo>
                <a:lnTo>
                  <a:pt x="1965187" y="635250"/>
                </a:lnTo>
                <a:lnTo>
                  <a:pt x="1921794" y="657088"/>
                </a:lnTo>
                <a:lnTo>
                  <a:pt x="1878673" y="679246"/>
                </a:lnTo>
                <a:lnTo>
                  <a:pt x="1835832" y="701724"/>
                </a:lnTo>
                <a:lnTo>
                  <a:pt x="1793280" y="724517"/>
                </a:lnTo>
                <a:lnTo>
                  <a:pt x="1751024" y="747625"/>
                </a:lnTo>
                <a:lnTo>
                  <a:pt x="1709072" y="771044"/>
                </a:lnTo>
                <a:lnTo>
                  <a:pt x="1667432" y="794772"/>
                </a:lnTo>
                <a:lnTo>
                  <a:pt x="1626112" y="818807"/>
                </a:lnTo>
                <a:lnTo>
                  <a:pt x="1585120" y="843146"/>
                </a:lnTo>
                <a:lnTo>
                  <a:pt x="1544465" y="867787"/>
                </a:lnTo>
                <a:lnTo>
                  <a:pt x="1504152" y="892727"/>
                </a:lnTo>
                <a:lnTo>
                  <a:pt x="1464192" y="917964"/>
                </a:lnTo>
                <a:lnTo>
                  <a:pt x="1424592" y="943495"/>
                </a:lnTo>
                <a:lnTo>
                  <a:pt x="1385359" y="969318"/>
                </a:lnTo>
                <a:lnTo>
                  <a:pt x="1346502" y="995432"/>
                </a:lnTo>
                <a:lnTo>
                  <a:pt x="1308028" y="1021832"/>
                </a:lnTo>
                <a:lnTo>
                  <a:pt x="1269945" y="1048517"/>
                </a:lnTo>
                <a:lnTo>
                  <a:pt x="1232191" y="1075536"/>
                </a:lnTo>
                <a:lnTo>
                  <a:pt x="1194987" y="1102731"/>
                </a:lnTo>
                <a:lnTo>
                  <a:pt x="1158126" y="1130256"/>
                </a:lnTo>
                <a:lnTo>
                  <a:pt x="1121689" y="1158055"/>
                </a:lnTo>
                <a:lnTo>
                  <a:pt x="1085683" y="1186127"/>
                </a:lnTo>
                <a:lnTo>
                  <a:pt x="1050116" y="1214470"/>
                </a:lnTo>
                <a:lnTo>
                  <a:pt x="1014995" y="1243080"/>
                </a:lnTo>
                <a:lnTo>
                  <a:pt x="980330" y="1271955"/>
                </a:lnTo>
                <a:lnTo>
                  <a:pt x="946128" y="1301093"/>
                </a:lnTo>
                <a:lnTo>
                  <a:pt x="912396" y="1330492"/>
                </a:lnTo>
                <a:lnTo>
                  <a:pt x="879143" y="1360148"/>
                </a:lnTo>
                <a:lnTo>
                  <a:pt x="846377" y="1390060"/>
                </a:lnTo>
                <a:lnTo>
                  <a:pt x="814105" y="1420226"/>
                </a:lnTo>
                <a:lnTo>
                  <a:pt x="782335" y="1450642"/>
                </a:lnTo>
                <a:lnTo>
                  <a:pt x="750977" y="1481406"/>
                </a:lnTo>
                <a:lnTo>
                  <a:pt x="720336" y="1512216"/>
                </a:lnTo>
                <a:lnTo>
                  <a:pt x="690122" y="1543369"/>
                </a:lnTo>
                <a:lnTo>
                  <a:pt x="660442" y="1574764"/>
                </a:lnTo>
                <a:lnTo>
                  <a:pt x="631304" y="1606397"/>
                </a:lnTo>
                <a:lnTo>
                  <a:pt x="602716" y="1638266"/>
                </a:lnTo>
                <a:lnTo>
                  <a:pt x="574687" y="1670368"/>
                </a:lnTo>
                <a:lnTo>
                  <a:pt x="547223" y="1702702"/>
                </a:lnTo>
                <a:lnTo>
                  <a:pt x="520333" y="1735265"/>
                </a:lnTo>
                <a:lnTo>
                  <a:pt x="494025" y="1768054"/>
                </a:lnTo>
                <a:lnTo>
                  <a:pt x="468307" y="1801067"/>
                </a:lnTo>
                <a:lnTo>
                  <a:pt x="443186" y="1834302"/>
                </a:lnTo>
                <a:lnTo>
                  <a:pt x="418671" y="1867756"/>
                </a:lnTo>
                <a:lnTo>
                  <a:pt x="394770" y="1901426"/>
                </a:lnTo>
                <a:lnTo>
                  <a:pt x="371490" y="1935311"/>
                </a:lnTo>
                <a:lnTo>
                  <a:pt x="348839" y="1969407"/>
                </a:lnTo>
                <a:lnTo>
                  <a:pt x="326826" y="2003713"/>
                </a:lnTo>
                <a:lnTo>
                  <a:pt x="305458" y="2038226"/>
                </a:lnTo>
                <a:lnTo>
                  <a:pt x="284744" y="2072943"/>
                </a:lnTo>
                <a:lnTo>
                  <a:pt x="264690" y="2107862"/>
                </a:lnTo>
                <a:lnTo>
                  <a:pt x="245306" y="2142981"/>
                </a:lnTo>
                <a:lnTo>
                  <a:pt x="226598" y="2178297"/>
                </a:lnTo>
                <a:lnTo>
                  <a:pt x="208576" y="2213808"/>
                </a:lnTo>
                <a:lnTo>
                  <a:pt x="191246" y="2249511"/>
                </a:lnTo>
                <a:lnTo>
                  <a:pt x="174617" y="2285405"/>
                </a:lnTo>
                <a:lnTo>
                  <a:pt x="158697" y="2321485"/>
                </a:lnTo>
                <a:lnTo>
                  <a:pt x="143494" y="2357751"/>
                </a:lnTo>
                <a:lnTo>
                  <a:pt x="129015" y="2394199"/>
                </a:lnTo>
                <a:lnTo>
                  <a:pt x="115269" y="2430828"/>
                </a:lnTo>
                <a:lnTo>
                  <a:pt x="102263" y="2467634"/>
                </a:lnTo>
                <a:lnTo>
                  <a:pt x="90006" y="2504615"/>
                </a:lnTo>
                <a:lnTo>
                  <a:pt x="78505" y="2541770"/>
                </a:lnTo>
                <a:lnTo>
                  <a:pt x="67768" y="2579095"/>
                </a:lnTo>
                <a:lnTo>
                  <a:pt x="57804" y="2616587"/>
                </a:lnTo>
                <a:lnTo>
                  <a:pt x="48619" y="2654246"/>
                </a:lnTo>
                <a:lnTo>
                  <a:pt x="40223" y="2692068"/>
                </a:lnTo>
                <a:lnTo>
                  <a:pt x="32623" y="2730050"/>
                </a:lnTo>
                <a:lnTo>
                  <a:pt x="25827" y="2768191"/>
                </a:lnTo>
                <a:lnTo>
                  <a:pt x="19842" y="2806487"/>
                </a:lnTo>
                <a:lnTo>
                  <a:pt x="14677" y="2844937"/>
                </a:lnTo>
                <a:lnTo>
                  <a:pt x="10341" y="2883538"/>
                </a:lnTo>
                <a:lnTo>
                  <a:pt x="6839" y="2922288"/>
                </a:lnTo>
                <a:lnTo>
                  <a:pt x="2503" y="2981476"/>
                </a:lnTo>
                <a:lnTo>
                  <a:pt x="0" y="3022458"/>
                </a:lnTo>
                <a:lnTo>
                  <a:pt x="7647724" y="3022458"/>
                </a:lnTo>
                <a:lnTo>
                  <a:pt x="7647724" y="1663493"/>
                </a:lnTo>
                <a:lnTo>
                  <a:pt x="7625964" y="1626739"/>
                </a:lnTo>
                <a:lnTo>
                  <a:pt x="7603485" y="1589970"/>
                </a:lnTo>
                <a:lnTo>
                  <a:pt x="7580466" y="1553489"/>
                </a:lnTo>
                <a:lnTo>
                  <a:pt x="7556910" y="1517299"/>
                </a:lnTo>
                <a:lnTo>
                  <a:pt x="7532750" y="1481306"/>
                </a:lnTo>
                <a:lnTo>
                  <a:pt x="7508197" y="1445814"/>
                </a:lnTo>
                <a:lnTo>
                  <a:pt x="7483045" y="1410528"/>
                </a:lnTo>
                <a:lnTo>
                  <a:pt x="7457368" y="1375552"/>
                </a:lnTo>
                <a:lnTo>
                  <a:pt x="7431167" y="1340892"/>
                </a:lnTo>
                <a:lnTo>
                  <a:pt x="7404445" y="1306553"/>
                </a:lnTo>
                <a:lnTo>
                  <a:pt x="7377206" y="1272538"/>
                </a:lnTo>
                <a:lnTo>
                  <a:pt x="7349451" y="1238852"/>
                </a:lnTo>
                <a:lnTo>
                  <a:pt x="7321184" y="1205501"/>
                </a:lnTo>
                <a:lnTo>
                  <a:pt x="7292408" y="1172490"/>
                </a:lnTo>
                <a:lnTo>
                  <a:pt x="7263124" y="1139822"/>
                </a:lnTo>
                <a:lnTo>
                  <a:pt x="7233337" y="1107502"/>
                </a:lnTo>
                <a:lnTo>
                  <a:pt x="7202997" y="1075484"/>
                </a:lnTo>
                <a:lnTo>
                  <a:pt x="7172260" y="1043928"/>
                </a:lnTo>
                <a:lnTo>
                  <a:pt x="7140977" y="1012683"/>
                </a:lnTo>
                <a:lnTo>
                  <a:pt x="7109200" y="981805"/>
                </a:lnTo>
                <a:lnTo>
                  <a:pt x="7076934" y="951300"/>
                </a:lnTo>
                <a:lnTo>
                  <a:pt x="7044180" y="921172"/>
                </a:lnTo>
                <a:lnTo>
                  <a:pt x="7010940" y="891425"/>
                </a:lnTo>
                <a:lnTo>
                  <a:pt x="6977219" y="862065"/>
                </a:lnTo>
                <a:lnTo>
                  <a:pt x="6943019" y="833096"/>
                </a:lnTo>
                <a:lnTo>
                  <a:pt x="6908342" y="804523"/>
                </a:lnTo>
                <a:lnTo>
                  <a:pt x="6873192" y="776351"/>
                </a:lnTo>
                <a:lnTo>
                  <a:pt x="6837570" y="748585"/>
                </a:lnTo>
                <a:lnTo>
                  <a:pt x="6801480" y="721228"/>
                </a:lnTo>
                <a:lnTo>
                  <a:pt x="6764925" y="694286"/>
                </a:lnTo>
                <a:lnTo>
                  <a:pt x="6727907" y="667764"/>
                </a:lnTo>
                <a:lnTo>
                  <a:pt x="6690429" y="641667"/>
                </a:lnTo>
                <a:lnTo>
                  <a:pt x="6652494" y="615999"/>
                </a:lnTo>
                <a:lnTo>
                  <a:pt x="6614105" y="590764"/>
                </a:lnTo>
                <a:lnTo>
                  <a:pt x="6575263" y="565968"/>
                </a:lnTo>
                <a:lnTo>
                  <a:pt x="6535973" y="541616"/>
                </a:lnTo>
                <a:lnTo>
                  <a:pt x="6496237" y="517711"/>
                </a:lnTo>
                <a:lnTo>
                  <a:pt x="6456057" y="494260"/>
                </a:lnTo>
                <a:lnTo>
                  <a:pt x="6415437" y="471265"/>
                </a:lnTo>
                <a:lnTo>
                  <a:pt x="6374379" y="448734"/>
                </a:lnTo>
                <a:lnTo>
                  <a:pt x="6332886" y="426669"/>
                </a:lnTo>
                <a:lnTo>
                  <a:pt x="6290960" y="405076"/>
                </a:lnTo>
                <a:lnTo>
                  <a:pt x="6248605" y="383960"/>
                </a:lnTo>
                <a:lnTo>
                  <a:pt x="6205823" y="363325"/>
                </a:lnTo>
                <a:lnTo>
                  <a:pt x="6162617" y="343175"/>
                </a:lnTo>
                <a:lnTo>
                  <a:pt x="6118990" y="323517"/>
                </a:lnTo>
                <a:lnTo>
                  <a:pt x="6074944" y="304354"/>
                </a:lnTo>
                <a:lnTo>
                  <a:pt x="6030482" y="285691"/>
                </a:lnTo>
                <a:lnTo>
                  <a:pt x="5985608" y="267534"/>
                </a:lnTo>
                <a:lnTo>
                  <a:pt x="5940323" y="249886"/>
                </a:lnTo>
                <a:lnTo>
                  <a:pt x="5894630" y="232752"/>
                </a:lnTo>
                <a:lnTo>
                  <a:pt x="5848533" y="216137"/>
                </a:lnTo>
                <a:lnTo>
                  <a:pt x="5802034" y="200047"/>
                </a:lnTo>
                <a:lnTo>
                  <a:pt x="5755135" y="184485"/>
                </a:lnTo>
                <a:lnTo>
                  <a:pt x="5707840" y="169456"/>
                </a:lnTo>
                <a:lnTo>
                  <a:pt x="5660152" y="154966"/>
                </a:lnTo>
                <a:lnTo>
                  <a:pt x="5612072" y="141018"/>
                </a:lnTo>
                <a:lnTo>
                  <a:pt x="5563604" y="127618"/>
                </a:lnTo>
                <a:lnTo>
                  <a:pt x="5514751" y="114771"/>
                </a:lnTo>
                <a:lnTo>
                  <a:pt x="5465515" y="102480"/>
                </a:lnTo>
                <a:lnTo>
                  <a:pt x="5415900" y="90751"/>
                </a:lnTo>
                <a:lnTo>
                  <a:pt x="5374681" y="81568"/>
                </a:lnTo>
                <a:lnTo>
                  <a:pt x="5333139" y="72889"/>
                </a:lnTo>
                <a:lnTo>
                  <a:pt x="5291283" y="64711"/>
                </a:lnTo>
                <a:lnTo>
                  <a:pt x="5249121" y="57031"/>
                </a:lnTo>
                <a:lnTo>
                  <a:pt x="5206659" y="49848"/>
                </a:lnTo>
                <a:lnTo>
                  <a:pt x="5163907" y="43159"/>
                </a:lnTo>
                <a:lnTo>
                  <a:pt x="5120872" y="36961"/>
                </a:lnTo>
                <a:lnTo>
                  <a:pt x="5077562" y="31252"/>
                </a:lnTo>
                <a:lnTo>
                  <a:pt x="5033985" y="26029"/>
                </a:lnTo>
                <a:lnTo>
                  <a:pt x="4990149" y="21291"/>
                </a:lnTo>
                <a:lnTo>
                  <a:pt x="4946062" y="17035"/>
                </a:lnTo>
                <a:lnTo>
                  <a:pt x="4901732" y="13257"/>
                </a:lnTo>
                <a:lnTo>
                  <a:pt x="4857167" y="9957"/>
                </a:lnTo>
                <a:lnTo>
                  <a:pt x="4812374" y="7130"/>
                </a:lnTo>
                <a:lnTo>
                  <a:pt x="4767362" y="4776"/>
                </a:lnTo>
                <a:lnTo>
                  <a:pt x="4722138" y="2892"/>
                </a:lnTo>
                <a:lnTo>
                  <a:pt x="4676711" y="1474"/>
                </a:lnTo>
                <a:lnTo>
                  <a:pt x="4631089" y="521"/>
                </a:lnTo>
                <a:lnTo>
                  <a:pt x="4585278" y="30"/>
                </a:lnTo>
                <a:lnTo>
                  <a:pt x="4539288" y="0"/>
                </a:lnTo>
                <a:close/>
              </a:path>
            </a:pathLst>
          </a:custGeom>
          <a:solidFill>
            <a:srgbClr val="F8B5BA"/>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Calibri"/>
              <a:ea typeface="Calibri"/>
              <a:cs typeface="Calibri"/>
              <a:sym typeface="Calibri"/>
            </a:endParaRPr>
          </a:p>
        </p:txBody>
      </p:sp>
      <p:sp>
        <p:nvSpPr>
          <p:cNvPr id="29" name="Google Shape;29;p3"/>
          <p:cNvSpPr/>
          <p:nvPr/>
        </p:nvSpPr>
        <p:spPr>
          <a:xfrm>
            <a:off x="9474248" y="0"/>
            <a:ext cx="2717977" cy="1400865"/>
          </a:xfrm>
          <a:custGeom>
            <a:avLst/>
            <a:gdLst/>
            <a:ahLst/>
            <a:cxnLst/>
            <a:rect l="l" t="t" r="r" b="b"/>
            <a:pathLst>
              <a:path w="4481830" h="2310130" extrusionOk="0">
                <a:moveTo>
                  <a:pt x="4481459" y="0"/>
                </a:moveTo>
                <a:lnTo>
                  <a:pt x="125183" y="0"/>
                </a:lnTo>
                <a:lnTo>
                  <a:pt x="121942" y="14063"/>
                </a:lnTo>
                <a:lnTo>
                  <a:pt x="111915" y="58900"/>
                </a:lnTo>
                <a:lnTo>
                  <a:pt x="102177" y="103771"/>
                </a:lnTo>
                <a:lnTo>
                  <a:pt x="92724" y="148671"/>
                </a:lnTo>
                <a:lnTo>
                  <a:pt x="83553" y="193595"/>
                </a:lnTo>
                <a:lnTo>
                  <a:pt x="74658" y="238538"/>
                </a:lnTo>
                <a:lnTo>
                  <a:pt x="66035" y="283494"/>
                </a:lnTo>
                <a:lnTo>
                  <a:pt x="57679" y="328458"/>
                </a:lnTo>
                <a:lnTo>
                  <a:pt x="49587" y="373425"/>
                </a:lnTo>
                <a:lnTo>
                  <a:pt x="41752" y="418390"/>
                </a:lnTo>
                <a:lnTo>
                  <a:pt x="34172" y="463348"/>
                </a:lnTo>
                <a:lnTo>
                  <a:pt x="26842" y="508292"/>
                </a:lnTo>
                <a:lnTo>
                  <a:pt x="19756" y="553219"/>
                </a:lnTo>
                <a:lnTo>
                  <a:pt x="12911" y="598122"/>
                </a:lnTo>
                <a:lnTo>
                  <a:pt x="6302" y="642997"/>
                </a:lnTo>
                <a:lnTo>
                  <a:pt x="292" y="709488"/>
                </a:lnTo>
                <a:lnTo>
                  <a:pt x="0" y="742392"/>
                </a:lnTo>
                <a:lnTo>
                  <a:pt x="1473" y="775063"/>
                </a:lnTo>
                <a:lnTo>
                  <a:pt x="9597" y="839693"/>
                </a:lnTo>
                <a:lnTo>
                  <a:pt x="24417" y="903347"/>
                </a:lnTo>
                <a:lnTo>
                  <a:pt x="45684" y="965996"/>
                </a:lnTo>
                <a:lnTo>
                  <a:pt x="73150" y="1027611"/>
                </a:lnTo>
                <a:lnTo>
                  <a:pt x="106569" y="1088162"/>
                </a:lnTo>
                <a:lnTo>
                  <a:pt x="145693" y="1147618"/>
                </a:lnTo>
                <a:lnTo>
                  <a:pt x="190273" y="1205952"/>
                </a:lnTo>
                <a:lnTo>
                  <a:pt x="240062" y="1263133"/>
                </a:lnTo>
                <a:lnTo>
                  <a:pt x="266832" y="1291281"/>
                </a:lnTo>
                <a:lnTo>
                  <a:pt x="294812" y="1319131"/>
                </a:lnTo>
                <a:lnTo>
                  <a:pt x="323971" y="1346677"/>
                </a:lnTo>
                <a:lnTo>
                  <a:pt x="354277" y="1373916"/>
                </a:lnTo>
                <a:lnTo>
                  <a:pt x="385699" y="1400846"/>
                </a:lnTo>
                <a:lnTo>
                  <a:pt x="418207" y="1427461"/>
                </a:lnTo>
                <a:lnTo>
                  <a:pt x="451769" y="1453758"/>
                </a:lnTo>
                <a:lnTo>
                  <a:pt x="486355" y="1479733"/>
                </a:lnTo>
                <a:lnTo>
                  <a:pt x="521934" y="1505384"/>
                </a:lnTo>
                <a:lnTo>
                  <a:pt x="558474" y="1530705"/>
                </a:lnTo>
                <a:lnTo>
                  <a:pt x="595945" y="1555694"/>
                </a:lnTo>
                <a:lnTo>
                  <a:pt x="634316" y="1580346"/>
                </a:lnTo>
                <a:lnTo>
                  <a:pt x="673555" y="1604659"/>
                </a:lnTo>
                <a:lnTo>
                  <a:pt x="713633" y="1628628"/>
                </a:lnTo>
                <a:lnTo>
                  <a:pt x="754517" y="1652249"/>
                </a:lnTo>
                <a:lnTo>
                  <a:pt x="796177" y="1675519"/>
                </a:lnTo>
                <a:lnTo>
                  <a:pt x="838582" y="1698434"/>
                </a:lnTo>
                <a:lnTo>
                  <a:pt x="881701" y="1720991"/>
                </a:lnTo>
                <a:lnTo>
                  <a:pt x="925504" y="1743185"/>
                </a:lnTo>
                <a:lnTo>
                  <a:pt x="969958" y="1765014"/>
                </a:lnTo>
                <a:lnTo>
                  <a:pt x="1015033" y="1786472"/>
                </a:lnTo>
                <a:lnTo>
                  <a:pt x="1060698" y="1807558"/>
                </a:lnTo>
                <a:lnTo>
                  <a:pt x="1106923" y="1828266"/>
                </a:lnTo>
                <a:lnTo>
                  <a:pt x="1153676" y="1848594"/>
                </a:lnTo>
                <a:lnTo>
                  <a:pt x="1200926" y="1868537"/>
                </a:lnTo>
                <a:lnTo>
                  <a:pt x="1248642" y="1888092"/>
                </a:lnTo>
                <a:lnTo>
                  <a:pt x="1296794" y="1907256"/>
                </a:lnTo>
                <a:lnTo>
                  <a:pt x="1345350" y="1926023"/>
                </a:lnTo>
                <a:lnTo>
                  <a:pt x="1394279" y="1944392"/>
                </a:lnTo>
                <a:lnTo>
                  <a:pt x="1443551" y="1962357"/>
                </a:lnTo>
                <a:lnTo>
                  <a:pt x="1493134" y="1979916"/>
                </a:lnTo>
                <a:lnTo>
                  <a:pt x="1593111" y="2013799"/>
                </a:lnTo>
                <a:lnTo>
                  <a:pt x="1693962" y="2046010"/>
                </a:lnTo>
                <a:lnTo>
                  <a:pt x="1795440" y="2076521"/>
                </a:lnTo>
                <a:lnTo>
                  <a:pt x="1897297" y="2105302"/>
                </a:lnTo>
                <a:lnTo>
                  <a:pt x="1999285" y="2132323"/>
                </a:lnTo>
                <a:lnTo>
                  <a:pt x="2101157" y="2157555"/>
                </a:lnTo>
                <a:lnTo>
                  <a:pt x="2202665" y="2180967"/>
                </a:lnTo>
                <a:lnTo>
                  <a:pt x="2303560" y="2202531"/>
                </a:lnTo>
                <a:lnTo>
                  <a:pt x="2403596" y="2222217"/>
                </a:lnTo>
                <a:lnTo>
                  <a:pt x="2502525" y="2239994"/>
                </a:lnTo>
                <a:lnTo>
                  <a:pt x="2600099" y="2255834"/>
                </a:lnTo>
                <a:lnTo>
                  <a:pt x="2696070" y="2269707"/>
                </a:lnTo>
                <a:lnTo>
                  <a:pt x="2790191" y="2281584"/>
                </a:lnTo>
                <a:lnTo>
                  <a:pt x="2882214" y="2291434"/>
                </a:lnTo>
                <a:lnTo>
                  <a:pt x="2927361" y="2295590"/>
                </a:lnTo>
                <a:lnTo>
                  <a:pt x="2971891" y="2299228"/>
                </a:lnTo>
                <a:lnTo>
                  <a:pt x="3015772" y="2302345"/>
                </a:lnTo>
                <a:lnTo>
                  <a:pt x="3058974" y="2304936"/>
                </a:lnTo>
                <a:lnTo>
                  <a:pt x="3101466" y="2306999"/>
                </a:lnTo>
                <a:lnTo>
                  <a:pt x="3143217" y="2308530"/>
                </a:lnTo>
                <a:lnTo>
                  <a:pt x="3184195" y="2309524"/>
                </a:lnTo>
                <a:lnTo>
                  <a:pt x="3224370" y="2309979"/>
                </a:lnTo>
                <a:lnTo>
                  <a:pt x="3263711" y="2309890"/>
                </a:lnTo>
                <a:lnTo>
                  <a:pt x="3302187" y="2309253"/>
                </a:lnTo>
                <a:lnTo>
                  <a:pt x="3376420" y="2306324"/>
                </a:lnTo>
                <a:lnTo>
                  <a:pt x="3446821" y="2301160"/>
                </a:lnTo>
                <a:lnTo>
                  <a:pt x="3513142" y="2293734"/>
                </a:lnTo>
                <a:lnTo>
                  <a:pt x="3575136" y="2284015"/>
                </a:lnTo>
                <a:lnTo>
                  <a:pt x="3620484" y="2275323"/>
                </a:lnTo>
                <a:lnTo>
                  <a:pt x="3665683" y="2265786"/>
                </a:lnTo>
                <a:lnTo>
                  <a:pt x="3710730" y="2255415"/>
                </a:lnTo>
                <a:lnTo>
                  <a:pt x="3755619" y="2244220"/>
                </a:lnTo>
                <a:lnTo>
                  <a:pt x="3800345" y="2232212"/>
                </a:lnTo>
                <a:lnTo>
                  <a:pt x="3844903" y="2219402"/>
                </a:lnTo>
                <a:lnTo>
                  <a:pt x="3889289" y="2205799"/>
                </a:lnTo>
                <a:lnTo>
                  <a:pt x="3933499" y="2191415"/>
                </a:lnTo>
                <a:lnTo>
                  <a:pt x="3977526" y="2176260"/>
                </a:lnTo>
                <a:lnTo>
                  <a:pt x="4021366" y="2160344"/>
                </a:lnTo>
                <a:lnTo>
                  <a:pt x="4065015" y="2143678"/>
                </a:lnTo>
                <a:lnTo>
                  <a:pt x="4108468" y="2126272"/>
                </a:lnTo>
                <a:lnTo>
                  <a:pt x="4151720" y="2108137"/>
                </a:lnTo>
                <a:lnTo>
                  <a:pt x="4194766" y="2089284"/>
                </a:lnTo>
                <a:lnTo>
                  <a:pt x="4237601" y="2069722"/>
                </a:lnTo>
                <a:lnTo>
                  <a:pt x="4280221" y="2049462"/>
                </a:lnTo>
                <a:lnTo>
                  <a:pt x="4322621" y="2028516"/>
                </a:lnTo>
                <a:lnTo>
                  <a:pt x="4364795" y="2006893"/>
                </a:lnTo>
                <a:lnTo>
                  <a:pt x="4406740" y="1984603"/>
                </a:lnTo>
                <a:lnTo>
                  <a:pt x="4448450" y="1961658"/>
                </a:lnTo>
                <a:lnTo>
                  <a:pt x="4481459" y="1942881"/>
                </a:lnTo>
                <a:lnTo>
                  <a:pt x="4481459" y="0"/>
                </a:lnTo>
                <a:close/>
              </a:path>
            </a:pathLst>
          </a:custGeom>
          <a:solidFill>
            <a:srgbClr val="F1F2F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Calibri"/>
              <a:ea typeface="Calibri"/>
              <a:cs typeface="Calibri"/>
              <a:sym typeface="Calibri"/>
            </a:endParaRPr>
          </a:p>
        </p:txBody>
      </p:sp>
      <p:sp>
        <p:nvSpPr>
          <p:cNvPr id="30" name="Google Shape;30;p3"/>
          <p:cNvSpPr/>
          <p:nvPr/>
        </p:nvSpPr>
        <p:spPr>
          <a:xfrm>
            <a:off x="9786647" y="0"/>
            <a:ext cx="2405667" cy="1247224"/>
          </a:xfrm>
          <a:custGeom>
            <a:avLst/>
            <a:gdLst/>
            <a:ahLst/>
            <a:cxnLst/>
            <a:rect l="l" t="t" r="r" b="b"/>
            <a:pathLst>
              <a:path w="3966844" h="2056764" extrusionOk="0">
                <a:moveTo>
                  <a:pt x="3966324" y="0"/>
                </a:moveTo>
                <a:lnTo>
                  <a:pt x="62473" y="0"/>
                </a:lnTo>
                <a:lnTo>
                  <a:pt x="58935" y="21056"/>
                </a:lnTo>
                <a:lnTo>
                  <a:pt x="51347" y="67780"/>
                </a:lnTo>
                <a:lnTo>
                  <a:pt x="44016" y="114511"/>
                </a:lnTo>
                <a:lnTo>
                  <a:pt x="36935" y="161242"/>
                </a:lnTo>
                <a:lnTo>
                  <a:pt x="30101" y="207968"/>
                </a:lnTo>
                <a:lnTo>
                  <a:pt x="23509" y="254681"/>
                </a:lnTo>
                <a:lnTo>
                  <a:pt x="17155" y="301377"/>
                </a:lnTo>
                <a:lnTo>
                  <a:pt x="11033" y="348050"/>
                </a:lnTo>
                <a:lnTo>
                  <a:pt x="5140" y="394692"/>
                </a:lnTo>
                <a:lnTo>
                  <a:pt x="0" y="467103"/>
                </a:lnTo>
                <a:lnTo>
                  <a:pt x="300" y="502910"/>
                </a:lnTo>
                <a:lnTo>
                  <a:pt x="6463" y="573701"/>
                </a:lnTo>
                <a:lnTo>
                  <a:pt x="19798" y="643362"/>
                </a:lnTo>
                <a:lnTo>
                  <a:pt x="40015" y="711852"/>
                </a:lnTo>
                <a:lnTo>
                  <a:pt x="66824" y="779131"/>
                </a:lnTo>
                <a:lnTo>
                  <a:pt x="99935" y="845157"/>
                </a:lnTo>
                <a:lnTo>
                  <a:pt x="139058" y="909891"/>
                </a:lnTo>
                <a:lnTo>
                  <a:pt x="160783" y="941760"/>
                </a:lnTo>
                <a:lnTo>
                  <a:pt x="183902" y="973291"/>
                </a:lnTo>
                <a:lnTo>
                  <a:pt x="208379" y="1004479"/>
                </a:lnTo>
                <a:lnTo>
                  <a:pt x="234177" y="1035318"/>
                </a:lnTo>
                <a:lnTo>
                  <a:pt x="261261" y="1065804"/>
                </a:lnTo>
                <a:lnTo>
                  <a:pt x="289593" y="1095931"/>
                </a:lnTo>
                <a:lnTo>
                  <a:pt x="319138" y="1125694"/>
                </a:lnTo>
                <a:lnTo>
                  <a:pt x="349860" y="1155089"/>
                </a:lnTo>
                <a:lnTo>
                  <a:pt x="381722" y="1184110"/>
                </a:lnTo>
                <a:lnTo>
                  <a:pt x="414687" y="1212751"/>
                </a:lnTo>
                <a:lnTo>
                  <a:pt x="448721" y="1241009"/>
                </a:lnTo>
                <a:lnTo>
                  <a:pt x="483785" y="1268878"/>
                </a:lnTo>
                <a:lnTo>
                  <a:pt x="519845" y="1296353"/>
                </a:lnTo>
                <a:lnTo>
                  <a:pt x="556863" y="1323428"/>
                </a:lnTo>
                <a:lnTo>
                  <a:pt x="594804" y="1350100"/>
                </a:lnTo>
                <a:lnTo>
                  <a:pt x="633630" y="1376362"/>
                </a:lnTo>
                <a:lnTo>
                  <a:pt x="673307" y="1402209"/>
                </a:lnTo>
                <a:lnTo>
                  <a:pt x="713798" y="1427638"/>
                </a:lnTo>
                <a:lnTo>
                  <a:pt x="755065" y="1452641"/>
                </a:lnTo>
                <a:lnTo>
                  <a:pt x="797074" y="1477216"/>
                </a:lnTo>
                <a:lnTo>
                  <a:pt x="839788" y="1501355"/>
                </a:lnTo>
                <a:lnTo>
                  <a:pt x="883170" y="1525055"/>
                </a:lnTo>
                <a:lnTo>
                  <a:pt x="927184" y="1548310"/>
                </a:lnTo>
                <a:lnTo>
                  <a:pt x="971795" y="1571115"/>
                </a:lnTo>
                <a:lnTo>
                  <a:pt x="1016965" y="1593465"/>
                </a:lnTo>
                <a:lnTo>
                  <a:pt x="1062658" y="1615355"/>
                </a:lnTo>
                <a:lnTo>
                  <a:pt x="1108838" y="1636781"/>
                </a:lnTo>
                <a:lnTo>
                  <a:pt x="1155470" y="1657736"/>
                </a:lnTo>
                <a:lnTo>
                  <a:pt x="1202516" y="1678216"/>
                </a:lnTo>
                <a:lnTo>
                  <a:pt x="1249940" y="1698215"/>
                </a:lnTo>
                <a:lnTo>
                  <a:pt x="1297706" y="1717730"/>
                </a:lnTo>
                <a:lnTo>
                  <a:pt x="1345778" y="1736754"/>
                </a:lnTo>
                <a:lnTo>
                  <a:pt x="1394120" y="1755282"/>
                </a:lnTo>
                <a:lnTo>
                  <a:pt x="1442694" y="1773310"/>
                </a:lnTo>
                <a:lnTo>
                  <a:pt x="1491466" y="1790833"/>
                </a:lnTo>
                <a:lnTo>
                  <a:pt x="1540398" y="1807844"/>
                </a:lnTo>
                <a:lnTo>
                  <a:pt x="1589455" y="1824340"/>
                </a:lnTo>
                <a:lnTo>
                  <a:pt x="1638599" y="1840316"/>
                </a:lnTo>
                <a:lnTo>
                  <a:pt x="1687796" y="1855765"/>
                </a:lnTo>
                <a:lnTo>
                  <a:pt x="1737008" y="1870683"/>
                </a:lnTo>
                <a:lnTo>
                  <a:pt x="1786199" y="1885066"/>
                </a:lnTo>
                <a:lnTo>
                  <a:pt x="1835333" y="1898907"/>
                </a:lnTo>
                <a:lnTo>
                  <a:pt x="1884374" y="1912202"/>
                </a:lnTo>
                <a:lnTo>
                  <a:pt x="1933285" y="1924946"/>
                </a:lnTo>
                <a:lnTo>
                  <a:pt x="1982030" y="1937134"/>
                </a:lnTo>
                <a:lnTo>
                  <a:pt x="2030574" y="1948761"/>
                </a:lnTo>
                <a:lnTo>
                  <a:pt x="2078878" y="1959821"/>
                </a:lnTo>
                <a:lnTo>
                  <a:pt x="2126909" y="1970309"/>
                </a:lnTo>
                <a:lnTo>
                  <a:pt x="2174628" y="1980221"/>
                </a:lnTo>
                <a:lnTo>
                  <a:pt x="2221999" y="1989552"/>
                </a:lnTo>
                <a:lnTo>
                  <a:pt x="2268988" y="1998295"/>
                </a:lnTo>
                <a:lnTo>
                  <a:pt x="2315556" y="2006447"/>
                </a:lnTo>
                <a:lnTo>
                  <a:pt x="2361669" y="2014003"/>
                </a:lnTo>
                <a:lnTo>
                  <a:pt x="2407289" y="2020956"/>
                </a:lnTo>
                <a:lnTo>
                  <a:pt x="2452380" y="2027302"/>
                </a:lnTo>
                <a:lnTo>
                  <a:pt x="2496907" y="2033037"/>
                </a:lnTo>
                <a:lnTo>
                  <a:pt x="2540832" y="2038154"/>
                </a:lnTo>
                <a:lnTo>
                  <a:pt x="2584120" y="2042649"/>
                </a:lnTo>
                <a:lnTo>
                  <a:pt x="2626734" y="2046517"/>
                </a:lnTo>
                <a:lnTo>
                  <a:pt x="2668638" y="2049752"/>
                </a:lnTo>
                <a:lnTo>
                  <a:pt x="2709795" y="2052351"/>
                </a:lnTo>
                <a:lnTo>
                  <a:pt x="2750170" y="2054307"/>
                </a:lnTo>
                <a:lnTo>
                  <a:pt x="2789727" y="2055615"/>
                </a:lnTo>
                <a:lnTo>
                  <a:pt x="2828428" y="2056271"/>
                </a:lnTo>
                <a:lnTo>
                  <a:pt x="2866237" y="2056269"/>
                </a:lnTo>
                <a:lnTo>
                  <a:pt x="2939037" y="2054272"/>
                </a:lnTo>
                <a:lnTo>
                  <a:pt x="3007836" y="2049584"/>
                </a:lnTo>
                <a:lnTo>
                  <a:pt x="3072344" y="2042164"/>
                </a:lnTo>
                <a:lnTo>
                  <a:pt x="3132270" y="2031972"/>
                </a:lnTo>
                <a:lnTo>
                  <a:pt x="3174638" y="2022940"/>
                </a:lnTo>
                <a:lnTo>
                  <a:pt x="3216853" y="2012953"/>
                </a:lnTo>
                <a:lnTo>
                  <a:pt x="3258910" y="2002023"/>
                </a:lnTo>
                <a:lnTo>
                  <a:pt x="3300805" y="1990163"/>
                </a:lnTo>
                <a:lnTo>
                  <a:pt x="3342532" y="1977385"/>
                </a:lnTo>
                <a:lnTo>
                  <a:pt x="3384086" y="1963703"/>
                </a:lnTo>
                <a:lnTo>
                  <a:pt x="3425462" y="1949129"/>
                </a:lnTo>
                <a:lnTo>
                  <a:pt x="3466655" y="1933675"/>
                </a:lnTo>
                <a:lnTo>
                  <a:pt x="3507660" y="1917355"/>
                </a:lnTo>
                <a:lnTo>
                  <a:pt x="3548472" y="1900180"/>
                </a:lnTo>
                <a:lnTo>
                  <a:pt x="3589086" y="1882165"/>
                </a:lnTo>
                <a:lnTo>
                  <a:pt x="3629496" y="1863320"/>
                </a:lnTo>
                <a:lnTo>
                  <a:pt x="3669697" y="1843660"/>
                </a:lnTo>
                <a:lnTo>
                  <a:pt x="3709686" y="1823197"/>
                </a:lnTo>
                <a:lnTo>
                  <a:pt x="3749455" y="1801942"/>
                </a:lnTo>
                <a:lnTo>
                  <a:pt x="3789001" y="1779910"/>
                </a:lnTo>
                <a:lnTo>
                  <a:pt x="3828319" y="1757112"/>
                </a:lnTo>
                <a:lnTo>
                  <a:pt x="3867402" y="1733562"/>
                </a:lnTo>
                <a:lnTo>
                  <a:pt x="3906247" y="1709272"/>
                </a:lnTo>
                <a:lnTo>
                  <a:pt x="3944847" y="1684255"/>
                </a:lnTo>
                <a:lnTo>
                  <a:pt x="3966324" y="1669845"/>
                </a:lnTo>
                <a:lnTo>
                  <a:pt x="3966324" y="0"/>
                </a:lnTo>
                <a:close/>
              </a:path>
            </a:pathLst>
          </a:custGeom>
          <a:solidFill>
            <a:srgbClr val="FEC34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Calibri"/>
              <a:ea typeface="Calibri"/>
              <a:cs typeface="Calibri"/>
              <a:sym typeface="Calibri"/>
            </a:endParaRPr>
          </a:p>
        </p:txBody>
      </p:sp>
      <p:sp>
        <p:nvSpPr>
          <p:cNvPr id="31" name="Google Shape;31;p3"/>
          <p:cNvSpPr/>
          <p:nvPr/>
        </p:nvSpPr>
        <p:spPr>
          <a:xfrm>
            <a:off x="0" y="3130093"/>
            <a:ext cx="6560806" cy="3727425"/>
          </a:xfrm>
          <a:custGeom>
            <a:avLst/>
            <a:gdLst/>
            <a:ahLst/>
            <a:cxnLst/>
            <a:rect l="l" t="t" r="r" b="b"/>
            <a:pathLst>
              <a:path w="10818495" h="6146800" extrusionOk="0">
                <a:moveTo>
                  <a:pt x="3385503" y="63500"/>
                </a:moveTo>
                <a:lnTo>
                  <a:pt x="0" y="63500"/>
                </a:lnTo>
                <a:lnTo>
                  <a:pt x="0" y="6146800"/>
                </a:lnTo>
                <a:lnTo>
                  <a:pt x="9861768" y="6146800"/>
                </a:lnTo>
                <a:lnTo>
                  <a:pt x="9961218" y="6057900"/>
                </a:lnTo>
                <a:lnTo>
                  <a:pt x="10019282" y="5956300"/>
                </a:lnTo>
                <a:lnTo>
                  <a:pt x="10047717" y="5918200"/>
                </a:lnTo>
                <a:lnTo>
                  <a:pt x="10075745" y="5867400"/>
                </a:lnTo>
                <a:lnTo>
                  <a:pt x="10103360" y="5829300"/>
                </a:lnTo>
                <a:lnTo>
                  <a:pt x="10130556" y="5778500"/>
                </a:lnTo>
                <a:lnTo>
                  <a:pt x="10157325" y="5740400"/>
                </a:lnTo>
                <a:lnTo>
                  <a:pt x="10183663" y="5689600"/>
                </a:lnTo>
                <a:lnTo>
                  <a:pt x="10209562" y="5651500"/>
                </a:lnTo>
                <a:lnTo>
                  <a:pt x="10235015" y="5613400"/>
                </a:lnTo>
                <a:lnTo>
                  <a:pt x="10260018" y="5562600"/>
                </a:lnTo>
                <a:lnTo>
                  <a:pt x="10284563" y="5524500"/>
                </a:lnTo>
                <a:lnTo>
                  <a:pt x="10308643" y="5486400"/>
                </a:lnTo>
                <a:lnTo>
                  <a:pt x="10332253" y="5448300"/>
                </a:lnTo>
                <a:lnTo>
                  <a:pt x="10355387" y="5397500"/>
                </a:lnTo>
                <a:lnTo>
                  <a:pt x="10378037" y="5359400"/>
                </a:lnTo>
                <a:lnTo>
                  <a:pt x="10400197" y="5321300"/>
                </a:lnTo>
                <a:lnTo>
                  <a:pt x="10421862" y="5283200"/>
                </a:lnTo>
                <a:lnTo>
                  <a:pt x="10443024" y="5245100"/>
                </a:lnTo>
                <a:lnTo>
                  <a:pt x="10463677" y="5207000"/>
                </a:lnTo>
                <a:lnTo>
                  <a:pt x="10483815" y="5168900"/>
                </a:lnTo>
                <a:lnTo>
                  <a:pt x="10503432" y="5143500"/>
                </a:lnTo>
                <a:lnTo>
                  <a:pt x="10522520" y="5105400"/>
                </a:lnTo>
                <a:lnTo>
                  <a:pt x="10541075" y="5067300"/>
                </a:lnTo>
                <a:lnTo>
                  <a:pt x="10559088" y="5029200"/>
                </a:lnTo>
                <a:lnTo>
                  <a:pt x="10576555" y="4991100"/>
                </a:lnTo>
                <a:lnTo>
                  <a:pt x="10593469" y="4965700"/>
                </a:lnTo>
                <a:lnTo>
                  <a:pt x="10609822" y="4927600"/>
                </a:lnTo>
                <a:lnTo>
                  <a:pt x="10625610" y="4889500"/>
                </a:lnTo>
                <a:lnTo>
                  <a:pt x="10640824" y="4864100"/>
                </a:lnTo>
                <a:lnTo>
                  <a:pt x="10655460" y="4826000"/>
                </a:lnTo>
                <a:lnTo>
                  <a:pt x="10669511" y="4787900"/>
                </a:lnTo>
                <a:lnTo>
                  <a:pt x="10682970" y="4762500"/>
                </a:lnTo>
                <a:lnTo>
                  <a:pt x="10695831" y="4724400"/>
                </a:lnTo>
                <a:lnTo>
                  <a:pt x="10708088" y="4699000"/>
                </a:lnTo>
                <a:lnTo>
                  <a:pt x="10719733" y="4660900"/>
                </a:lnTo>
                <a:lnTo>
                  <a:pt x="10730762" y="4635500"/>
                </a:lnTo>
                <a:lnTo>
                  <a:pt x="10741167" y="4597400"/>
                </a:lnTo>
                <a:lnTo>
                  <a:pt x="10750942" y="4572000"/>
                </a:lnTo>
                <a:lnTo>
                  <a:pt x="10760081" y="4533900"/>
                </a:lnTo>
                <a:lnTo>
                  <a:pt x="10768577" y="4508500"/>
                </a:lnTo>
                <a:lnTo>
                  <a:pt x="10776424" y="4470400"/>
                </a:lnTo>
                <a:lnTo>
                  <a:pt x="10783616" y="4445000"/>
                </a:lnTo>
                <a:lnTo>
                  <a:pt x="10790146" y="4406900"/>
                </a:lnTo>
                <a:lnTo>
                  <a:pt x="10796007" y="4381500"/>
                </a:lnTo>
                <a:lnTo>
                  <a:pt x="10801194" y="4356100"/>
                </a:lnTo>
                <a:lnTo>
                  <a:pt x="10805700" y="4318000"/>
                </a:lnTo>
                <a:lnTo>
                  <a:pt x="10809519" y="4292600"/>
                </a:lnTo>
                <a:lnTo>
                  <a:pt x="10812644" y="4267200"/>
                </a:lnTo>
                <a:lnTo>
                  <a:pt x="10815069" y="4229100"/>
                </a:lnTo>
                <a:lnTo>
                  <a:pt x="10816788" y="4203700"/>
                </a:lnTo>
                <a:lnTo>
                  <a:pt x="10817793" y="4178300"/>
                </a:lnTo>
                <a:lnTo>
                  <a:pt x="10818080" y="4152900"/>
                </a:lnTo>
                <a:lnTo>
                  <a:pt x="10817641" y="4114800"/>
                </a:lnTo>
                <a:lnTo>
                  <a:pt x="10816469" y="4089400"/>
                </a:lnTo>
                <a:lnTo>
                  <a:pt x="10814560" y="4064000"/>
                </a:lnTo>
                <a:lnTo>
                  <a:pt x="10811906" y="4025900"/>
                </a:lnTo>
                <a:lnTo>
                  <a:pt x="10808501" y="4000500"/>
                </a:lnTo>
                <a:lnTo>
                  <a:pt x="10804338" y="3975100"/>
                </a:lnTo>
                <a:lnTo>
                  <a:pt x="10799411" y="3949700"/>
                </a:lnTo>
                <a:lnTo>
                  <a:pt x="10793714" y="3911600"/>
                </a:lnTo>
                <a:lnTo>
                  <a:pt x="10787241" y="3886200"/>
                </a:lnTo>
                <a:lnTo>
                  <a:pt x="10779984" y="3860800"/>
                </a:lnTo>
                <a:lnTo>
                  <a:pt x="10771939" y="3835400"/>
                </a:lnTo>
                <a:lnTo>
                  <a:pt x="10763097" y="3797300"/>
                </a:lnTo>
                <a:lnTo>
                  <a:pt x="10753453" y="3771900"/>
                </a:lnTo>
                <a:lnTo>
                  <a:pt x="10743001" y="3746500"/>
                </a:lnTo>
                <a:lnTo>
                  <a:pt x="10731734" y="3708400"/>
                </a:lnTo>
                <a:lnTo>
                  <a:pt x="10719646" y="3683000"/>
                </a:lnTo>
                <a:lnTo>
                  <a:pt x="10706730" y="3657600"/>
                </a:lnTo>
                <a:lnTo>
                  <a:pt x="10692980" y="3632200"/>
                </a:lnTo>
                <a:lnTo>
                  <a:pt x="10678390" y="3594100"/>
                </a:lnTo>
                <a:lnTo>
                  <a:pt x="10662953" y="3568700"/>
                </a:lnTo>
                <a:lnTo>
                  <a:pt x="10646663" y="3543300"/>
                </a:lnTo>
                <a:lnTo>
                  <a:pt x="10629513" y="3505200"/>
                </a:lnTo>
                <a:lnTo>
                  <a:pt x="10611497" y="3479800"/>
                </a:lnTo>
                <a:lnTo>
                  <a:pt x="10592609" y="3454400"/>
                </a:lnTo>
                <a:lnTo>
                  <a:pt x="10572843" y="3416300"/>
                </a:lnTo>
                <a:lnTo>
                  <a:pt x="10552191" y="3390900"/>
                </a:lnTo>
                <a:lnTo>
                  <a:pt x="10530648" y="3365500"/>
                </a:lnTo>
                <a:lnTo>
                  <a:pt x="10508208" y="3327400"/>
                </a:lnTo>
                <a:lnTo>
                  <a:pt x="10484863" y="3302000"/>
                </a:lnTo>
                <a:lnTo>
                  <a:pt x="10460607" y="3263900"/>
                </a:lnTo>
                <a:lnTo>
                  <a:pt x="10435435" y="3238500"/>
                </a:lnTo>
                <a:lnTo>
                  <a:pt x="10409339" y="3200400"/>
                </a:lnTo>
                <a:lnTo>
                  <a:pt x="10382314" y="3175000"/>
                </a:lnTo>
                <a:lnTo>
                  <a:pt x="10354353" y="3136900"/>
                </a:lnTo>
                <a:lnTo>
                  <a:pt x="10325449" y="3111500"/>
                </a:lnTo>
                <a:lnTo>
                  <a:pt x="10295596" y="3073400"/>
                </a:lnTo>
                <a:lnTo>
                  <a:pt x="10264788" y="3048000"/>
                </a:lnTo>
                <a:lnTo>
                  <a:pt x="10233019" y="3009900"/>
                </a:lnTo>
                <a:lnTo>
                  <a:pt x="10200282" y="2984500"/>
                </a:lnTo>
                <a:lnTo>
                  <a:pt x="10166570" y="2946400"/>
                </a:lnTo>
                <a:lnTo>
                  <a:pt x="10131878" y="2908300"/>
                </a:lnTo>
                <a:lnTo>
                  <a:pt x="10096199" y="2882900"/>
                </a:lnTo>
                <a:lnTo>
                  <a:pt x="10059526" y="2844800"/>
                </a:lnTo>
                <a:lnTo>
                  <a:pt x="10021854" y="2806700"/>
                </a:lnTo>
                <a:lnTo>
                  <a:pt x="9983175" y="2781300"/>
                </a:lnTo>
                <a:lnTo>
                  <a:pt x="9943483" y="2743200"/>
                </a:lnTo>
                <a:lnTo>
                  <a:pt x="9902773" y="2705100"/>
                </a:lnTo>
                <a:lnTo>
                  <a:pt x="9861038" y="2667000"/>
                </a:lnTo>
                <a:lnTo>
                  <a:pt x="9818270" y="2628900"/>
                </a:lnTo>
                <a:lnTo>
                  <a:pt x="9774465" y="2590800"/>
                </a:lnTo>
                <a:lnTo>
                  <a:pt x="9729615" y="2552700"/>
                </a:lnTo>
                <a:lnTo>
                  <a:pt x="9683714" y="2514600"/>
                </a:lnTo>
                <a:lnTo>
                  <a:pt x="9636756" y="2476500"/>
                </a:lnTo>
                <a:lnTo>
                  <a:pt x="9588735" y="2438400"/>
                </a:lnTo>
                <a:lnTo>
                  <a:pt x="9539643" y="2400300"/>
                </a:lnTo>
                <a:lnTo>
                  <a:pt x="9489476" y="2362200"/>
                </a:lnTo>
                <a:lnTo>
                  <a:pt x="9438225" y="2324100"/>
                </a:lnTo>
                <a:lnTo>
                  <a:pt x="9385885" y="2286000"/>
                </a:lnTo>
                <a:lnTo>
                  <a:pt x="9332450" y="2247900"/>
                </a:lnTo>
                <a:lnTo>
                  <a:pt x="9277913" y="2197100"/>
                </a:lnTo>
                <a:lnTo>
                  <a:pt x="9222268" y="2159000"/>
                </a:lnTo>
                <a:lnTo>
                  <a:pt x="9165508" y="2120900"/>
                </a:lnTo>
                <a:lnTo>
                  <a:pt x="9107627" y="2070100"/>
                </a:lnTo>
                <a:lnTo>
                  <a:pt x="9048619" y="2032000"/>
                </a:lnTo>
                <a:lnTo>
                  <a:pt x="8988477" y="1981200"/>
                </a:lnTo>
                <a:lnTo>
                  <a:pt x="8927195" y="1943100"/>
                </a:lnTo>
                <a:lnTo>
                  <a:pt x="8864767" y="1892300"/>
                </a:lnTo>
                <a:lnTo>
                  <a:pt x="8801185" y="1854200"/>
                </a:lnTo>
                <a:lnTo>
                  <a:pt x="8736445" y="1803400"/>
                </a:lnTo>
                <a:lnTo>
                  <a:pt x="8670538" y="1752600"/>
                </a:lnTo>
                <a:lnTo>
                  <a:pt x="8603460" y="1714500"/>
                </a:lnTo>
                <a:lnTo>
                  <a:pt x="8535203" y="1663700"/>
                </a:lnTo>
                <a:lnTo>
                  <a:pt x="8465762" y="1612900"/>
                </a:lnTo>
                <a:lnTo>
                  <a:pt x="8395129" y="1562100"/>
                </a:lnTo>
                <a:lnTo>
                  <a:pt x="8345743" y="1524000"/>
                </a:lnTo>
                <a:lnTo>
                  <a:pt x="8295917" y="1498600"/>
                </a:lnTo>
                <a:lnTo>
                  <a:pt x="8245660" y="1460500"/>
                </a:lnTo>
                <a:lnTo>
                  <a:pt x="8194979" y="1435100"/>
                </a:lnTo>
                <a:lnTo>
                  <a:pt x="8143882" y="1397000"/>
                </a:lnTo>
                <a:lnTo>
                  <a:pt x="8092376" y="1371600"/>
                </a:lnTo>
                <a:lnTo>
                  <a:pt x="8040470" y="1333500"/>
                </a:lnTo>
                <a:lnTo>
                  <a:pt x="7988170" y="1308100"/>
                </a:lnTo>
                <a:lnTo>
                  <a:pt x="7935485" y="1270000"/>
                </a:lnTo>
                <a:lnTo>
                  <a:pt x="7828988" y="1219200"/>
                </a:lnTo>
                <a:lnTo>
                  <a:pt x="7775192" y="1181100"/>
                </a:lnTo>
                <a:lnTo>
                  <a:pt x="7556535" y="1079500"/>
                </a:lnTo>
                <a:lnTo>
                  <a:pt x="7501040" y="1041400"/>
                </a:lnTo>
                <a:lnTo>
                  <a:pt x="7218972" y="914400"/>
                </a:lnTo>
                <a:lnTo>
                  <a:pt x="7161692" y="901700"/>
                </a:lnTo>
                <a:lnTo>
                  <a:pt x="6871386" y="774700"/>
                </a:lnTo>
                <a:lnTo>
                  <a:pt x="6812597" y="762000"/>
                </a:lnTo>
                <a:lnTo>
                  <a:pt x="6694351" y="711200"/>
                </a:lnTo>
                <a:lnTo>
                  <a:pt x="6634910" y="698500"/>
                </a:lnTo>
                <a:lnTo>
                  <a:pt x="6575268" y="673100"/>
                </a:lnTo>
                <a:lnTo>
                  <a:pt x="6515431" y="660400"/>
                </a:lnTo>
                <a:lnTo>
                  <a:pt x="6455407" y="635000"/>
                </a:lnTo>
                <a:lnTo>
                  <a:pt x="6395205" y="622300"/>
                </a:lnTo>
                <a:lnTo>
                  <a:pt x="6334831" y="596900"/>
                </a:lnTo>
                <a:lnTo>
                  <a:pt x="6274294" y="584200"/>
                </a:lnTo>
                <a:lnTo>
                  <a:pt x="6213601" y="558800"/>
                </a:lnTo>
                <a:lnTo>
                  <a:pt x="6152759" y="546100"/>
                </a:lnTo>
                <a:lnTo>
                  <a:pt x="6091777" y="520700"/>
                </a:lnTo>
                <a:lnTo>
                  <a:pt x="5908063" y="482600"/>
                </a:lnTo>
                <a:lnTo>
                  <a:pt x="5846595" y="457200"/>
                </a:lnTo>
                <a:lnTo>
                  <a:pt x="5599775" y="406400"/>
                </a:lnTo>
                <a:lnTo>
                  <a:pt x="5537871" y="381000"/>
                </a:lnTo>
                <a:lnTo>
                  <a:pt x="4916572" y="254000"/>
                </a:lnTo>
                <a:lnTo>
                  <a:pt x="4854384" y="254000"/>
                </a:lnTo>
                <a:lnTo>
                  <a:pt x="4605910" y="203200"/>
                </a:lnTo>
                <a:lnTo>
                  <a:pt x="4543899" y="203200"/>
                </a:lnTo>
                <a:lnTo>
                  <a:pt x="4420060" y="177800"/>
                </a:lnTo>
                <a:lnTo>
                  <a:pt x="4358247" y="177800"/>
                </a:lnTo>
                <a:lnTo>
                  <a:pt x="4234873" y="152400"/>
                </a:lnTo>
                <a:lnTo>
                  <a:pt x="4173327" y="152400"/>
                </a:lnTo>
                <a:lnTo>
                  <a:pt x="4050555" y="127000"/>
                </a:lnTo>
                <a:lnTo>
                  <a:pt x="3989345" y="127000"/>
                </a:lnTo>
                <a:lnTo>
                  <a:pt x="3928262" y="114300"/>
                </a:lnTo>
                <a:lnTo>
                  <a:pt x="3867314" y="114300"/>
                </a:lnTo>
                <a:lnTo>
                  <a:pt x="3806508" y="101600"/>
                </a:lnTo>
                <a:lnTo>
                  <a:pt x="3745853" y="101600"/>
                </a:lnTo>
                <a:lnTo>
                  <a:pt x="3685355" y="88900"/>
                </a:lnTo>
                <a:lnTo>
                  <a:pt x="3625023" y="88900"/>
                </a:lnTo>
                <a:lnTo>
                  <a:pt x="3564864" y="76200"/>
                </a:lnTo>
                <a:lnTo>
                  <a:pt x="3445097" y="76200"/>
                </a:lnTo>
                <a:lnTo>
                  <a:pt x="3385503" y="63500"/>
                </a:lnTo>
                <a:close/>
              </a:path>
              <a:path w="10818495" h="6146800" extrusionOk="0">
                <a:moveTo>
                  <a:pt x="3266935" y="50800"/>
                </a:moveTo>
                <a:lnTo>
                  <a:pt x="106298" y="50800"/>
                </a:lnTo>
                <a:lnTo>
                  <a:pt x="81693" y="63500"/>
                </a:lnTo>
                <a:lnTo>
                  <a:pt x="3326113" y="63500"/>
                </a:lnTo>
                <a:lnTo>
                  <a:pt x="3266935" y="50800"/>
                </a:lnTo>
                <a:close/>
              </a:path>
              <a:path w="10818495" h="6146800" extrusionOk="0">
                <a:moveTo>
                  <a:pt x="3090745" y="38100"/>
                </a:moveTo>
                <a:lnTo>
                  <a:pt x="299238" y="38100"/>
                </a:lnTo>
                <a:lnTo>
                  <a:pt x="269510" y="50800"/>
                </a:lnTo>
                <a:lnTo>
                  <a:pt x="3149243" y="50800"/>
                </a:lnTo>
                <a:lnTo>
                  <a:pt x="3090745" y="38100"/>
                </a:lnTo>
                <a:close/>
              </a:path>
              <a:path w="10818495" h="6146800" extrusionOk="0">
                <a:moveTo>
                  <a:pt x="2859250" y="25400"/>
                </a:moveTo>
                <a:lnTo>
                  <a:pt x="526538" y="25400"/>
                </a:lnTo>
                <a:lnTo>
                  <a:pt x="492063" y="38100"/>
                </a:lnTo>
                <a:lnTo>
                  <a:pt x="2916734" y="38100"/>
                </a:lnTo>
                <a:lnTo>
                  <a:pt x="2859250" y="25400"/>
                </a:lnTo>
                <a:close/>
              </a:path>
              <a:path w="10818495" h="6146800" extrusionOk="0">
                <a:moveTo>
                  <a:pt x="2576072" y="12700"/>
                </a:moveTo>
                <a:lnTo>
                  <a:pt x="785576" y="12700"/>
                </a:lnTo>
                <a:lnTo>
                  <a:pt x="746727" y="25400"/>
                </a:lnTo>
                <a:lnTo>
                  <a:pt x="2632116" y="25400"/>
                </a:lnTo>
                <a:lnTo>
                  <a:pt x="2576072" y="12700"/>
                </a:lnTo>
                <a:close/>
              </a:path>
              <a:path w="10818495" h="6146800" extrusionOk="0">
                <a:moveTo>
                  <a:pt x="2192896" y="0"/>
                </a:moveTo>
                <a:lnTo>
                  <a:pt x="1205477" y="0"/>
                </a:lnTo>
                <a:lnTo>
                  <a:pt x="1161032" y="12700"/>
                </a:lnTo>
                <a:lnTo>
                  <a:pt x="2246604" y="12700"/>
                </a:lnTo>
                <a:lnTo>
                  <a:pt x="2192896" y="0"/>
                </a:lnTo>
                <a:close/>
              </a:path>
            </a:pathLst>
          </a:custGeom>
          <a:solidFill>
            <a:srgbClr val="F1F2F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Calibri"/>
              <a:ea typeface="Calibri"/>
              <a:cs typeface="Calibri"/>
              <a:sym typeface="Calibri"/>
            </a:endParaRPr>
          </a:p>
        </p:txBody>
      </p:sp>
      <p:sp>
        <p:nvSpPr>
          <p:cNvPr id="32" name="Google Shape;32;p3"/>
          <p:cNvSpPr/>
          <p:nvPr/>
        </p:nvSpPr>
        <p:spPr>
          <a:xfrm>
            <a:off x="0" y="3345730"/>
            <a:ext cx="6297788" cy="3511789"/>
          </a:xfrm>
          <a:custGeom>
            <a:avLst/>
            <a:gdLst/>
            <a:ahLst/>
            <a:cxnLst/>
            <a:rect l="l" t="t" r="r" b="b"/>
            <a:pathLst>
              <a:path w="10384790" h="5791200" extrusionOk="0">
                <a:moveTo>
                  <a:pt x="3585194" y="76200"/>
                </a:moveTo>
                <a:lnTo>
                  <a:pt x="0" y="76200"/>
                </a:lnTo>
                <a:lnTo>
                  <a:pt x="0" y="5791200"/>
                </a:lnTo>
                <a:lnTo>
                  <a:pt x="9480792" y="5791200"/>
                </a:lnTo>
                <a:lnTo>
                  <a:pt x="9577372" y="5702300"/>
                </a:lnTo>
                <a:lnTo>
                  <a:pt x="9635207" y="5600700"/>
                </a:lnTo>
                <a:lnTo>
                  <a:pt x="9663493" y="5562600"/>
                </a:lnTo>
                <a:lnTo>
                  <a:pt x="9691349" y="5511800"/>
                </a:lnTo>
                <a:lnTo>
                  <a:pt x="9718767" y="5473700"/>
                </a:lnTo>
                <a:lnTo>
                  <a:pt x="9745741" y="5422900"/>
                </a:lnTo>
                <a:lnTo>
                  <a:pt x="9772264" y="5384800"/>
                </a:lnTo>
                <a:lnTo>
                  <a:pt x="9798328" y="5346700"/>
                </a:lnTo>
                <a:lnTo>
                  <a:pt x="9823926" y="5295900"/>
                </a:lnTo>
                <a:lnTo>
                  <a:pt x="9849050" y="5257800"/>
                </a:lnTo>
                <a:lnTo>
                  <a:pt x="9873695" y="5219700"/>
                </a:lnTo>
                <a:lnTo>
                  <a:pt x="9897853" y="5181600"/>
                </a:lnTo>
                <a:lnTo>
                  <a:pt x="9921516" y="5130800"/>
                </a:lnTo>
                <a:lnTo>
                  <a:pt x="9944678" y="5092700"/>
                </a:lnTo>
                <a:lnTo>
                  <a:pt x="9967331" y="5054600"/>
                </a:lnTo>
                <a:lnTo>
                  <a:pt x="9989468" y="5016500"/>
                </a:lnTo>
                <a:lnTo>
                  <a:pt x="10011083" y="4978400"/>
                </a:lnTo>
                <a:lnTo>
                  <a:pt x="10032167" y="4940300"/>
                </a:lnTo>
                <a:lnTo>
                  <a:pt x="10052715" y="4902200"/>
                </a:lnTo>
                <a:lnTo>
                  <a:pt x="10072718" y="4864100"/>
                </a:lnTo>
                <a:lnTo>
                  <a:pt x="10092170" y="4826000"/>
                </a:lnTo>
                <a:lnTo>
                  <a:pt x="10111064" y="4800600"/>
                </a:lnTo>
                <a:lnTo>
                  <a:pt x="10129392" y="4762500"/>
                </a:lnTo>
                <a:lnTo>
                  <a:pt x="10147147" y="4724400"/>
                </a:lnTo>
                <a:lnTo>
                  <a:pt x="10164323" y="4686300"/>
                </a:lnTo>
                <a:lnTo>
                  <a:pt x="10180912" y="4648200"/>
                </a:lnTo>
                <a:lnTo>
                  <a:pt x="10196906" y="4622800"/>
                </a:lnTo>
                <a:lnTo>
                  <a:pt x="10212300" y="4584700"/>
                </a:lnTo>
                <a:lnTo>
                  <a:pt x="10227085" y="4546600"/>
                </a:lnTo>
                <a:lnTo>
                  <a:pt x="10241255" y="4521200"/>
                </a:lnTo>
                <a:lnTo>
                  <a:pt x="10254802" y="4483100"/>
                </a:lnTo>
                <a:lnTo>
                  <a:pt x="10267720" y="4457700"/>
                </a:lnTo>
                <a:lnTo>
                  <a:pt x="10280001" y="4419600"/>
                </a:lnTo>
                <a:lnTo>
                  <a:pt x="10291638" y="4394200"/>
                </a:lnTo>
                <a:lnTo>
                  <a:pt x="10302624" y="4356100"/>
                </a:lnTo>
                <a:lnTo>
                  <a:pt x="10312952" y="4330700"/>
                </a:lnTo>
                <a:lnTo>
                  <a:pt x="10322614" y="4292600"/>
                </a:lnTo>
                <a:lnTo>
                  <a:pt x="10331605" y="4267200"/>
                </a:lnTo>
                <a:lnTo>
                  <a:pt x="10339915" y="4229100"/>
                </a:lnTo>
                <a:lnTo>
                  <a:pt x="10347540" y="4203700"/>
                </a:lnTo>
                <a:lnTo>
                  <a:pt x="10354470" y="4178300"/>
                </a:lnTo>
                <a:lnTo>
                  <a:pt x="10360700" y="4140200"/>
                </a:lnTo>
                <a:lnTo>
                  <a:pt x="10366221" y="4114800"/>
                </a:lnTo>
                <a:lnTo>
                  <a:pt x="10371028" y="4076700"/>
                </a:lnTo>
                <a:lnTo>
                  <a:pt x="10375112" y="4051300"/>
                </a:lnTo>
                <a:lnTo>
                  <a:pt x="10378467" y="4025900"/>
                </a:lnTo>
                <a:lnTo>
                  <a:pt x="10381086" y="4000500"/>
                </a:lnTo>
                <a:lnTo>
                  <a:pt x="10382961" y="3962400"/>
                </a:lnTo>
                <a:lnTo>
                  <a:pt x="10384085" y="3937000"/>
                </a:lnTo>
                <a:lnTo>
                  <a:pt x="10384452" y="3911600"/>
                </a:lnTo>
                <a:lnTo>
                  <a:pt x="10384053" y="3873500"/>
                </a:lnTo>
                <a:lnTo>
                  <a:pt x="10382883" y="3848100"/>
                </a:lnTo>
                <a:lnTo>
                  <a:pt x="10380933" y="3822700"/>
                </a:lnTo>
                <a:lnTo>
                  <a:pt x="10378197" y="3797300"/>
                </a:lnTo>
                <a:lnTo>
                  <a:pt x="10374668" y="3759200"/>
                </a:lnTo>
                <a:lnTo>
                  <a:pt x="10370338" y="3733800"/>
                </a:lnTo>
                <a:lnTo>
                  <a:pt x="10365200" y="3708400"/>
                </a:lnTo>
                <a:lnTo>
                  <a:pt x="10359248" y="3683000"/>
                </a:lnTo>
                <a:lnTo>
                  <a:pt x="10352474" y="3644900"/>
                </a:lnTo>
                <a:lnTo>
                  <a:pt x="10344871" y="3619500"/>
                </a:lnTo>
                <a:lnTo>
                  <a:pt x="10336431" y="3594100"/>
                </a:lnTo>
                <a:lnTo>
                  <a:pt x="10327149" y="3556000"/>
                </a:lnTo>
                <a:lnTo>
                  <a:pt x="10317016" y="3530600"/>
                </a:lnTo>
                <a:lnTo>
                  <a:pt x="10306025" y="3505200"/>
                </a:lnTo>
                <a:lnTo>
                  <a:pt x="10294170" y="3479800"/>
                </a:lnTo>
                <a:lnTo>
                  <a:pt x="10281443" y="3441700"/>
                </a:lnTo>
                <a:lnTo>
                  <a:pt x="10267837" y="3416300"/>
                </a:lnTo>
                <a:lnTo>
                  <a:pt x="10253346" y="3390900"/>
                </a:lnTo>
                <a:lnTo>
                  <a:pt x="10237961" y="3365500"/>
                </a:lnTo>
                <a:lnTo>
                  <a:pt x="10221676" y="3327400"/>
                </a:lnTo>
                <a:lnTo>
                  <a:pt x="10204484" y="3302000"/>
                </a:lnTo>
                <a:lnTo>
                  <a:pt x="10186377" y="3276600"/>
                </a:lnTo>
                <a:lnTo>
                  <a:pt x="10167348" y="3238500"/>
                </a:lnTo>
                <a:lnTo>
                  <a:pt x="10147391" y="3213100"/>
                </a:lnTo>
                <a:lnTo>
                  <a:pt x="10126498" y="3187700"/>
                </a:lnTo>
                <a:lnTo>
                  <a:pt x="10104662" y="3149600"/>
                </a:lnTo>
                <a:lnTo>
                  <a:pt x="10081876" y="3124200"/>
                </a:lnTo>
                <a:lnTo>
                  <a:pt x="10058133" y="3086100"/>
                </a:lnTo>
                <a:lnTo>
                  <a:pt x="10033426" y="3060700"/>
                </a:lnTo>
                <a:lnTo>
                  <a:pt x="10007747" y="3022600"/>
                </a:lnTo>
                <a:lnTo>
                  <a:pt x="9981089" y="2997200"/>
                </a:lnTo>
                <a:lnTo>
                  <a:pt x="9953446" y="2971800"/>
                </a:lnTo>
                <a:lnTo>
                  <a:pt x="9924810" y="2933700"/>
                </a:lnTo>
                <a:lnTo>
                  <a:pt x="9895175" y="2895600"/>
                </a:lnTo>
                <a:lnTo>
                  <a:pt x="9864532" y="2870200"/>
                </a:lnTo>
                <a:lnTo>
                  <a:pt x="9832875" y="2832100"/>
                </a:lnTo>
                <a:lnTo>
                  <a:pt x="9800197" y="2806700"/>
                </a:lnTo>
                <a:lnTo>
                  <a:pt x="9766490" y="2768600"/>
                </a:lnTo>
                <a:lnTo>
                  <a:pt x="9731748" y="2730500"/>
                </a:lnTo>
                <a:lnTo>
                  <a:pt x="9695963" y="2705100"/>
                </a:lnTo>
                <a:lnTo>
                  <a:pt x="9659128" y="2667000"/>
                </a:lnTo>
                <a:lnTo>
                  <a:pt x="9621237" y="2628900"/>
                </a:lnTo>
                <a:lnTo>
                  <a:pt x="9582281" y="2603500"/>
                </a:lnTo>
                <a:lnTo>
                  <a:pt x="9542255" y="2565400"/>
                </a:lnTo>
                <a:lnTo>
                  <a:pt x="9501150" y="2527300"/>
                </a:lnTo>
                <a:lnTo>
                  <a:pt x="9458960" y="2489200"/>
                </a:lnTo>
                <a:lnTo>
                  <a:pt x="9415677" y="2451100"/>
                </a:lnTo>
                <a:lnTo>
                  <a:pt x="9371295" y="2413000"/>
                </a:lnTo>
                <a:lnTo>
                  <a:pt x="9325806" y="2374900"/>
                </a:lnTo>
                <a:lnTo>
                  <a:pt x="9279203" y="2336800"/>
                </a:lnTo>
                <a:lnTo>
                  <a:pt x="9231480" y="2298700"/>
                </a:lnTo>
                <a:lnTo>
                  <a:pt x="9182628" y="2260600"/>
                </a:lnTo>
                <a:lnTo>
                  <a:pt x="9132641" y="2222500"/>
                </a:lnTo>
                <a:lnTo>
                  <a:pt x="9081511" y="2184400"/>
                </a:lnTo>
                <a:lnTo>
                  <a:pt x="9029233" y="2146300"/>
                </a:lnTo>
                <a:lnTo>
                  <a:pt x="8975797" y="2108200"/>
                </a:lnTo>
                <a:lnTo>
                  <a:pt x="8921198" y="2057400"/>
                </a:lnTo>
                <a:lnTo>
                  <a:pt x="8865428" y="2019300"/>
                </a:lnTo>
                <a:lnTo>
                  <a:pt x="8808481" y="1981200"/>
                </a:lnTo>
                <a:lnTo>
                  <a:pt x="8750348" y="1930400"/>
                </a:lnTo>
                <a:lnTo>
                  <a:pt x="8691023" y="1892300"/>
                </a:lnTo>
                <a:lnTo>
                  <a:pt x="8630498" y="1841500"/>
                </a:lnTo>
                <a:lnTo>
                  <a:pt x="8568768" y="1803400"/>
                </a:lnTo>
                <a:lnTo>
                  <a:pt x="8505824" y="1752600"/>
                </a:lnTo>
                <a:lnTo>
                  <a:pt x="8441659" y="1714500"/>
                </a:lnTo>
                <a:lnTo>
                  <a:pt x="8376266" y="1663700"/>
                </a:lnTo>
                <a:lnTo>
                  <a:pt x="8309638" y="1612900"/>
                </a:lnTo>
                <a:lnTo>
                  <a:pt x="8241769" y="1574800"/>
                </a:lnTo>
                <a:lnTo>
                  <a:pt x="8172650" y="1524000"/>
                </a:lnTo>
                <a:lnTo>
                  <a:pt x="8102275" y="1473200"/>
                </a:lnTo>
                <a:lnTo>
                  <a:pt x="8053072" y="1435100"/>
                </a:lnTo>
                <a:lnTo>
                  <a:pt x="8003407" y="1409700"/>
                </a:lnTo>
                <a:lnTo>
                  <a:pt x="7902724" y="1333500"/>
                </a:lnTo>
                <a:lnTo>
                  <a:pt x="7851724" y="1308100"/>
                </a:lnTo>
                <a:lnTo>
                  <a:pt x="7800296" y="1270000"/>
                </a:lnTo>
                <a:lnTo>
                  <a:pt x="7696190" y="1219200"/>
                </a:lnTo>
                <a:lnTo>
                  <a:pt x="7643529" y="1181100"/>
                </a:lnTo>
                <a:lnTo>
                  <a:pt x="7537033" y="1130300"/>
                </a:lnTo>
                <a:lnTo>
                  <a:pt x="7483216" y="1092200"/>
                </a:lnTo>
                <a:lnTo>
                  <a:pt x="7096662" y="914400"/>
                </a:lnTo>
                <a:lnTo>
                  <a:pt x="6753182" y="762000"/>
                </a:lnTo>
                <a:lnTo>
                  <a:pt x="6694985" y="749300"/>
                </a:lnTo>
                <a:lnTo>
                  <a:pt x="6577851" y="698500"/>
                </a:lnTo>
                <a:lnTo>
                  <a:pt x="6518932" y="685800"/>
                </a:lnTo>
                <a:lnTo>
                  <a:pt x="6400433" y="635000"/>
                </a:lnTo>
                <a:lnTo>
                  <a:pt x="6340870" y="622300"/>
                </a:lnTo>
                <a:lnTo>
                  <a:pt x="6281109" y="596900"/>
                </a:lnTo>
                <a:lnTo>
                  <a:pt x="6221158" y="584200"/>
                </a:lnTo>
                <a:lnTo>
                  <a:pt x="6161027" y="558800"/>
                </a:lnTo>
                <a:lnTo>
                  <a:pt x="6100724" y="546100"/>
                </a:lnTo>
                <a:lnTo>
                  <a:pt x="6040256" y="520700"/>
                </a:lnTo>
                <a:lnTo>
                  <a:pt x="5918865" y="495300"/>
                </a:lnTo>
                <a:lnTo>
                  <a:pt x="5857958" y="469900"/>
                </a:lnTo>
                <a:lnTo>
                  <a:pt x="5674493" y="431800"/>
                </a:lnTo>
                <a:lnTo>
                  <a:pt x="5613119" y="406400"/>
                </a:lnTo>
                <a:lnTo>
                  <a:pt x="4685815" y="215900"/>
                </a:lnTo>
                <a:lnTo>
                  <a:pt x="4623936" y="215900"/>
                </a:lnTo>
                <a:lnTo>
                  <a:pt x="4438576" y="177800"/>
                </a:lnTo>
                <a:lnTo>
                  <a:pt x="4376911" y="177800"/>
                </a:lnTo>
                <a:lnTo>
                  <a:pt x="4253815" y="152400"/>
                </a:lnTo>
                <a:lnTo>
                  <a:pt x="4192401" y="152400"/>
                </a:lnTo>
                <a:lnTo>
                  <a:pt x="4069882" y="127000"/>
                </a:lnTo>
                <a:lnTo>
                  <a:pt x="4008795" y="127000"/>
                </a:lnTo>
                <a:lnTo>
                  <a:pt x="3947834" y="114300"/>
                </a:lnTo>
                <a:lnTo>
                  <a:pt x="3887008" y="114300"/>
                </a:lnTo>
                <a:lnTo>
                  <a:pt x="3826324" y="101600"/>
                </a:lnTo>
                <a:lnTo>
                  <a:pt x="3765793" y="101600"/>
                </a:lnTo>
                <a:lnTo>
                  <a:pt x="3705422" y="88900"/>
                </a:lnTo>
                <a:lnTo>
                  <a:pt x="3645219" y="88900"/>
                </a:lnTo>
                <a:lnTo>
                  <a:pt x="3585194" y="76200"/>
                </a:lnTo>
                <a:close/>
              </a:path>
              <a:path w="10384790" h="5791200" extrusionOk="0">
                <a:moveTo>
                  <a:pt x="3465710" y="63500"/>
                </a:moveTo>
                <a:lnTo>
                  <a:pt x="130742" y="63500"/>
                </a:lnTo>
                <a:lnTo>
                  <a:pt x="34593" y="76200"/>
                </a:lnTo>
                <a:lnTo>
                  <a:pt x="3525355" y="76200"/>
                </a:lnTo>
                <a:lnTo>
                  <a:pt x="3465710" y="63500"/>
                </a:lnTo>
                <a:close/>
              </a:path>
              <a:path w="10384790" h="5791200" extrusionOk="0">
                <a:moveTo>
                  <a:pt x="3288026" y="50800"/>
                </a:moveTo>
                <a:lnTo>
                  <a:pt x="257823" y="50800"/>
                </a:lnTo>
                <a:lnTo>
                  <a:pt x="212139" y="63500"/>
                </a:lnTo>
                <a:lnTo>
                  <a:pt x="3347037" y="63500"/>
                </a:lnTo>
                <a:lnTo>
                  <a:pt x="3288026" y="50800"/>
                </a:lnTo>
                <a:close/>
              </a:path>
              <a:path w="10384790" h="5791200" extrusionOk="0">
                <a:moveTo>
                  <a:pt x="3112398" y="38100"/>
                </a:moveTo>
                <a:lnTo>
                  <a:pt x="413997" y="38100"/>
                </a:lnTo>
                <a:lnTo>
                  <a:pt x="386026" y="50800"/>
                </a:lnTo>
                <a:lnTo>
                  <a:pt x="3170698" y="50800"/>
                </a:lnTo>
                <a:lnTo>
                  <a:pt x="3112398" y="38100"/>
                </a:lnTo>
                <a:close/>
              </a:path>
              <a:path w="10384790" h="5791200" extrusionOk="0">
                <a:moveTo>
                  <a:pt x="2939056" y="25400"/>
                </a:moveTo>
                <a:lnTo>
                  <a:pt x="630512" y="25400"/>
                </a:lnTo>
                <a:lnTo>
                  <a:pt x="597422" y="38100"/>
                </a:lnTo>
                <a:lnTo>
                  <a:pt x="2996568" y="38100"/>
                </a:lnTo>
                <a:lnTo>
                  <a:pt x="2939056" y="25400"/>
                </a:lnTo>
                <a:close/>
              </a:path>
              <a:path w="10384790" h="5791200" extrusionOk="0">
                <a:moveTo>
                  <a:pt x="2711887" y="12700"/>
                </a:moveTo>
                <a:lnTo>
                  <a:pt x="881195" y="12700"/>
                </a:lnTo>
                <a:lnTo>
                  <a:pt x="843402" y="25400"/>
                </a:lnTo>
                <a:lnTo>
                  <a:pt x="2768230" y="25400"/>
                </a:lnTo>
                <a:lnTo>
                  <a:pt x="2711887" y="12700"/>
                </a:lnTo>
                <a:close/>
              </a:path>
              <a:path w="10384790" h="5791200" extrusionOk="0">
                <a:moveTo>
                  <a:pt x="2326746" y="0"/>
                </a:moveTo>
                <a:lnTo>
                  <a:pt x="1249000" y="0"/>
                </a:lnTo>
                <a:lnTo>
                  <a:pt x="1205775" y="12700"/>
                </a:lnTo>
                <a:lnTo>
                  <a:pt x="2380715" y="12700"/>
                </a:lnTo>
                <a:lnTo>
                  <a:pt x="2326746" y="0"/>
                </a:lnTo>
                <a:close/>
              </a:path>
            </a:pathLst>
          </a:custGeom>
          <a:solidFill>
            <a:srgbClr val="82CFD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Calibri"/>
              <a:ea typeface="Calibri"/>
              <a:cs typeface="Calibri"/>
              <a:sym typeface="Calibri"/>
            </a:endParaRPr>
          </a:p>
        </p:txBody>
      </p:sp>
      <p:sp>
        <p:nvSpPr>
          <p:cNvPr id="33" name="Google Shape;33;p3"/>
          <p:cNvSpPr txBox="1">
            <a:spLocks noGrp="1"/>
          </p:cNvSpPr>
          <p:nvPr>
            <p:ph type="title"/>
          </p:nvPr>
        </p:nvSpPr>
        <p:spPr>
          <a:xfrm>
            <a:off x="627298" y="615058"/>
            <a:ext cx="10937403" cy="948798"/>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sz="3002" b="1" i="0">
                <a:solidFill>
                  <a:srgbClr val="3B617B"/>
                </a:solidFill>
                <a:latin typeface="Montserrat ExtraBold"/>
                <a:ea typeface="Montserrat ExtraBold"/>
                <a:cs typeface="Montserrat ExtraBold"/>
                <a:sym typeface="Montserrat Extra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3"/>
          <p:cNvSpPr txBox="1">
            <a:spLocks noGrp="1"/>
          </p:cNvSpPr>
          <p:nvPr>
            <p:ph type="body" idx="1"/>
          </p:nvPr>
        </p:nvSpPr>
        <p:spPr>
          <a:xfrm>
            <a:off x="609600" y="1577340"/>
            <a:ext cx="5303520" cy="4526280"/>
          </a:xfrm>
          <a:prstGeom prst="rect">
            <a:avLst/>
          </a:prstGeom>
          <a:noFill/>
          <a:ln>
            <a:noFill/>
          </a:ln>
        </p:spPr>
        <p:txBody>
          <a:bodyPr spcFirstLastPara="1" wrap="square" lIns="0" tIns="0" rIns="0" bIns="0" anchor="t" anchorCtr="0">
            <a:noAutofit/>
          </a:bodyPr>
          <a:lstStyle>
            <a:lvl1pPr marL="277246" lvl="0" indent="-138623" algn="l">
              <a:spcBef>
                <a:spcPts val="0"/>
              </a:spcBef>
              <a:spcAft>
                <a:spcPts val="0"/>
              </a:spcAft>
              <a:buSzPts val="1400"/>
              <a:buNone/>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endParaRPr/>
          </a:p>
        </p:txBody>
      </p:sp>
      <p:sp>
        <p:nvSpPr>
          <p:cNvPr id="35" name="Google Shape;35;p3"/>
          <p:cNvSpPr txBox="1">
            <a:spLocks noGrp="1"/>
          </p:cNvSpPr>
          <p:nvPr>
            <p:ph type="body" idx="2"/>
          </p:nvPr>
        </p:nvSpPr>
        <p:spPr>
          <a:xfrm>
            <a:off x="6278880" y="1577340"/>
            <a:ext cx="5303520" cy="4526280"/>
          </a:xfrm>
          <a:prstGeom prst="rect">
            <a:avLst/>
          </a:prstGeom>
          <a:noFill/>
          <a:ln>
            <a:noFill/>
          </a:ln>
        </p:spPr>
        <p:txBody>
          <a:bodyPr spcFirstLastPara="1" wrap="square" lIns="0" tIns="0" rIns="0" bIns="0" anchor="t" anchorCtr="0">
            <a:noAutofit/>
          </a:bodyPr>
          <a:lstStyle>
            <a:lvl1pPr marL="277246" lvl="0" indent="-138623" algn="l">
              <a:spcBef>
                <a:spcPts val="0"/>
              </a:spcBef>
              <a:spcAft>
                <a:spcPts val="0"/>
              </a:spcAft>
              <a:buSzPts val="1400"/>
              <a:buNone/>
              <a:defRPr/>
            </a:lvl1pPr>
            <a:lvl2pPr marL="554492" lvl="1" indent="-138623" algn="l">
              <a:spcBef>
                <a:spcPts val="0"/>
              </a:spcBef>
              <a:spcAft>
                <a:spcPts val="0"/>
              </a:spcAft>
              <a:buSzPts val="1400"/>
              <a:buNone/>
              <a:defRPr/>
            </a:lvl2pPr>
            <a:lvl3pPr marL="831738" lvl="2" indent="-138623" algn="l">
              <a:spcBef>
                <a:spcPts val="0"/>
              </a:spcBef>
              <a:spcAft>
                <a:spcPts val="0"/>
              </a:spcAft>
              <a:buSzPts val="1400"/>
              <a:buNone/>
              <a:defRPr/>
            </a:lvl3pPr>
            <a:lvl4pPr marL="1108984" lvl="3" indent="-138623" algn="l">
              <a:spcBef>
                <a:spcPts val="0"/>
              </a:spcBef>
              <a:spcAft>
                <a:spcPts val="0"/>
              </a:spcAft>
              <a:buSzPts val="1400"/>
              <a:buNone/>
              <a:defRPr/>
            </a:lvl4pPr>
            <a:lvl5pPr marL="1386230" lvl="4" indent="-138623" algn="l">
              <a:spcBef>
                <a:spcPts val="0"/>
              </a:spcBef>
              <a:spcAft>
                <a:spcPts val="0"/>
              </a:spcAft>
              <a:buSzPts val="1400"/>
              <a:buNone/>
              <a:defRPr/>
            </a:lvl5pPr>
            <a:lvl6pPr marL="1663476" lvl="5" indent="-138623" algn="l">
              <a:spcBef>
                <a:spcPts val="0"/>
              </a:spcBef>
              <a:spcAft>
                <a:spcPts val="0"/>
              </a:spcAft>
              <a:buSzPts val="1400"/>
              <a:buNone/>
              <a:defRPr/>
            </a:lvl6pPr>
            <a:lvl7pPr marL="1940723" lvl="6" indent="-138623" algn="l">
              <a:spcBef>
                <a:spcPts val="0"/>
              </a:spcBef>
              <a:spcAft>
                <a:spcPts val="0"/>
              </a:spcAft>
              <a:buSzPts val="1400"/>
              <a:buNone/>
              <a:defRPr/>
            </a:lvl7pPr>
            <a:lvl8pPr marL="2217969" lvl="7" indent="-138623" algn="l">
              <a:spcBef>
                <a:spcPts val="0"/>
              </a:spcBef>
              <a:spcAft>
                <a:spcPts val="0"/>
              </a:spcAft>
              <a:buSzPts val="1400"/>
              <a:buNone/>
              <a:defRPr/>
            </a:lvl8pPr>
            <a:lvl9pPr marL="2495215" lvl="8" indent="-138623" algn="l">
              <a:spcBef>
                <a:spcPts val="0"/>
              </a:spcBef>
              <a:spcAft>
                <a:spcPts val="0"/>
              </a:spcAft>
              <a:buSzPts val="1400"/>
              <a:buNone/>
              <a:defRPr/>
            </a:lvl9pPr>
          </a:lstStyle>
          <a:p>
            <a:endParaRPr/>
          </a:p>
        </p:txBody>
      </p:sp>
      <p:sp>
        <p:nvSpPr>
          <p:cNvPr id="36" name="Google Shape;36;p3"/>
          <p:cNvSpPr txBox="1">
            <a:spLocks noGrp="1"/>
          </p:cNvSpPr>
          <p:nvPr>
            <p:ph type="ftr" idx="11"/>
          </p:nvPr>
        </p:nvSpPr>
        <p:spPr>
          <a:xfrm>
            <a:off x="639998" y="6440753"/>
            <a:ext cx="1636639" cy="154796"/>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sz="879" b="0" i="0">
                <a:solidFill>
                  <a:srgbClr val="58595B"/>
                </a:solidFill>
                <a:latin typeface="Montserrat Light"/>
                <a:ea typeface="Montserrat Light"/>
                <a:cs typeface="Montserrat Light"/>
                <a:sym typeface="Montserrat Light"/>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3"/>
          <p:cNvSpPr txBox="1">
            <a:spLocks noGrp="1"/>
          </p:cNvSpPr>
          <p:nvPr>
            <p:ph type="dt" idx="10"/>
          </p:nvPr>
        </p:nvSpPr>
        <p:spPr>
          <a:xfrm>
            <a:off x="609600" y="6377940"/>
            <a:ext cx="2804160" cy="3429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3"/>
          <p:cNvSpPr txBox="1">
            <a:spLocks noGrp="1"/>
          </p:cNvSpPr>
          <p:nvPr>
            <p:ph type="sldNum" idx="12"/>
          </p:nvPr>
        </p:nvSpPr>
        <p:spPr>
          <a:xfrm>
            <a:off x="9195646" y="6440753"/>
            <a:ext cx="2382947" cy="154796"/>
          </a:xfrm>
          <a:prstGeom prst="rect">
            <a:avLst/>
          </a:prstGeom>
          <a:noFill/>
          <a:ln>
            <a:noFill/>
          </a:ln>
        </p:spPr>
        <p:txBody>
          <a:bodyPr spcFirstLastPara="1" wrap="square" lIns="0" tIns="0" rIns="0" bIns="0" anchor="t" anchorCtr="0">
            <a:noAutofit/>
          </a:bodyPr>
          <a:lstStyle>
            <a:lvl1pPr marL="7701" marR="0" lvl="0" indent="0" algn="l">
              <a:lnSpc>
                <a:spcPct val="100000"/>
              </a:lnSpc>
              <a:spcBef>
                <a:spcPts val="0"/>
              </a:spcBef>
              <a:buNone/>
              <a:defRPr sz="879" b="0" i="0">
                <a:solidFill>
                  <a:srgbClr val="58595B"/>
                </a:solidFill>
                <a:latin typeface="Montserrat Light"/>
                <a:ea typeface="Montserrat Light"/>
                <a:cs typeface="Montserrat Light"/>
                <a:sym typeface="Montserrat Light"/>
              </a:defRPr>
            </a:lvl1pPr>
            <a:lvl2pPr marL="7701" marR="0" lvl="1" indent="0" algn="l">
              <a:lnSpc>
                <a:spcPct val="100000"/>
              </a:lnSpc>
              <a:spcBef>
                <a:spcPts val="0"/>
              </a:spcBef>
              <a:buNone/>
              <a:defRPr sz="879" b="0" i="0">
                <a:solidFill>
                  <a:srgbClr val="58595B"/>
                </a:solidFill>
                <a:latin typeface="Montserrat Light"/>
                <a:ea typeface="Montserrat Light"/>
                <a:cs typeface="Montserrat Light"/>
                <a:sym typeface="Montserrat Light"/>
              </a:defRPr>
            </a:lvl2pPr>
            <a:lvl3pPr marL="7701" marR="0" lvl="2" indent="0" algn="l">
              <a:lnSpc>
                <a:spcPct val="100000"/>
              </a:lnSpc>
              <a:spcBef>
                <a:spcPts val="0"/>
              </a:spcBef>
              <a:buNone/>
              <a:defRPr sz="879" b="0" i="0">
                <a:solidFill>
                  <a:srgbClr val="58595B"/>
                </a:solidFill>
                <a:latin typeface="Montserrat Light"/>
                <a:ea typeface="Montserrat Light"/>
                <a:cs typeface="Montserrat Light"/>
                <a:sym typeface="Montserrat Light"/>
              </a:defRPr>
            </a:lvl3pPr>
            <a:lvl4pPr marL="7701" marR="0" lvl="3" indent="0" algn="l">
              <a:lnSpc>
                <a:spcPct val="100000"/>
              </a:lnSpc>
              <a:spcBef>
                <a:spcPts val="0"/>
              </a:spcBef>
              <a:buNone/>
              <a:defRPr sz="879" b="0" i="0">
                <a:solidFill>
                  <a:srgbClr val="58595B"/>
                </a:solidFill>
                <a:latin typeface="Montserrat Light"/>
                <a:ea typeface="Montserrat Light"/>
                <a:cs typeface="Montserrat Light"/>
                <a:sym typeface="Montserrat Light"/>
              </a:defRPr>
            </a:lvl4pPr>
            <a:lvl5pPr marL="7701" marR="0" lvl="4" indent="0" algn="l">
              <a:lnSpc>
                <a:spcPct val="100000"/>
              </a:lnSpc>
              <a:spcBef>
                <a:spcPts val="0"/>
              </a:spcBef>
              <a:buNone/>
              <a:defRPr sz="879" b="0" i="0">
                <a:solidFill>
                  <a:srgbClr val="58595B"/>
                </a:solidFill>
                <a:latin typeface="Montserrat Light"/>
                <a:ea typeface="Montserrat Light"/>
                <a:cs typeface="Montserrat Light"/>
                <a:sym typeface="Montserrat Light"/>
              </a:defRPr>
            </a:lvl5pPr>
            <a:lvl6pPr marL="7701" marR="0" lvl="5" indent="0" algn="l">
              <a:lnSpc>
                <a:spcPct val="100000"/>
              </a:lnSpc>
              <a:spcBef>
                <a:spcPts val="0"/>
              </a:spcBef>
              <a:buNone/>
              <a:defRPr sz="879" b="0" i="0">
                <a:solidFill>
                  <a:srgbClr val="58595B"/>
                </a:solidFill>
                <a:latin typeface="Montserrat Light"/>
                <a:ea typeface="Montserrat Light"/>
                <a:cs typeface="Montserrat Light"/>
                <a:sym typeface="Montserrat Light"/>
              </a:defRPr>
            </a:lvl6pPr>
            <a:lvl7pPr marL="7701" marR="0" lvl="6" indent="0" algn="l">
              <a:lnSpc>
                <a:spcPct val="100000"/>
              </a:lnSpc>
              <a:spcBef>
                <a:spcPts val="0"/>
              </a:spcBef>
              <a:buNone/>
              <a:defRPr sz="879" b="0" i="0">
                <a:solidFill>
                  <a:srgbClr val="58595B"/>
                </a:solidFill>
                <a:latin typeface="Montserrat Light"/>
                <a:ea typeface="Montserrat Light"/>
                <a:cs typeface="Montserrat Light"/>
                <a:sym typeface="Montserrat Light"/>
              </a:defRPr>
            </a:lvl7pPr>
            <a:lvl8pPr marL="7701" marR="0" lvl="7" indent="0" algn="l">
              <a:lnSpc>
                <a:spcPct val="100000"/>
              </a:lnSpc>
              <a:spcBef>
                <a:spcPts val="0"/>
              </a:spcBef>
              <a:buNone/>
              <a:defRPr sz="879" b="0" i="0">
                <a:solidFill>
                  <a:srgbClr val="58595B"/>
                </a:solidFill>
                <a:latin typeface="Montserrat Light"/>
                <a:ea typeface="Montserrat Light"/>
                <a:cs typeface="Montserrat Light"/>
                <a:sym typeface="Montserrat Light"/>
              </a:defRPr>
            </a:lvl8pPr>
            <a:lvl9pPr marL="7701" marR="0" lvl="8" indent="0" algn="l">
              <a:lnSpc>
                <a:spcPct val="100000"/>
              </a:lnSpc>
              <a:spcBef>
                <a:spcPts val="0"/>
              </a:spcBef>
              <a:buNone/>
              <a:defRPr sz="879" b="0" i="0">
                <a:solidFill>
                  <a:srgbClr val="58595B"/>
                </a:solidFill>
                <a:latin typeface="Montserrat Light"/>
                <a:ea typeface="Montserrat Light"/>
                <a:cs typeface="Montserrat Light"/>
                <a:sym typeface="Montserrat Light"/>
              </a:defRPr>
            </a:lvl9pPr>
          </a:lstStyle>
          <a:p>
            <a:r>
              <a:rPr lang="en-US"/>
              <a:t>Revolutionizing drug discovery | </a:t>
            </a:r>
            <a:r>
              <a:rPr lang="en-US" b="1">
                <a:solidFill>
                  <a:srgbClr val="3B617B"/>
                </a:solidFill>
                <a:latin typeface="Montserrat"/>
                <a:ea typeface="Montserrat"/>
                <a:cs typeface="Montserrat"/>
                <a:sym typeface="Montserrat"/>
              </a:rPr>
              <a:t>Page </a:t>
            </a:r>
            <a:fld id="{00000000-1234-1234-1234-123412341234}" type="slidenum">
              <a:rPr lang="en-US" b="1" smtClean="0">
                <a:solidFill>
                  <a:srgbClr val="3B617B"/>
                </a:solidFill>
                <a:latin typeface="Montserrat"/>
                <a:ea typeface="Montserrat"/>
                <a:cs typeface="Montserrat"/>
                <a:sym typeface="Montserrat"/>
              </a:rPr>
              <a:pPr/>
              <a:t>‹#›</a:t>
            </a:fld>
            <a:endParaRPr b="1">
              <a:solidFill>
                <a:srgbClr val="3B617B"/>
              </a:solidFill>
              <a:latin typeface="Montserrat"/>
              <a:ea typeface="Montserrat"/>
              <a:cs typeface="Montserrat"/>
              <a:sym typeface="Montserrat"/>
            </a:endParaRPr>
          </a:p>
        </p:txBody>
      </p:sp>
    </p:spTree>
    <p:extLst>
      <p:ext uri="{BB962C8B-B14F-4D97-AF65-F5344CB8AC3E}">
        <p14:creationId xmlns:p14="http://schemas.microsoft.com/office/powerpoint/2010/main" val="32892333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with optional imag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47B4B-E043-584B-BCA7-154C8F32B059}"/>
              </a:ext>
            </a:extLst>
          </p:cNvPr>
          <p:cNvSpPr>
            <a:spLocks noGrp="1"/>
          </p:cNvSpPr>
          <p:nvPr>
            <p:ph type="title"/>
          </p:nvPr>
        </p:nvSpPr>
        <p:spPr>
          <a:xfrm>
            <a:off x="549442" y="234234"/>
            <a:ext cx="7603958" cy="893605"/>
          </a:xfrm>
        </p:spPr>
        <p:txBody>
          <a:bodyPr anchor="b">
            <a:noAutofit/>
          </a:bodyPr>
          <a:lstStyle>
            <a:lvl1pPr>
              <a:defRPr sz="2800">
                <a:solidFill>
                  <a:schemeClr val="accent1"/>
                </a:solidFill>
              </a:defRPr>
            </a:lvl1pPr>
          </a:lstStyle>
          <a:p>
            <a:r>
              <a:rPr lang="en-GB" dirty="0"/>
              <a:t>Click to edit Master title style</a:t>
            </a:r>
          </a:p>
        </p:txBody>
      </p:sp>
      <p:pic>
        <p:nvPicPr>
          <p:cNvPr id="8" name="Graphic 7">
            <a:extLst>
              <a:ext uri="{FF2B5EF4-FFF2-40B4-BE49-F238E27FC236}">
                <a16:creationId xmlns:a16="http://schemas.microsoft.com/office/drawing/2014/main" id="{37C4E683-545F-C648-BA9C-BDAE0C3EAD2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8834" y="1254608"/>
            <a:ext cx="972000" cy="34412"/>
          </a:xfrm>
          <a:prstGeom prst="rect">
            <a:avLst/>
          </a:prstGeom>
        </p:spPr>
      </p:pic>
      <p:sp>
        <p:nvSpPr>
          <p:cNvPr id="15" name="Text Placeholder 10">
            <a:extLst>
              <a:ext uri="{FF2B5EF4-FFF2-40B4-BE49-F238E27FC236}">
                <a16:creationId xmlns:a16="http://schemas.microsoft.com/office/drawing/2014/main" id="{56379D8D-C656-F44F-BB6E-4C8209EA9A67}"/>
              </a:ext>
            </a:extLst>
          </p:cNvPr>
          <p:cNvSpPr>
            <a:spLocks noGrp="1"/>
          </p:cNvSpPr>
          <p:nvPr>
            <p:ph type="body" sz="quarter" idx="15" hasCustomPrompt="1"/>
          </p:nvPr>
        </p:nvSpPr>
        <p:spPr>
          <a:xfrm>
            <a:off x="1132495" y="2523652"/>
            <a:ext cx="4469926" cy="258714"/>
          </a:xfrm>
        </p:spPr>
        <p:txBody>
          <a:bodyPr anchor="ctr">
            <a:noAutofit/>
          </a:bodyPr>
          <a:lstStyle>
            <a:lvl1pPr marL="0" indent="0">
              <a:lnSpc>
                <a:spcPts val="1760"/>
              </a:lnSpc>
              <a:spcBef>
                <a:spcPts val="0"/>
              </a:spcBef>
              <a:buNone/>
              <a:defRPr sz="1200">
                <a:solidFill>
                  <a:schemeClr val="accent6"/>
                </a:solidFill>
              </a:defRPr>
            </a:lvl1pPr>
            <a:lvl2pPr marL="457200" indent="0">
              <a:buNone/>
              <a:defRPr sz="1600">
                <a:solidFill>
                  <a:schemeClr val="accent6"/>
                </a:solidFill>
              </a:defRPr>
            </a:lvl2pPr>
            <a:lvl3pPr marL="914400" indent="0">
              <a:buNone/>
              <a:defRPr sz="1400">
                <a:solidFill>
                  <a:schemeClr val="accent6"/>
                </a:solidFill>
              </a:defRPr>
            </a:lvl3pPr>
            <a:lvl4pPr marL="1371600" indent="0">
              <a:buNone/>
              <a:defRPr sz="1200">
                <a:solidFill>
                  <a:schemeClr val="accent6"/>
                </a:solidFill>
              </a:defRPr>
            </a:lvl4pPr>
            <a:lvl5pPr marL="1828800" indent="0">
              <a:buNone/>
              <a:defRPr sz="1200">
                <a:solidFill>
                  <a:schemeClr val="accent6"/>
                </a:solidFill>
              </a:defRPr>
            </a:lvl5pPr>
          </a:lstStyle>
          <a:p>
            <a:pPr lvl="0"/>
            <a:r>
              <a:rPr lang="en-GB" dirty="0"/>
              <a:t>Agenda item </a:t>
            </a:r>
          </a:p>
        </p:txBody>
      </p:sp>
      <p:sp>
        <p:nvSpPr>
          <p:cNvPr id="16" name="Text Placeholder 10">
            <a:extLst>
              <a:ext uri="{FF2B5EF4-FFF2-40B4-BE49-F238E27FC236}">
                <a16:creationId xmlns:a16="http://schemas.microsoft.com/office/drawing/2014/main" id="{20763F03-9CC8-1A42-B839-415E6B6311EB}"/>
              </a:ext>
            </a:extLst>
          </p:cNvPr>
          <p:cNvSpPr>
            <a:spLocks noGrp="1"/>
          </p:cNvSpPr>
          <p:nvPr>
            <p:ph type="body" sz="quarter" idx="16" hasCustomPrompt="1"/>
          </p:nvPr>
        </p:nvSpPr>
        <p:spPr>
          <a:xfrm>
            <a:off x="1132495" y="3013907"/>
            <a:ext cx="4469926" cy="258714"/>
          </a:xfrm>
        </p:spPr>
        <p:txBody>
          <a:bodyPr anchor="ctr">
            <a:noAutofit/>
          </a:bodyPr>
          <a:lstStyle>
            <a:lvl1pPr marL="0" indent="0">
              <a:lnSpc>
                <a:spcPts val="1760"/>
              </a:lnSpc>
              <a:spcBef>
                <a:spcPts val="0"/>
              </a:spcBef>
              <a:buNone/>
              <a:defRPr sz="1200">
                <a:solidFill>
                  <a:schemeClr val="accent6"/>
                </a:solidFill>
              </a:defRPr>
            </a:lvl1pPr>
            <a:lvl2pPr marL="457200" indent="0">
              <a:buNone/>
              <a:defRPr sz="1600">
                <a:solidFill>
                  <a:schemeClr val="accent6"/>
                </a:solidFill>
              </a:defRPr>
            </a:lvl2pPr>
            <a:lvl3pPr marL="914400" indent="0">
              <a:buNone/>
              <a:defRPr sz="1400">
                <a:solidFill>
                  <a:schemeClr val="accent6"/>
                </a:solidFill>
              </a:defRPr>
            </a:lvl3pPr>
            <a:lvl4pPr marL="1371600" indent="0">
              <a:buNone/>
              <a:defRPr sz="1200">
                <a:solidFill>
                  <a:schemeClr val="accent6"/>
                </a:solidFill>
              </a:defRPr>
            </a:lvl4pPr>
            <a:lvl5pPr marL="1828800" indent="0">
              <a:buNone/>
              <a:defRPr sz="1200">
                <a:solidFill>
                  <a:schemeClr val="accent6"/>
                </a:solidFill>
              </a:defRPr>
            </a:lvl5pPr>
          </a:lstStyle>
          <a:p>
            <a:pPr lvl="0"/>
            <a:r>
              <a:rPr lang="en-GB" dirty="0"/>
              <a:t>Agenda item </a:t>
            </a:r>
          </a:p>
        </p:txBody>
      </p:sp>
      <p:sp>
        <p:nvSpPr>
          <p:cNvPr id="17" name="Text Placeholder 10">
            <a:extLst>
              <a:ext uri="{FF2B5EF4-FFF2-40B4-BE49-F238E27FC236}">
                <a16:creationId xmlns:a16="http://schemas.microsoft.com/office/drawing/2014/main" id="{E46F151E-0327-2C49-8941-615D712EBA1F}"/>
              </a:ext>
            </a:extLst>
          </p:cNvPr>
          <p:cNvSpPr>
            <a:spLocks noGrp="1"/>
          </p:cNvSpPr>
          <p:nvPr>
            <p:ph type="body" sz="quarter" idx="17" hasCustomPrompt="1"/>
          </p:nvPr>
        </p:nvSpPr>
        <p:spPr>
          <a:xfrm>
            <a:off x="1132495" y="3504162"/>
            <a:ext cx="4469926" cy="258714"/>
          </a:xfrm>
        </p:spPr>
        <p:txBody>
          <a:bodyPr anchor="ctr">
            <a:noAutofit/>
          </a:bodyPr>
          <a:lstStyle>
            <a:lvl1pPr marL="0" indent="0">
              <a:lnSpc>
                <a:spcPts val="1760"/>
              </a:lnSpc>
              <a:spcBef>
                <a:spcPts val="0"/>
              </a:spcBef>
              <a:buNone/>
              <a:defRPr sz="1200">
                <a:solidFill>
                  <a:schemeClr val="accent6"/>
                </a:solidFill>
              </a:defRPr>
            </a:lvl1pPr>
            <a:lvl2pPr marL="457200" indent="0">
              <a:buNone/>
              <a:defRPr sz="1600">
                <a:solidFill>
                  <a:schemeClr val="accent6"/>
                </a:solidFill>
              </a:defRPr>
            </a:lvl2pPr>
            <a:lvl3pPr marL="914400" indent="0">
              <a:buNone/>
              <a:defRPr sz="1400">
                <a:solidFill>
                  <a:schemeClr val="accent6"/>
                </a:solidFill>
              </a:defRPr>
            </a:lvl3pPr>
            <a:lvl4pPr marL="1371600" indent="0">
              <a:buNone/>
              <a:defRPr sz="1200">
                <a:solidFill>
                  <a:schemeClr val="accent6"/>
                </a:solidFill>
              </a:defRPr>
            </a:lvl4pPr>
            <a:lvl5pPr marL="1828800" indent="0">
              <a:buNone/>
              <a:defRPr sz="1200">
                <a:solidFill>
                  <a:schemeClr val="accent6"/>
                </a:solidFill>
              </a:defRPr>
            </a:lvl5pPr>
          </a:lstStyle>
          <a:p>
            <a:pPr lvl="0"/>
            <a:r>
              <a:rPr lang="en-GB" dirty="0"/>
              <a:t>Agenda item </a:t>
            </a:r>
          </a:p>
        </p:txBody>
      </p:sp>
      <p:sp>
        <p:nvSpPr>
          <p:cNvPr id="18" name="Text Placeholder 10">
            <a:extLst>
              <a:ext uri="{FF2B5EF4-FFF2-40B4-BE49-F238E27FC236}">
                <a16:creationId xmlns:a16="http://schemas.microsoft.com/office/drawing/2014/main" id="{219714FB-56E3-1B46-9D4A-8002F57CAC15}"/>
              </a:ext>
            </a:extLst>
          </p:cNvPr>
          <p:cNvSpPr>
            <a:spLocks noGrp="1"/>
          </p:cNvSpPr>
          <p:nvPr>
            <p:ph type="body" sz="quarter" idx="18" hasCustomPrompt="1"/>
          </p:nvPr>
        </p:nvSpPr>
        <p:spPr>
          <a:xfrm>
            <a:off x="1132495" y="3994417"/>
            <a:ext cx="4469926" cy="258714"/>
          </a:xfrm>
        </p:spPr>
        <p:txBody>
          <a:bodyPr anchor="ctr">
            <a:noAutofit/>
          </a:bodyPr>
          <a:lstStyle>
            <a:lvl1pPr marL="0" indent="0">
              <a:lnSpc>
                <a:spcPts val="1760"/>
              </a:lnSpc>
              <a:spcBef>
                <a:spcPts val="0"/>
              </a:spcBef>
              <a:buNone/>
              <a:defRPr sz="1200">
                <a:solidFill>
                  <a:schemeClr val="accent6"/>
                </a:solidFill>
              </a:defRPr>
            </a:lvl1pPr>
            <a:lvl2pPr marL="457200" indent="0">
              <a:buNone/>
              <a:defRPr sz="1600">
                <a:solidFill>
                  <a:schemeClr val="accent6"/>
                </a:solidFill>
              </a:defRPr>
            </a:lvl2pPr>
            <a:lvl3pPr marL="914400" indent="0">
              <a:buNone/>
              <a:defRPr sz="1400">
                <a:solidFill>
                  <a:schemeClr val="accent6"/>
                </a:solidFill>
              </a:defRPr>
            </a:lvl3pPr>
            <a:lvl4pPr marL="1371600" indent="0">
              <a:buNone/>
              <a:defRPr sz="1200">
                <a:solidFill>
                  <a:schemeClr val="accent6"/>
                </a:solidFill>
              </a:defRPr>
            </a:lvl4pPr>
            <a:lvl5pPr marL="1828800" indent="0">
              <a:buNone/>
              <a:defRPr sz="1200">
                <a:solidFill>
                  <a:schemeClr val="accent6"/>
                </a:solidFill>
              </a:defRPr>
            </a:lvl5pPr>
          </a:lstStyle>
          <a:p>
            <a:pPr lvl="0"/>
            <a:r>
              <a:rPr lang="en-GB" dirty="0"/>
              <a:t>Agenda item </a:t>
            </a:r>
          </a:p>
        </p:txBody>
      </p:sp>
      <p:sp>
        <p:nvSpPr>
          <p:cNvPr id="19" name="Text Placeholder 10">
            <a:extLst>
              <a:ext uri="{FF2B5EF4-FFF2-40B4-BE49-F238E27FC236}">
                <a16:creationId xmlns:a16="http://schemas.microsoft.com/office/drawing/2014/main" id="{DA50890E-20B3-054B-B2CF-B6C3D10A6E57}"/>
              </a:ext>
            </a:extLst>
          </p:cNvPr>
          <p:cNvSpPr>
            <a:spLocks noGrp="1"/>
          </p:cNvSpPr>
          <p:nvPr>
            <p:ph type="body" sz="quarter" idx="19" hasCustomPrompt="1"/>
          </p:nvPr>
        </p:nvSpPr>
        <p:spPr>
          <a:xfrm>
            <a:off x="1132495" y="4484672"/>
            <a:ext cx="4469926" cy="258714"/>
          </a:xfrm>
        </p:spPr>
        <p:txBody>
          <a:bodyPr anchor="ctr">
            <a:noAutofit/>
          </a:bodyPr>
          <a:lstStyle>
            <a:lvl1pPr marL="0" indent="0">
              <a:lnSpc>
                <a:spcPts val="1760"/>
              </a:lnSpc>
              <a:spcBef>
                <a:spcPts val="0"/>
              </a:spcBef>
              <a:buNone/>
              <a:defRPr sz="1200">
                <a:solidFill>
                  <a:schemeClr val="accent6"/>
                </a:solidFill>
              </a:defRPr>
            </a:lvl1pPr>
            <a:lvl2pPr marL="457200" indent="0">
              <a:buNone/>
              <a:defRPr sz="1600">
                <a:solidFill>
                  <a:schemeClr val="accent6"/>
                </a:solidFill>
              </a:defRPr>
            </a:lvl2pPr>
            <a:lvl3pPr marL="914400" indent="0">
              <a:buNone/>
              <a:defRPr sz="1400">
                <a:solidFill>
                  <a:schemeClr val="accent6"/>
                </a:solidFill>
              </a:defRPr>
            </a:lvl3pPr>
            <a:lvl4pPr marL="1371600" indent="0">
              <a:buNone/>
              <a:defRPr sz="1200">
                <a:solidFill>
                  <a:schemeClr val="accent6"/>
                </a:solidFill>
              </a:defRPr>
            </a:lvl4pPr>
            <a:lvl5pPr marL="1828800" indent="0">
              <a:buNone/>
              <a:defRPr sz="1200">
                <a:solidFill>
                  <a:schemeClr val="accent6"/>
                </a:solidFill>
              </a:defRPr>
            </a:lvl5pPr>
          </a:lstStyle>
          <a:p>
            <a:pPr lvl="0"/>
            <a:r>
              <a:rPr lang="en-GB" dirty="0"/>
              <a:t>Agenda item </a:t>
            </a:r>
          </a:p>
        </p:txBody>
      </p:sp>
      <p:sp>
        <p:nvSpPr>
          <p:cNvPr id="34" name="Text Placeholder 31">
            <a:extLst>
              <a:ext uri="{FF2B5EF4-FFF2-40B4-BE49-F238E27FC236}">
                <a16:creationId xmlns:a16="http://schemas.microsoft.com/office/drawing/2014/main" id="{9264F67B-40BC-5D46-B3E8-962E4EEFFC34}"/>
              </a:ext>
            </a:extLst>
          </p:cNvPr>
          <p:cNvSpPr>
            <a:spLocks noGrp="1"/>
          </p:cNvSpPr>
          <p:nvPr>
            <p:ph type="body" sz="quarter" idx="30" hasCustomPrompt="1"/>
          </p:nvPr>
        </p:nvSpPr>
        <p:spPr>
          <a:xfrm>
            <a:off x="549442" y="1466314"/>
            <a:ext cx="6831072" cy="595043"/>
          </a:xfrm>
        </p:spPr>
        <p:txBody>
          <a:bodyPr>
            <a:noAutofit/>
          </a:bodyPr>
          <a:lstStyle>
            <a:lvl1pPr marL="0" indent="0" algn="l" defTabSz="914400" rtl="0" eaLnBrk="1" latinLnBrk="0" hangingPunct="1">
              <a:lnSpc>
                <a:spcPts val="1880"/>
              </a:lnSpc>
              <a:spcBef>
                <a:spcPts val="1000"/>
              </a:spcBef>
              <a:buFont typeface="Arial" panose="020B0604020202020204" pitchFamily="34" charset="0"/>
              <a:buNone/>
              <a:defRPr lang="en-GB" sz="1400" b="1" i="0" kern="1200" dirty="0">
                <a:solidFill>
                  <a:schemeClr val="accent1"/>
                </a:solidFill>
                <a:latin typeface="Montserrat" pitchFamily="2" charset="77"/>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lvl="0" indent="0" algn="l" defTabSz="914400" rtl="0" eaLnBrk="1" latinLnBrk="0" hangingPunct="1">
              <a:lnSpc>
                <a:spcPts val="1880"/>
              </a:lnSpc>
              <a:spcBef>
                <a:spcPts val="1000"/>
              </a:spcBef>
              <a:buFont typeface="Arial" panose="020B0604020202020204" pitchFamily="34" charset="0"/>
              <a:buNone/>
            </a:pPr>
            <a:r>
              <a:rPr lang="en-GB" dirty="0"/>
              <a:t>H3 Slide </a:t>
            </a:r>
            <a:r>
              <a:rPr lang="en-GB" dirty="0" err="1"/>
              <a:t>subtile</a:t>
            </a:r>
            <a:r>
              <a:rPr lang="en-GB" dirty="0"/>
              <a: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endParaRPr lang="en-GB" dirty="0"/>
          </a:p>
        </p:txBody>
      </p:sp>
      <p:sp>
        <p:nvSpPr>
          <p:cNvPr id="20" name="Picture Placeholder 24">
            <a:extLst>
              <a:ext uri="{FF2B5EF4-FFF2-40B4-BE49-F238E27FC236}">
                <a16:creationId xmlns:a16="http://schemas.microsoft.com/office/drawing/2014/main" id="{48A40BBC-CDBA-2F45-BC43-961DA9B99430}"/>
              </a:ext>
            </a:extLst>
          </p:cNvPr>
          <p:cNvSpPr>
            <a:spLocks noGrp="1"/>
          </p:cNvSpPr>
          <p:nvPr>
            <p:ph type="pic" sz="quarter" idx="20"/>
          </p:nvPr>
        </p:nvSpPr>
        <p:spPr>
          <a:xfrm>
            <a:off x="5438308" y="2251705"/>
            <a:ext cx="7183780" cy="5455401"/>
          </a:xfrm>
          <a:custGeom>
            <a:avLst/>
            <a:gdLst>
              <a:gd name="connsiteX0" fmla="*/ 4392333 w 7183780"/>
              <a:gd name="connsiteY0" fmla="*/ 0 h 5455401"/>
              <a:gd name="connsiteX1" fmla="*/ 5257208 w 7183780"/>
              <a:gd name="connsiteY1" fmla="*/ 70927 h 5455401"/>
              <a:gd name="connsiteX2" fmla="*/ 5942096 w 7183780"/>
              <a:gd name="connsiteY2" fmla="*/ 317390 h 5455401"/>
              <a:gd name="connsiteX3" fmla="*/ 6493806 w 7183780"/>
              <a:gd name="connsiteY3" fmla="*/ 825314 h 5455401"/>
              <a:gd name="connsiteX4" fmla="*/ 6897652 w 7183780"/>
              <a:gd name="connsiteY4" fmla="*/ 1602509 h 5455401"/>
              <a:gd name="connsiteX5" fmla="*/ 7135135 w 7183780"/>
              <a:gd name="connsiteY5" fmla="*/ 2514248 h 5455401"/>
              <a:gd name="connsiteX6" fmla="*/ 6980646 w 7183780"/>
              <a:gd name="connsiteY6" fmla="*/ 4293730 h 5455401"/>
              <a:gd name="connsiteX7" fmla="*/ 6511430 w 7183780"/>
              <a:gd name="connsiteY7" fmla="*/ 4971129 h 5455401"/>
              <a:gd name="connsiteX8" fmla="*/ 5732111 w 7183780"/>
              <a:gd name="connsiteY8" fmla="*/ 5335637 h 5455401"/>
              <a:gd name="connsiteX9" fmla="*/ 3296162 w 7183780"/>
              <a:gd name="connsiteY9" fmla="*/ 5413750 h 5455401"/>
              <a:gd name="connsiteX10" fmla="*/ 925333 w 7183780"/>
              <a:gd name="connsiteY10" fmla="*/ 4870082 h 5455401"/>
              <a:gd name="connsiteX11" fmla="*/ 309377 w 7183780"/>
              <a:gd name="connsiteY11" fmla="*/ 4408401 h 5455401"/>
              <a:gd name="connsiteX12" fmla="*/ 22460 w 7183780"/>
              <a:gd name="connsiteY12" fmla="*/ 3764747 h 5455401"/>
              <a:gd name="connsiteX13" fmla="*/ 161138 w 7183780"/>
              <a:gd name="connsiteY13" fmla="*/ 2727403 h 5455401"/>
              <a:gd name="connsiteX14" fmla="*/ 943144 w 7183780"/>
              <a:gd name="connsiteY14" fmla="*/ 1632443 h 5455401"/>
              <a:gd name="connsiteX15" fmla="*/ 946831 w 7183780"/>
              <a:gd name="connsiteY15" fmla="*/ 1628943 h 5455401"/>
              <a:gd name="connsiteX16" fmla="*/ 950206 w 7183780"/>
              <a:gd name="connsiteY16" fmla="*/ 1625194 h 5455401"/>
              <a:gd name="connsiteX17" fmla="*/ 1315680 w 7183780"/>
              <a:gd name="connsiteY17" fmla="*/ 1206506 h 5455401"/>
              <a:gd name="connsiteX18" fmla="*/ 2138496 w 7183780"/>
              <a:gd name="connsiteY18" fmla="*/ 367257 h 5455401"/>
              <a:gd name="connsiteX19" fmla="*/ 3114925 w 7183780"/>
              <a:gd name="connsiteY19" fmla="*/ 40431 h 5455401"/>
              <a:gd name="connsiteX20" fmla="*/ 3680759 w 7183780"/>
              <a:gd name="connsiteY20" fmla="*/ 21184 h 5455401"/>
              <a:gd name="connsiteX21" fmla="*/ 4392333 w 7183780"/>
              <a:gd name="connsiteY21" fmla="*/ 0 h 5455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83780" h="5455401">
                <a:moveTo>
                  <a:pt x="4392333" y="0"/>
                </a:moveTo>
                <a:cubicBezTo>
                  <a:pt x="4688062" y="0"/>
                  <a:pt x="4980228" y="16685"/>
                  <a:pt x="5257208" y="70927"/>
                </a:cubicBezTo>
                <a:cubicBezTo>
                  <a:pt x="5521314" y="122732"/>
                  <a:pt x="5745360" y="203344"/>
                  <a:pt x="5942096" y="317390"/>
                </a:cubicBezTo>
                <a:cubicBezTo>
                  <a:pt x="6162580" y="445246"/>
                  <a:pt x="6343380" y="611471"/>
                  <a:pt x="6493806" y="825314"/>
                </a:cubicBezTo>
                <a:cubicBezTo>
                  <a:pt x="6651045" y="1048655"/>
                  <a:pt x="6786910" y="1310116"/>
                  <a:pt x="6897652" y="1602509"/>
                </a:cubicBezTo>
                <a:cubicBezTo>
                  <a:pt x="7008774" y="1897189"/>
                  <a:pt x="7088378" y="2202805"/>
                  <a:pt x="7135135" y="2514248"/>
                </a:cubicBezTo>
                <a:cubicBezTo>
                  <a:pt x="7234941" y="3174336"/>
                  <a:pt x="7180069" y="3806304"/>
                  <a:pt x="6980646" y="4293730"/>
                </a:cubicBezTo>
                <a:cubicBezTo>
                  <a:pt x="6867654" y="4570502"/>
                  <a:pt x="6709541" y="4798405"/>
                  <a:pt x="6511430" y="4971129"/>
                </a:cubicBezTo>
                <a:cubicBezTo>
                  <a:pt x="6297571" y="5157539"/>
                  <a:pt x="6035402" y="5280208"/>
                  <a:pt x="5732111" y="5335637"/>
                </a:cubicBezTo>
                <a:cubicBezTo>
                  <a:pt x="5046473" y="5461055"/>
                  <a:pt x="4158600" y="5489489"/>
                  <a:pt x="3296162" y="5413750"/>
                </a:cubicBezTo>
                <a:cubicBezTo>
                  <a:pt x="2375603" y="5332950"/>
                  <a:pt x="1533602" y="5139854"/>
                  <a:pt x="925333" y="4870082"/>
                </a:cubicBezTo>
                <a:cubicBezTo>
                  <a:pt x="671851" y="4757536"/>
                  <a:pt x="464304" y="4602122"/>
                  <a:pt x="309377" y="4408401"/>
                </a:cubicBezTo>
                <a:cubicBezTo>
                  <a:pt x="160388" y="4222179"/>
                  <a:pt x="63895" y="4005524"/>
                  <a:pt x="22460" y="3764747"/>
                </a:cubicBezTo>
                <a:cubicBezTo>
                  <a:pt x="-33098" y="3441921"/>
                  <a:pt x="14898" y="3083162"/>
                  <a:pt x="161138" y="2727403"/>
                </a:cubicBezTo>
                <a:cubicBezTo>
                  <a:pt x="319627" y="2342023"/>
                  <a:pt x="582733" y="1973579"/>
                  <a:pt x="943144" y="1632443"/>
                </a:cubicBezTo>
                <a:lnTo>
                  <a:pt x="946831" y="1628943"/>
                </a:lnTo>
                <a:lnTo>
                  <a:pt x="950206" y="1625194"/>
                </a:lnTo>
                <a:cubicBezTo>
                  <a:pt x="1080759" y="1480403"/>
                  <a:pt x="1200188" y="1341174"/>
                  <a:pt x="1315680" y="1206506"/>
                </a:cubicBezTo>
                <a:cubicBezTo>
                  <a:pt x="1606784" y="867182"/>
                  <a:pt x="1858141" y="574226"/>
                  <a:pt x="2138496" y="367257"/>
                </a:cubicBezTo>
                <a:cubicBezTo>
                  <a:pt x="2434537" y="148665"/>
                  <a:pt x="2744764" y="44806"/>
                  <a:pt x="3114925" y="40431"/>
                </a:cubicBezTo>
                <a:cubicBezTo>
                  <a:pt x="3297599" y="38244"/>
                  <a:pt x="3483711" y="29933"/>
                  <a:pt x="3680759" y="21184"/>
                </a:cubicBezTo>
                <a:cubicBezTo>
                  <a:pt x="3916367" y="10686"/>
                  <a:pt x="4155475" y="0"/>
                  <a:pt x="4392333" y="0"/>
                </a:cubicBezTo>
                <a:close/>
              </a:path>
            </a:pathLst>
          </a:custGeom>
          <a:pattFill prst="pct5">
            <a:fgClr>
              <a:schemeClr val="accent1"/>
            </a:fgClr>
            <a:bgClr>
              <a:schemeClr val="bg1"/>
            </a:bgClr>
          </a:pattFill>
          <a:ln w="254000">
            <a:solidFill>
              <a:schemeClr val="bg1">
                <a:lumMod val="95000"/>
              </a:schemeClr>
            </a:solidFill>
          </a:ln>
        </p:spPr>
        <p:txBody>
          <a:bodyPr wrap="square" anchor="ctr">
            <a:noAutofit/>
          </a:bodyPr>
          <a:lstStyle>
            <a:lvl1pPr marL="0" indent="0" algn="ctr">
              <a:buNone/>
              <a:defRPr sz="1800"/>
            </a:lvl1pPr>
          </a:lstStyle>
          <a:p>
            <a:endParaRPr lang="en-GB" dirty="0"/>
          </a:p>
        </p:txBody>
      </p:sp>
      <p:sp>
        <p:nvSpPr>
          <p:cNvPr id="5" name="Footer Placeholder 4">
            <a:extLst>
              <a:ext uri="{FF2B5EF4-FFF2-40B4-BE49-F238E27FC236}">
                <a16:creationId xmlns:a16="http://schemas.microsoft.com/office/drawing/2014/main" id="{FD56A032-F11B-A012-C666-044035558807}"/>
              </a:ext>
            </a:extLst>
          </p:cNvPr>
          <p:cNvSpPr>
            <a:spLocks noGrp="1"/>
          </p:cNvSpPr>
          <p:nvPr>
            <p:ph type="ftr" sz="quarter" idx="31"/>
          </p:nvPr>
        </p:nvSpPr>
        <p:spPr/>
        <p:txBody>
          <a:bodyPr lIns="360000"/>
          <a:lstStyle/>
          <a:p>
            <a:pPr algn="l"/>
            <a:r>
              <a:rPr lang="en-GB" dirty="0"/>
              <a:t>Transforming drug discovery </a:t>
            </a:r>
            <a:r>
              <a:rPr lang="en-GB" b="0" dirty="0"/>
              <a:t>| Confidential © CN Bio 2024 </a:t>
            </a:r>
          </a:p>
        </p:txBody>
      </p:sp>
      <p:sp>
        <p:nvSpPr>
          <p:cNvPr id="7" name="Picture Placeholder 21">
            <a:extLst>
              <a:ext uri="{FF2B5EF4-FFF2-40B4-BE49-F238E27FC236}">
                <a16:creationId xmlns:a16="http://schemas.microsoft.com/office/drawing/2014/main" id="{A8418E21-FA06-187F-A939-2E260C7EF490}"/>
              </a:ext>
            </a:extLst>
          </p:cNvPr>
          <p:cNvSpPr>
            <a:spLocks noGrp="1"/>
          </p:cNvSpPr>
          <p:nvPr>
            <p:ph type="pic" sz="quarter" idx="32"/>
          </p:nvPr>
        </p:nvSpPr>
        <p:spPr>
          <a:xfrm>
            <a:off x="10341600" y="5778000"/>
            <a:ext cx="1850400" cy="1080000"/>
          </a:xfrm>
          <a:blipFill dpi="0" rotWithShape="1">
            <a:blip r:embed="rId4"/>
            <a:srcRect/>
            <a:stretch>
              <a:fillRect/>
            </a:stretch>
          </a:blipFill>
        </p:spPr>
        <p:txBody>
          <a:bodyPr>
            <a:normAutofit/>
          </a:bodyPr>
          <a:lstStyle>
            <a:lvl1pPr>
              <a:defRPr sz="100"/>
            </a:lvl1pPr>
          </a:lstStyle>
          <a:p>
            <a:endParaRPr lang="en-US" dirty="0"/>
          </a:p>
        </p:txBody>
      </p:sp>
      <p:sp>
        <p:nvSpPr>
          <p:cNvPr id="3" name="Text Placeholder 10">
            <a:extLst>
              <a:ext uri="{FF2B5EF4-FFF2-40B4-BE49-F238E27FC236}">
                <a16:creationId xmlns:a16="http://schemas.microsoft.com/office/drawing/2014/main" id="{AEDB2C64-B325-73C5-AAC7-691C6DE6F860}"/>
              </a:ext>
            </a:extLst>
          </p:cNvPr>
          <p:cNvSpPr>
            <a:spLocks noGrp="1"/>
          </p:cNvSpPr>
          <p:nvPr>
            <p:ph type="body" sz="quarter" idx="33" hasCustomPrompt="1"/>
          </p:nvPr>
        </p:nvSpPr>
        <p:spPr>
          <a:xfrm>
            <a:off x="1132495" y="4974926"/>
            <a:ext cx="4469926" cy="258714"/>
          </a:xfrm>
        </p:spPr>
        <p:txBody>
          <a:bodyPr anchor="ctr">
            <a:noAutofit/>
          </a:bodyPr>
          <a:lstStyle>
            <a:lvl1pPr marL="0" indent="0">
              <a:lnSpc>
                <a:spcPts val="1760"/>
              </a:lnSpc>
              <a:spcBef>
                <a:spcPts val="0"/>
              </a:spcBef>
              <a:buNone/>
              <a:defRPr sz="1200">
                <a:solidFill>
                  <a:schemeClr val="accent6"/>
                </a:solidFill>
              </a:defRPr>
            </a:lvl1pPr>
            <a:lvl2pPr marL="457200" indent="0">
              <a:buNone/>
              <a:defRPr sz="1600">
                <a:solidFill>
                  <a:schemeClr val="accent6"/>
                </a:solidFill>
              </a:defRPr>
            </a:lvl2pPr>
            <a:lvl3pPr marL="914400" indent="0">
              <a:buNone/>
              <a:defRPr sz="1400">
                <a:solidFill>
                  <a:schemeClr val="accent6"/>
                </a:solidFill>
              </a:defRPr>
            </a:lvl3pPr>
            <a:lvl4pPr marL="1371600" indent="0">
              <a:buNone/>
              <a:defRPr sz="1200">
                <a:solidFill>
                  <a:schemeClr val="accent6"/>
                </a:solidFill>
              </a:defRPr>
            </a:lvl4pPr>
            <a:lvl5pPr marL="1828800" indent="0">
              <a:buNone/>
              <a:defRPr sz="1200">
                <a:solidFill>
                  <a:schemeClr val="accent6"/>
                </a:solidFill>
              </a:defRPr>
            </a:lvl5pPr>
          </a:lstStyle>
          <a:p>
            <a:pPr lvl="0"/>
            <a:r>
              <a:rPr lang="en-GB" dirty="0"/>
              <a:t>Agenda item </a:t>
            </a:r>
          </a:p>
        </p:txBody>
      </p:sp>
      <p:pic>
        <p:nvPicPr>
          <p:cNvPr id="6" name="Picture 5" descr="Icon&#10;&#10;Description automatically generated">
            <a:extLst>
              <a:ext uri="{FF2B5EF4-FFF2-40B4-BE49-F238E27FC236}">
                <a16:creationId xmlns:a16="http://schemas.microsoft.com/office/drawing/2014/main" id="{4DDF8F0C-0BBF-EACA-DF80-9DE39002BB9D}"/>
              </a:ext>
            </a:extLst>
          </p:cNvPr>
          <p:cNvPicPr>
            <a:picLocks noChangeAspect="1"/>
          </p:cNvPicPr>
          <p:nvPr userDrawn="1"/>
        </p:nvPicPr>
        <p:blipFill>
          <a:blip r:embed="rId5"/>
          <a:stretch>
            <a:fillRect/>
          </a:stretch>
        </p:blipFill>
        <p:spPr>
          <a:xfrm>
            <a:off x="527360" y="2514347"/>
            <a:ext cx="495300" cy="361950"/>
          </a:xfrm>
          <a:prstGeom prst="rect">
            <a:avLst/>
          </a:prstGeom>
        </p:spPr>
      </p:pic>
      <p:pic>
        <p:nvPicPr>
          <p:cNvPr id="9" name="Picture 8" descr="Icon&#10;&#10;Description automatically generated">
            <a:extLst>
              <a:ext uri="{FF2B5EF4-FFF2-40B4-BE49-F238E27FC236}">
                <a16:creationId xmlns:a16="http://schemas.microsoft.com/office/drawing/2014/main" id="{9594A752-F076-B110-974A-65DF240C7585}"/>
              </a:ext>
            </a:extLst>
          </p:cNvPr>
          <p:cNvPicPr>
            <a:picLocks noChangeAspect="1"/>
          </p:cNvPicPr>
          <p:nvPr userDrawn="1"/>
        </p:nvPicPr>
        <p:blipFill>
          <a:blip r:embed="rId5"/>
          <a:stretch>
            <a:fillRect/>
          </a:stretch>
        </p:blipFill>
        <p:spPr>
          <a:xfrm>
            <a:off x="527360" y="4952747"/>
            <a:ext cx="495300" cy="361950"/>
          </a:xfrm>
          <a:prstGeom prst="rect">
            <a:avLst/>
          </a:prstGeom>
        </p:spPr>
      </p:pic>
      <p:pic>
        <p:nvPicPr>
          <p:cNvPr id="10" name="Picture 9" descr="Icon&#10;&#10;Description automatically generated">
            <a:extLst>
              <a:ext uri="{FF2B5EF4-FFF2-40B4-BE49-F238E27FC236}">
                <a16:creationId xmlns:a16="http://schemas.microsoft.com/office/drawing/2014/main" id="{C059BE52-64E3-05BB-62A5-63E54AB0B466}"/>
              </a:ext>
            </a:extLst>
          </p:cNvPr>
          <p:cNvPicPr>
            <a:picLocks noChangeAspect="1"/>
          </p:cNvPicPr>
          <p:nvPr userDrawn="1"/>
        </p:nvPicPr>
        <p:blipFill>
          <a:blip r:embed="rId5"/>
          <a:stretch>
            <a:fillRect/>
          </a:stretch>
        </p:blipFill>
        <p:spPr>
          <a:xfrm>
            <a:off x="527360" y="4465067"/>
            <a:ext cx="495300" cy="361950"/>
          </a:xfrm>
          <a:prstGeom prst="rect">
            <a:avLst/>
          </a:prstGeom>
        </p:spPr>
      </p:pic>
      <p:pic>
        <p:nvPicPr>
          <p:cNvPr id="12" name="Picture 11" descr="Icon&#10;&#10;Description automatically generated">
            <a:extLst>
              <a:ext uri="{FF2B5EF4-FFF2-40B4-BE49-F238E27FC236}">
                <a16:creationId xmlns:a16="http://schemas.microsoft.com/office/drawing/2014/main" id="{7C70146A-7D44-E7B9-135E-28BFF9165D1D}"/>
              </a:ext>
            </a:extLst>
          </p:cNvPr>
          <p:cNvPicPr>
            <a:picLocks noChangeAspect="1"/>
          </p:cNvPicPr>
          <p:nvPr userDrawn="1"/>
        </p:nvPicPr>
        <p:blipFill>
          <a:blip r:embed="rId5"/>
          <a:stretch>
            <a:fillRect/>
          </a:stretch>
        </p:blipFill>
        <p:spPr>
          <a:xfrm>
            <a:off x="527360" y="3977387"/>
            <a:ext cx="495300" cy="361950"/>
          </a:xfrm>
          <a:prstGeom prst="rect">
            <a:avLst/>
          </a:prstGeom>
        </p:spPr>
      </p:pic>
      <p:pic>
        <p:nvPicPr>
          <p:cNvPr id="14" name="Picture 13" descr="Icon&#10;&#10;Description automatically generated">
            <a:extLst>
              <a:ext uri="{FF2B5EF4-FFF2-40B4-BE49-F238E27FC236}">
                <a16:creationId xmlns:a16="http://schemas.microsoft.com/office/drawing/2014/main" id="{C38F6561-7905-2DF0-D413-972025A7623D}"/>
              </a:ext>
            </a:extLst>
          </p:cNvPr>
          <p:cNvPicPr>
            <a:picLocks noChangeAspect="1"/>
          </p:cNvPicPr>
          <p:nvPr userDrawn="1"/>
        </p:nvPicPr>
        <p:blipFill>
          <a:blip r:embed="rId5"/>
          <a:stretch>
            <a:fillRect/>
          </a:stretch>
        </p:blipFill>
        <p:spPr>
          <a:xfrm>
            <a:off x="527360" y="3489707"/>
            <a:ext cx="495300" cy="361950"/>
          </a:xfrm>
          <a:prstGeom prst="rect">
            <a:avLst/>
          </a:prstGeom>
        </p:spPr>
      </p:pic>
      <p:pic>
        <p:nvPicPr>
          <p:cNvPr id="21" name="Picture 20" descr="Icon&#10;&#10;Description automatically generated">
            <a:extLst>
              <a:ext uri="{FF2B5EF4-FFF2-40B4-BE49-F238E27FC236}">
                <a16:creationId xmlns:a16="http://schemas.microsoft.com/office/drawing/2014/main" id="{EB3B414B-8438-09D1-F751-24D03683CA31}"/>
              </a:ext>
            </a:extLst>
          </p:cNvPr>
          <p:cNvPicPr>
            <a:picLocks noChangeAspect="1"/>
          </p:cNvPicPr>
          <p:nvPr userDrawn="1"/>
        </p:nvPicPr>
        <p:blipFill>
          <a:blip r:embed="rId5"/>
          <a:stretch>
            <a:fillRect/>
          </a:stretch>
        </p:blipFill>
        <p:spPr>
          <a:xfrm>
            <a:off x="527360" y="3002027"/>
            <a:ext cx="495300" cy="361950"/>
          </a:xfrm>
          <a:prstGeom prst="rect">
            <a:avLst/>
          </a:prstGeom>
        </p:spPr>
      </p:pic>
    </p:spTree>
    <p:extLst>
      <p:ext uri="{BB962C8B-B14F-4D97-AF65-F5344CB8AC3E}">
        <p14:creationId xmlns:p14="http://schemas.microsoft.com/office/powerpoint/2010/main" val="42446421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plain with optional image">
    <p:bg>
      <p:bgPr>
        <a:solidFill>
          <a:schemeClr val="bg1"/>
        </a:solidFill>
        <a:effectLst/>
      </p:bgPr>
    </p:bg>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E6EB7EBC-06A2-1D40-ADD9-F9B479597E5F}"/>
              </a:ext>
            </a:extLst>
          </p:cNvPr>
          <p:cNvSpPr>
            <a:spLocks noGrp="1"/>
          </p:cNvSpPr>
          <p:nvPr>
            <p:ph type="pic" sz="quarter" idx="20"/>
          </p:nvPr>
        </p:nvSpPr>
        <p:spPr>
          <a:xfrm>
            <a:off x="5438308" y="2251705"/>
            <a:ext cx="7183780" cy="5455401"/>
          </a:xfrm>
          <a:custGeom>
            <a:avLst/>
            <a:gdLst>
              <a:gd name="connsiteX0" fmla="*/ 4392333 w 7183780"/>
              <a:gd name="connsiteY0" fmla="*/ 0 h 5455401"/>
              <a:gd name="connsiteX1" fmla="*/ 5257208 w 7183780"/>
              <a:gd name="connsiteY1" fmla="*/ 70927 h 5455401"/>
              <a:gd name="connsiteX2" fmla="*/ 5942096 w 7183780"/>
              <a:gd name="connsiteY2" fmla="*/ 317390 h 5455401"/>
              <a:gd name="connsiteX3" fmla="*/ 6493806 w 7183780"/>
              <a:gd name="connsiteY3" fmla="*/ 825314 h 5455401"/>
              <a:gd name="connsiteX4" fmla="*/ 6897652 w 7183780"/>
              <a:gd name="connsiteY4" fmla="*/ 1602509 h 5455401"/>
              <a:gd name="connsiteX5" fmla="*/ 7135135 w 7183780"/>
              <a:gd name="connsiteY5" fmla="*/ 2514248 h 5455401"/>
              <a:gd name="connsiteX6" fmla="*/ 6980646 w 7183780"/>
              <a:gd name="connsiteY6" fmla="*/ 4293730 h 5455401"/>
              <a:gd name="connsiteX7" fmla="*/ 6511430 w 7183780"/>
              <a:gd name="connsiteY7" fmla="*/ 4971129 h 5455401"/>
              <a:gd name="connsiteX8" fmla="*/ 5732111 w 7183780"/>
              <a:gd name="connsiteY8" fmla="*/ 5335637 h 5455401"/>
              <a:gd name="connsiteX9" fmla="*/ 3296162 w 7183780"/>
              <a:gd name="connsiteY9" fmla="*/ 5413750 h 5455401"/>
              <a:gd name="connsiteX10" fmla="*/ 925333 w 7183780"/>
              <a:gd name="connsiteY10" fmla="*/ 4870082 h 5455401"/>
              <a:gd name="connsiteX11" fmla="*/ 309377 w 7183780"/>
              <a:gd name="connsiteY11" fmla="*/ 4408401 h 5455401"/>
              <a:gd name="connsiteX12" fmla="*/ 22460 w 7183780"/>
              <a:gd name="connsiteY12" fmla="*/ 3764747 h 5455401"/>
              <a:gd name="connsiteX13" fmla="*/ 161138 w 7183780"/>
              <a:gd name="connsiteY13" fmla="*/ 2727403 h 5455401"/>
              <a:gd name="connsiteX14" fmla="*/ 943144 w 7183780"/>
              <a:gd name="connsiteY14" fmla="*/ 1632443 h 5455401"/>
              <a:gd name="connsiteX15" fmla="*/ 946831 w 7183780"/>
              <a:gd name="connsiteY15" fmla="*/ 1628943 h 5455401"/>
              <a:gd name="connsiteX16" fmla="*/ 950206 w 7183780"/>
              <a:gd name="connsiteY16" fmla="*/ 1625194 h 5455401"/>
              <a:gd name="connsiteX17" fmla="*/ 1315680 w 7183780"/>
              <a:gd name="connsiteY17" fmla="*/ 1206506 h 5455401"/>
              <a:gd name="connsiteX18" fmla="*/ 2138496 w 7183780"/>
              <a:gd name="connsiteY18" fmla="*/ 367257 h 5455401"/>
              <a:gd name="connsiteX19" fmla="*/ 3114925 w 7183780"/>
              <a:gd name="connsiteY19" fmla="*/ 40431 h 5455401"/>
              <a:gd name="connsiteX20" fmla="*/ 3680759 w 7183780"/>
              <a:gd name="connsiteY20" fmla="*/ 21184 h 5455401"/>
              <a:gd name="connsiteX21" fmla="*/ 4392333 w 7183780"/>
              <a:gd name="connsiteY21" fmla="*/ 0 h 5455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83780" h="5455401">
                <a:moveTo>
                  <a:pt x="4392333" y="0"/>
                </a:moveTo>
                <a:cubicBezTo>
                  <a:pt x="4688062" y="0"/>
                  <a:pt x="4980228" y="16685"/>
                  <a:pt x="5257208" y="70927"/>
                </a:cubicBezTo>
                <a:cubicBezTo>
                  <a:pt x="5521314" y="122732"/>
                  <a:pt x="5745360" y="203344"/>
                  <a:pt x="5942096" y="317390"/>
                </a:cubicBezTo>
                <a:cubicBezTo>
                  <a:pt x="6162580" y="445246"/>
                  <a:pt x="6343380" y="611471"/>
                  <a:pt x="6493806" y="825314"/>
                </a:cubicBezTo>
                <a:cubicBezTo>
                  <a:pt x="6651045" y="1048655"/>
                  <a:pt x="6786910" y="1310116"/>
                  <a:pt x="6897652" y="1602509"/>
                </a:cubicBezTo>
                <a:cubicBezTo>
                  <a:pt x="7008774" y="1897189"/>
                  <a:pt x="7088378" y="2202805"/>
                  <a:pt x="7135135" y="2514248"/>
                </a:cubicBezTo>
                <a:cubicBezTo>
                  <a:pt x="7234941" y="3174336"/>
                  <a:pt x="7180069" y="3806304"/>
                  <a:pt x="6980646" y="4293730"/>
                </a:cubicBezTo>
                <a:cubicBezTo>
                  <a:pt x="6867654" y="4570502"/>
                  <a:pt x="6709541" y="4798405"/>
                  <a:pt x="6511430" y="4971129"/>
                </a:cubicBezTo>
                <a:cubicBezTo>
                  <a:pt x="6297571" y="5157539"/>
                  <a:pt x="6035402" y="5280208"/>
                  <a:pt x="5732111" y="5335637"/>
                </a:cubicBezTo>
                <a:cubicBezTo>
                  <a:pt x="5046473" y="5461055"/>
                  <a:pt x="4158600" y="5489489"/>
                  <a:pt x="3296162" y="5413750"/>
                </a:cubicBezTo>
                <a:cubicBezTo>
                  <a:pt x="2375603" y="5332950"/>
                  <a:pt x="1533602" y="5139854"/>
                  <a:pt x="925333" y="4870082"/>
                </a:cubicBezTo>
                <a:cubicBezTo>
                  <a:pt x="671851" y="4757536"/>
                  <a:pt x="464304" y="4602122"/>
                  <a:pt x="309377" y="4408401"/>
                </a:cubicBezTo>
                <a:cubicBezTo>
                  <a:pt x="160388" y="4222179"/>
                  <a:pt x="63895" y="4005524"/>
                  <a:pt x="22460" y="3764747"/>
                </a:cubicBezTo>
                <a:cubicBezTo>
                  <a:pt x="-33098" y="3441921"/>
                  <a:pt x="14898" y="3083162"/>
                  <a:pt x="161138" y="2727403"/>
                </a:cubicBezTo>
                <a:cubicBezTo>
                  <a:pt x="319627" y="2342023"/>
                  <a:pt x="582733" y="1973579"/>
                  <a:pt x="943144" y="1632443"/>
                </a:cubicBezTo>
                <a:lnTo>
                  <a:pt x="946831" y="1628943"/>
                </a:lnTo>
                <a:lnTo>
                  <a:pt x="950206" y="1625194"/>
                </a:lnTo>
                <a:cubicBezTo>
                  <a:pt x="1080759" y="1480403"/>
                  <a:pt x="1200188" y="1341174"/>
                  <a:pt x="1315680" y="1206506"/>
                </a:cubicBezTo>
                <a:cubicBezTo>
                  <a:pt x="1606784" y="867182"/>
                  <a:pt x="1858141" y="574226"/>
                  <a:pt x="2138496" y="367257"/>
                </a:cubicBezTo>
                <a:cubicBezTo>
                  <a:pt x="2434537" y="148665"/>
                  <a:pt x="2744764" y="44806"/>
                  <a:pt x="3114925" y="40431"/>
                </a:cubicBezTo>
                <a:cubicBezTo>
                  <a:pt x="3297599" y="38244"/>
                  <a:pt x="3483711" y="29933"/>
                  <a:pt x="3680759" y="21184"/>
                </a:cubicBezTo>
                <a:cubicBezTo>
                  <a:pt x="3916367" y="10686"/>
                  <a:pt x="4155475" y="0"/>
                  <a:pt x="4392333" y="0"/>
                </a:cubicBezTo>
                <a:close/>
              </a:path>
            </a:pathLst>
          </a:custGeom>
          <a:pattFill prst="pct5">
            <a:fgClr>
              <a:schemeClr val="accent1"/>
            </a:fgClr>
            <a:bgClr>
              <a:schemeClr val="bg1"/>
            </a:bgClr>
          </a:pattFill>
          <a:ln w="254000">
            <a:solidFill>
              <a:schemeClr val="bg1">
                <a:lumMod val="95000"/>
              </a:schemeClr>
            </a:solidFill>
          </a:ln>
        </p:spPr>
        <p:txBody>
          <a:bodyPr wrap="square" anchor="ctr">
            <a:noAutofit/>
          </a:bodyPr>
          <a:lstStyle>
            <a:lvl1pPr marL="0" indent="0" algn="ctr">
              <a:buNone/>
              <a:defRPr sz="1800"/>
            </a:lvl1pPr>
          </a:lstStyle>
          <a:p>
            <a:endParaRPr lang="en-GB" dirty="0"/>
          </a:p>
        </p:txBody>
      </p:sp>
      <p:sp>
        <p:nvSpPr>
          <p:cNvPr id="2" name="Title 1">
            <a:extLst>
              <a:ext uri="{FF2B5EF4-FFF2-40B4-BE49-F238E27FC236}">
                <a16:creationId xmlns:a16="http://schemas.microsoft.com/office/drawing/2014/main" id="{FC847B4B-E043-584B-BCA7-154C8F32B059}"/>
              </a:ext>
            </a:extLst>
          </p:cNvPr>
          <p:cNvSpPr>
            <a:spLocks noGrp="1"/>
          </p:cNvSpPr>
          <p:nvPr>
            <p:ph type="title"/>
          </p:nvPr>
        </p:nvSpPr>
        <p:spPr>
          <a:xfrm>
            <a:off x="549442" y="234234"/>
            <a:ext cx="7603958" cy="893605"/>
          </a:xfrm>
        </p:spPr>
        <p:txBody>
          <a:bodyPr anchor="b">
            <a:noAutofit/>
          </a:bodyPr>
          <a:lstStyle>
            <a:lvl1pPr>
              <a:defRPr sz="2800">
                <a:solidFill>
                  <a:schemeClr val="accent1"/>
                </a:solidFill>
              </a:defRPr>
            </a:lvl1pPr>
          </a:lstStyle>
          <a:p>
            <a:r>
              <a:rPr lang="en-GB" dirty="0"/>
              <a:t>Click to edit Master title style</a:t>
            </a:r>
          </a:p>
        </p:txBody>
      </p:sp>
      <p:pic>
        <p:nvPicPr>
          <p:cNvPr id="8" name="Graphic 7">
            <a:extLst>
              <a:ext uri="{FF2B5EF4-FFF2-40B4-BE49-F238E27FC236}">
                <a16:creationId xmlns:a16="http://schemas.microsoft.com/office/drawing/2014/main" id="{37C4E683-545F-C648-BA9C-BDAE0C3EAD2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8834" y="1254608"/>
            <a:ext cx="972000" cy="34412"/>
          </a:xfrm>
          <a:prstGeom prst="rect">
            <a:avLst/>
          </a:prstGeom>
        </p:spPr>
      </p:pic>
      <p:sp>
        <p:nvSpPr>
          <p:cNvPr id="11" name="Text Placeholder 10">
            <a:extLst>
              <a:ext uri="{FF2B5EF4-FFF2-40B4-BE49-F238E27FC236}">
                <a16:creationId xmlns:a16="http://schemas.microsoft.com/office/drawing/2014/main" id="{9D6A7451-8F37-F343-89C0-2E97B1AADB09}"/>
              </a:ext>
            </a:extLst>
          </p:cNvPr>
          <p:cNvSpPr>
            <a:spLocks noGrp="1"/>
          </p:cNvSpPr>
          <p:nvPr>
            <p:ph type="body" sz="quarter" idx="13" hasCustomPrompt="1"/>
          </p:nvPr>
        </p:nvSpPr>
        <p:spPr>
          <a:xfrm>
            <a:off x="549442" y="2198946"/>
            <a:ext cx="4469926" cy="2701046"/>
          </a:xfrm>
        </p:spPr>
        <p:txBody>
          <a:bodyPr>
            <a:noAutofit/>
          </a:bodyPr>
          <a:lstStyle>
            <a:lvl1pPr marL="0" marR="0" indent="0" algn="l" defTabSz="914400" rtl="0" eaLnBrk="1" fontAlgn="auto" latinLnBrk="0" hangingPunct="1">
              <a:lnSpc>
                <a:spcPts val="1760"/>
              </a:lnSpc>
              <a:spcBef>
                <a:spcPts val="1000"/>
              </a:spcBef>
              <a:spcAft>
                <a:spcPts val="0"/>
              </a:spcAft>
              <a:buClrTx/>
              <a:buSzTx/>
              <a:buFont typeface="Arial" panose="020B0604020202020204" pitchFamily="34" charset="0"/>
              <a:buNone/>
              <a:tabLst/>
              <a:defRPr sz="1200">
                <a:solidFill>
                  <a:schemeClr val="accent6"/>
                </a:solidFill>
              </a:defRPr>
            </a:lvl1pPr>
            <a:lvl2pPr marL="457200" indent="0">
              <a:buNone/>
              <a:defRPr sz="1600">
                <a:solidFill>
                  <a:schemeClr val="accent6"/>
                </a:solidFill>
              </a:defRPr>
            </a:lvl2pPr>
            <a:lvl3pPr marL="914400" indent="0">
              <a:buNone/>
              <a:defRPr sz="1400">
                <a:solidFill>
                  <a:schemeClr val="accent6"/>
                </a:solidFill>
              </a:defRPr>
            </a:lvl3pPr>
            <a:lvl4pPr marL="1371600" indent="0">
              <a:buNone/>
              <a:defRPr sz="1200">
                <a:solidFill>
                  <a:schemeClr val="accent6"/>
                </a:solidFill>
              </a:defRPr>
            </a:lvl4pPr>
            <a:lvl5pPr marL="1828800" indent="0">
              <a:buNone/>
              <a:defRPr sz="1200">
                <a:solidFill>
                  <a:schemeClr val="accent6"/>
                </a:solidFill>
              </a:defRPr>
            </a:lvl5pPr>
          </a:lstStyle>
          <a:p>
            <a:pPr lvl="0"/>
            <a:r>
              <a:rPr lang="en-GB" dirty="0"/>
              <a:t>Standard text size.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example of bolding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p>
          <a:p>
            <a:pPr marL="0" marR="0" lvl="0" indent="0" algn="l" defTabSz="914400" rtl="0" eaLnBrk="1" fontAlgn="auto" latinLnBrk="0" hangingPunct="1">
              <a:lnSpc>
                <a:spcPts val="1760"/>
              </a:lnSpc>
              <a:spcBef>
                <a:spcPts val="1000"/>
              </a:spcBef>
              <a:spcAft>
                <a:spcPts val="0"/>
              </a:spcAft>
              <a:buClrTx/>
              <a:buSzTx/>
              <a:buFont typeface="Arial" panose="020B0604020202020204" pitchFamily="34" charset="0"/>
              <a:buNone/>
              <a:tabLst/>
              <a:defRPr/>
            </a:pPr>
            <a:r>
              <a:rPr lang="en-GB" dirty="0"/>
              <a:t>Standard text size.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example of bolding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p>
        </p:txBody>
      </p:sp>
      <p:sp>
        <p:nvSpPr>
          <p:cNvPr id="34" name="Text Placeholder 31">
            <a:extLst>
              <a:ext uri="{FF2B5EF4-FFF2-40B4-BE49-F238E27FC236}">
                <a16:creationId xmlns:a16="http://schemas.microsoft.com/office/drawing/2014/main" id="{9264F67B-40BC-5D46-B3E8-962E4EEFFC34}"/>
              </a:ext>
            </a:extLst>
          </p:cNvPr>
          <p:cNvSpPr>
            <a:spLocks noGrp="1"/>
          </p:cNvSpPr>
          <p:nvPr>
            <p:ph type="body" sz="quarter" idx="30" hasCustomPrompt="1"/>
          </p:nvPr>
        </p:nvSpPr>
        <p:spPr>
          <a:xfrm>
            <a:off x="549442" y="1466314"/>
            <a:ext cx="6831072" cy="595043"/>
          </a:xfrm>
        </p:spPr>
        <p:txBody>
          <a:bodyPr>
            <a:noAutofit/>
          </a:bodyPr>
          <a:lstStyle>
            <a:lvl1pPr marL="0" indent="0" algn="l" defTabSz="914400" rtl="0" eaLnBrk="1" latinLnBrk="0" hangingPunct="1">
              <a:lnSpc>
                <a:spcPts val="1880"/>
              </a:lnSpc>
              <a:spcBef>
                <a:spcPts val="1000"/>
              </a:spcBef>
              <a:buFont typeface="Arial" panose="020B0604020202020204" pitchFamily="34" charset="0"/>
              <a:buNone/>
              <a:defRPr lang="en-GB" sz="1400" b="1" i="0" kern="1200" dirty="0">
                <a:solidFill>
                  <a:schemeClr val="accent1"/>
                </a:solidFill>
                <a:latin typeface="Montserrat" pitchFamily="2" charset="77"/>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lvl="0" indent="0" algn="l" defTabSz="914400" rtl="0" eaLnBrk="1" latinLnBrk="0" hangingPunct="1">
              <a:lnSpc>
                <a:spcPts val="1880"/>
              </a:lnSpc>
              <a:spcBef>
                <a:spcPts val="1000"/>
              </a:spcBef>
              <a:buFont typeface="Arial" panose="020B0604020202020204" pitchFamily="34" charset="0"/>
              <a:buNone/>
            </a:pPr>
            <a:r>
              <a:rPr lang="en-GB" dirty="0"/>
              <a:t>H3 Slide </a:t>
            </a:r>
            <a:r>
              <a:rPr lang="en-GB" dirty="0" err="1"/>
              <a:t>subtile</a:t>
            </a:r>
            <a:r>
              <a:rPr lang="en-GB" dirty="0"/>
              <a: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endParaRPr lang="en-GB" dirty="0"/>
          </a:p>
        </p:txBody>
      </p:sp>
      <p:sp>
        <p:nvSpPr>
          <p:cNvPr id="18" name="Footer Placeholder 17">
            <a:extLst>
              <a:ext uri="{FF2B5EF4-FFF2-40B4-BE49-F238E27FC236}">
                <a16:creationId xmlns:a16="http://schemas.microsoft.com/office/drawing/2014/main" id="{08AD32A7-05C0-4409-0A1F-08BD5296BA6A}"/>
              </a:ext>
            </a:extLst>
          </p:cNvPr>
          <p:cNvSpPr>
            <a:spLocks noGrp="1"/>
          </p:cNvSpPr>
          <p:nvPr>
            <p:ph type="ftr" sz="quarter" idx="31"/>
          </p:nvPr>
        </p:nvSpPr>
        <p:spPr/>
        <p:txBody>
          <a:bodyPr lIns="360000"/>
          <a:lstStyle/>
          <a:p>
            <a:pPr algn="l"/>
            <a:r>
              <a:rPr lang="en-GB" dirty="0"/>
              <a:t>Transforming drug discovery </a:t>
            </a:r>
            <a:r>
              <a:rPr lang="en-GB" b="0" dirty="0"/>
              <a:t>| Confidential © CN Bio 2024 </a:t>
            </a:r>
          </a:p>
        </p:txBody>
      </p:sp>
      <p:sp>
        <p:nvSpPr>
          <p:cNvPr id="22" name="Picture Placeholder 21">
            <a:extLst>
              <a:ext uri="{FF2B5EF4-FFF2-40B4-BE49-F238E27FC236}">
                <a16:creationId xmlns:a16="http://schemas.microsoft.com/office/drawing/2014/main" id="{1A31ACFB-617E-37F2-B802-57FD7D312A35}"/>
              </a:ext>
            </a:extLst>
          </p:cNvPr>
          <p:cNvSpPr>
            <a:spLocks noGrp="1"/>
          </p:cNvSpPr>
          <p:nvPr>
            <p:ph type="pic" sz="quarter" idx="32"/>
          </p:nvPr>
        </p:nvSpPr>
        <p:spPr>
          <a:xfrm>
            <a:off x="10341600" y="5778000"/>
            <a:ext cx="1850400" cy="1080000"/>
          </a:xfrm>
          <a:blipFill dpi="0" rotWithShape="1">
            <a:blip r:embed="rId4"/>
            <a:srcRect/>
            <a:stretch>
              <a:fillRect/>
            </a:stretch>
          </a:blipFill>
        </p:spPr>
        <p:txBody>
          <a:bodyPr>
            <a:normAutofit/>
          </a:bodyPr>
          <a:lstStyle>
            <a:lvl1pPr>
              <a:defRPr sz="100"/>
            </a:lvl1pPr>
          </a:lstStyle>
          <a:p>
            <a:endParaRPr lang="en-US" dirty="0"/>
          </a:p>
        </p:txBody>
      </p:sp>
    </p:spTree>
    <p:extLst>
      <p:ext uri="{BB962C8B-B14F-4D97-AF65-F5344CB8AC3E}">
        <p14:creationId xmlns:p14="http://schemas.microsoft.com/office/powerpoint/2010/main" val="34779482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plain with optional image (2 line title)">
    <p:bg>
      <p:bgPr>
        <a:solidFill>
          <a:schemeClr val="bg1"/>
        </a:solidFill>
        <a:effectLst/>
      </p:bgPr>
    </p:bg>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E6EB7EBC-06A2-1D40-ADD9-F9B479597E5F}"/>
              </a:ext>
            </a:extLst>
          </p:cNvPr>
          <p:cNvSpPr>
            <a:spLocks noGrp="1"/>
          </p:cNvSpPr>
          <p:nvPr>
            <p:ph type="pic" sz="quarter" idx="20"/>
          </p:nvPr>
        </p:nvSpPr>
        <p:spPr>
          <a:xfrm>
            <a:off x="5438308" y="2251705"/>
            <a:ext cx="7183780" cy="5455401"/>
          </a:xfrm>
          <a:custGeom>
            <a:avLst/>
            <a:gdLst>
              <a:gd name="connsiteX0" fmla="*/ 4392333 w 7183780"/>
              <a:gd name="connsiteY0" fmla="*/ 0 h 5455401"/>
              <a:gd name="connsiteX1" fmla="*/ 5257208 w 7183780"/>
              <a:gd name="connsiteY1" fmla="*/ 70927 h 5455401"/>
              <a:gd name="connsiteX2" fmla="*/ 5942096 w 7183780"/>
              <a:gd name="connsiteY2" fmla="*/ 317390 h 5455401"/>
              <a:gd name="connsiteX3" fmla="*/ 6493806 w 7183780"/>
              <a:gd name="connsiteY3" fmla="*/ 825314 h 5455401"/>
              <a:gd name="connsiteX4" fmla="*/ 6897652 w 7183780"/>
              <a:gd name="connsiteY4" fmla="*/ 1602509 h 5455401"/>
              <a:gd name="connsiteX5" fmla="*/ 7135135 w 7183780"/>
              <a:gd name="connsiteY5" fmla="*/ 2514248 h 5455401"/>
              <a:gd name="connsiteX6" fmla="*/ 6980646 w 7183780"/>
              <a:gd name="connsiteY6" fmla="*/ 4293730 h 5455401"/>
              <a:gd name="connsiteX7" fmla="*/ 6511430 w 7183780"/>
              <a:gd name="connsiteY7" fmla="*/ 4971129 h 5455401"/>
              <a:gd name="connsiteX8" fmla="*/ 5732111 w 7183780"/>
              <a:gd name="connsiteY8" fmla="*/ 5335637 h 5455401"/>
              <a:gd name="connsiteX9" fmla="*/ 3296162 w 7183780"/>
              <a:gd name="connsiteY9" fmla="*/ 5413750 h 5455401"/>
              <a:gd name="connsiteX10" fmla="*/ 925333 w 7183780"/>
              <a:gd name="connsiteY10" fmla="*/ 4870082 h 5455401"/>
              <a:gd name="connsiteX11" fmla="*/ 309377 w 7183780"/>
              <a:gd name="connsiteY11" fmla="*/ 4408401 h 5455401"/>
              <a:gd name="connsiteX12" fmla="*/ 22460 w 7183780"/>
              <a:gd name="connsiteY12" fmla="*/ 3764747 h 5455401"/>
              <a:gd name="connsiteX13" fmla="*/ 161138 w 7183780"/>
              <a:gd name="connsiteY13" fmla="*/ 2727403 h 5455401"/>
              <a:gd name="connsiteX14" fmla="*/ 943144 w 7183780"/>
              <a:gd name="connsiteY14" fmla="*/ 1632443 h 5455401"/>
              <a:gd name="connsiteX15" fmla="*/ 946831 w 7183780"/>
              <a:gd name="connsiteY15" fmla="*/ 1628943 h 5455401"/>
              <a:gd name="connsiteX16" fmla="*/ 950206 w 7183780"/>
              <a:gd name="connsiteY16" fmla="*/ 1625194 h 5455401"/>
              <a:gd name="connsiteX17" fmla="*/ 1315680 w 7183780"/>
              <a:gd name="connsiteY17" fmla="*/ 1206506 h 5455401"/>
              <a:gd name="connsiteX18" fmla="*/ 2138496 w 7183780"/>
              <a:gd name="connsiteY18" fmla="*/ 367257 h 5455401"/>
              <a:gd name="connsiteX19" fmla="*/ 3114925 w 7183780"/>
              <a:gd name="connsiteY19" fmla="*/ 40431 h 5455401"/>
              <a:gd name="connsiteX20" fmla="*/ 3680759 w 7183780"/>
              <a:gd name="connsiteY20" fmla="*/ 21184 h 5455401"/>
              <a:gd name="connsiteX21" fmla="*/ 4392333 w 7183780"/>
              <a:gd name="connsiteY21" fmla="*/ 0 h 5455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83780" h="5455401">
                <a:moveTo>
                  <a:pt x="4392333" y="0"/>
                </a:moveTo>
                <a:cubicBezTo>
                  <a:pt x="4688062" y="0"/>
                  <a:pt x="4980228" y="16685"/>
                  <a:pt x="5257208" y="70927"/>
                </a:cubicBezTo>
                <a:cubicBezTo>
                  <a:pt x="5521314" y="122732"/>
                  <a:pt x="5745360" y="203344"/>
                  <a:pt x="5942096" y="317390"/>
                </a:cubicBezTo>
                <a:cubicBezTo>
                  <a:pt x="6162580" y="445246"/>
                  <a:pt x="6343380" y="611471"/>
                  <a:pt x="6493806" y="825314"/>
                </a:cubicBezTo>
                <a:cubicBezTo>
                  <a:pt x="6651045" y="1048655"/>
                  <a:pt x="6786910" y="1310116"/>
                  <a:pt x="6897652" y="1602509"/>
                </a:cubicBezTo>
                <a:cubicBezTo>
                  <a:pt x="7008774" y="1897189"/>
                  <a:pt x="7088378" y="2202805"/>
                  <a:pt x="7135135" y="2514248"/>
                </a:cubicBezTo>
                <a:cubicBezTo>
                  <a:pt x="7234941" y="3174336"/>
                  <a:pt x="7180069" y="3806304"/>
                  <a:pt x="6980646" y="4293730"/>
                </a:cubicBezTo>
                <a:cubicBezTo>
                  <a:pt x="6867654" y="4570502"/>
                  <a:pt x="6709541" y="4798405"/>
                  <a:pt x="6511430" y="4971129"/>
                </a:cubicBezTo>
                <a:cubicBezTo>
                  <a:pt x="6297571" y="5157539"/>
                  <a:pt x="6035402" y="5280208"/>
                  <a:pt x="5732111" y="5335637"/>
                </a:cubicBezTo>
                <a:cubicBezTo>
                  <a:pt x="5046473" y="5461055"/>
                  <a:pt x="4158600" y="5489489"/>
                  <a:pt x="3296162" y="5413750"/>
                </a:cubicBezTo>
                <a:cubicBezTo>
                  <a:pt x="2375603" y="5332950"/>
                  <a:pt x="1533602" y="5139854"/>
                  <a:pt x="925333" y="4870082"/>
                </a:cubicBezTo>
                <a:cubicBezTo>
                  <a:pt x="671851" y="4757536"/>
                  <a:pt x="464304" y="4602122"/>
                  <a:pt x="309377" y="4408401"/>
                </a:cubicBezTo>
                <a:cubicBezTo>
                  <a:pt x="160388" y="4222179"/>
                  <a:pt x="63895" y="4005524"/>
                  <a:pt x="22460" y="3764747"/>
                </a:cubicBezTo>
                <a:cubicBezTo>
                  <a:pt x="-33098" y="3441921"/>
                  <a:pt x="14898" y="3083162"/>
                  <a:pt x="161138" y="2727403"/>
                </a:cubicBezTo>
                <a:cubicBezTo>
                  <a:pt x="319627" y="2342023"/>
                  <a:pt x="582733" y="1973579"/>
                  <a:pt x="943144" y="1632443"/>
                </a:cubicBezTo>
                <a:lnTo>
                  <a:pt x="946831" y="1628943"/>
                </a:lnTo>
                <a:lnTo>
                  <a:pt x="950206" y="1625194"/>
                </a:lnTo>
                <a:cubicBezTo>
                  <a:pt x="1080759" y="1480403"/>
                  <a:pt x="1200188" y="1341174"/>
                  <a:pt x="1315680" y="1206506"/>
                </a:cubicBezTo>
                <a:cubicBezTo>
                  <a:pt x="1606784" y="867182"/>
                  <a:pt x="1858141" y="574226"/>
                  <a:pt x="2138496" y="367257"/>
                </a:cubicBezTo>
                <a:cubicBezTo>
                  <a:pt x="2434537" y="148665"/>
                  <a:pt x="2744764" y="44806"/>
                  <a:pt x="3114925" y="40431"/>
                </a:cubicBezTo>
                <a:cubicBezTo>
                  <a:pt x="3297599" y="38244"/>
                  <a:pt x="3483711" y="29933"/>
                  <a:pt x="3680759" y="21184"/>
                </a:cubicBezTo>
                <a:cubicBezTo>
                  <a:pt x="3916367" y="10686"/>
                  <a:pt x="4155475" y="0"/>
                  <a:pt x="4392333" y="0"/>
                </a:cubicBezTo>
                <a:close/>
              </a:path>
            </a:pathLst>
          </a:custGeom>
          <a:pattFill prst="pct5">
            <a:fgClr>
              <a:schemeClr val="accent1"/>
            </a:fgClr>
            <a:bgClr>
              <a:schemeClr val="bg1"/>
            </a:bgClr>
          </a:pattFill>
          <a:ln w="254000">
            <a:solidFill>
              <a:schemeClr val="bg1">
                <a:lumMod val="95000"/>
              </a:schemeClr>
            </a:solidFill>
          </a:ln>
        </p:spPr>
        <p:txBody>
          <a:bodyPr wrap="square" anchor="ctr">
            <a:noAutofit/>
          </a:bodyPr>
          <a:lstStyle>
            <a:lvl1pPr marL="0" indent="0" algn="ctr">
              <a:buNone/>
              <a:defRPr sz="1800"/>
            </a:lvl1pPr>
          </a:lstStyle>
          <a:p>
            <a:endParaRPr lang="en-GB" dirty="0"/>
          </a:p>
        </p:txBody>
      </p:sp>
      <p:sp>
        <p:nvSpPr>
          <p:cNvPr id="2" name="Title 1">
            <a:extLst>
              <a:ext uri="{FF2B5EF4-FFF2-40B4-BE49-F238E27FC236}">
                <a16:creationId xmlns:a16="http://schemas.microsoft.com/office/drawing/2014/main" id="{FC847B4B-E043-584B-BCA7-154C8F32B059}"/>
              </a:ext>
            </a:extLst>
          </p:cNvPr>
          <p:cNvSpPr>
            <a:spLocks noGrp="1"/>
          </p:cNvSpPr>
          <p:nvPr>
            <p:ph type="title" hasCustomPrompt="1"/>
          </p:nvPr>
        </p:nvSpPr>
        <p:spPr>
          <a:xfrm>
            <a:off x="549442" y="234234"/>
            <a:ext cx="7603958" cy="1168365"/>
          </a:xfrm>
        </p:spPr>
        <p:txBody>
          <a:bodyPr anchor="b">
            <a:noAutofit/>
          </a:bodyPr>
          <a:lstStyle>
            <a:lvl1pPr>
              <a:defRPr sz="2800">
                <a:solidFill>
                  <a:schemeClr val="accent1"/>
                </a:solidFill>
              </a:defRPr>
            </a:lvl1pPr>
          </a:lstStyle>
          <a:p>
            <a:r>
              <a:rPr lang="en-GB" dirty="0"/>
              <a:t>Two line longer title Two line longer title Two line longer title </a:t>
            </a:r>
          </a:p>
        </p:txBody>
      </p:sp>
      <p:pic>
        <p:nvPicPr>
          <p:cNvPr id="8" name="Graphic 7">
            <a:extLst>
              <a:ext uri="{FF2B5EF4-FFF2-40B4-BE49-F238E27FC236}">
                <a16:creationId xmlns:a16="http://schemas.microsoft.com/office/drawing/2014/main" id="{37C4E683-545F-C648-BA9C-BDAE0C3EAD2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8834" y="1563370"/>
            <a:ext cx="972000" cy="34412"/>
          </a:xfrm>
          <a:prstGeom prst="rect">
            <a:avLst/>
          </a:prstGeom>
        </p:spPr>
      </p:pic>
      <p:sp>
        <p:nvSpPr>
          <p:cNvPr id="11" name="Text Placeholder 10">
            <a:extLst>
              <a:ext uri="{FF2B5EF4-FFF2-40B4-BE49-F238E27FC236}">
                <a16:creationId xmlns:a16="http://schemas.microsoft.com/office/drawing/2014/main" id="{9D6A7451-8F37-F343-89C0-2E97B1AADB09}"/>
              </a:ext>
            </a:extLst>
          </p:cNvPr>
          <p:cNvSpPr>
            <a:spLocks noGrp="1"/>
          </p:cNvSpPr>
          <p:nvPr>
            <p:ph type="body" sz="quarter" idx="13" hasCustomPrompt="1"/>
          </p:nvPr>
        </p:nvSpPr>
        <p:spPr>
          <a:xfrm>
            <a:off x="549442" y="2507708"/>
            <a:ext cx="4469926" cy="2701046"/>
          </a:xfrm>
        </p:spPr>
        <p:txBody>
          <a:bodyPr>
            <a:noAutofit/>
          </a:bodyPr>
          <a:lstStyle>
            <a:lvl1pPr marL="0" marR="0" indent="0" algn="l" defTabSz="914400" rtl="0" eaLnBrk="1" fontAlgn="auto" latinLnBrk="0" hangingPunct="1">
              <a:lnSpc>
                <a:spcPts val="1760"/>
              </a:lnSpc>
              <a:spcBef>
                <a:spcPts val="1000"/>
              </a:spcBef>
              <a:spcAft>
                <a:spcPts val="0"/>
              </a:spcAft>
              <a:buClrTx/>
              <a:buSzTx/>
              <a:buFont typeface="Arial" panose="020B0604020202020204" pitchFamily="34" charset="0"/>
              <a:buNone/>
              <a:tabLst/>
              <a:defRPr sz="1200">
                <a:solidFill>
                  <a:schemeClr val="accent6"/>
                </a:solidFill>
              </a:defRPr>
            </a:lvl1pPr>
            <a:lvl2pPr marL="457200" indent="0">
              <a:buNone/>
              <a:defRPr sz="1600">
                <a:solidFill>
                  <a:schemeClr val="accent6"/>
                </a:solidFill>
              </a:defRPr>
            </a:lvl2pPr>
            <a:lvl3pPr marL="914400" indent="0">
              <a:buNone/>
              <a:defRPr sz="1400">
                <a:solidFill>
                  <a:schemeClr val="accent6"/>
                </a:solidFill>
              </a:defRPr>
            </a:lvl3pPr>
            <a:lvl4pPr marL="1371600" indent="0">
              <a:buNone/>
              <a:defRPr sz="1200">
                <a:solidFill>
                  <a:schemeClr val="accent6"/>
                </a:solidFill>
              </a:defRPr>
            </a:lvl4pPr>
            <a:lvl5pPr marL="1828800" indent="0">
              <a:buNone/>
              <a:defRPr sz="1200">
                <a:solidFill>
                  <a:schemeClr val="accent6"/>
                </a:solidFill>
              </a:defRPr>
            </a:lvl5pPr>
          </a:lstStyle>
          <a:p>
            <a:pPr lvl="0"/>
            <a:r>
              <a:rPr lang="en-GB" dirty="0"/>
              <a:t>Standard text size.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example of bolding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p>
          <a:p>
            <a:pPr marL="0" marR="0" lvl="0" indent="0" algn="l" defTabSz="914400" rtl="0" eaLnBrk="1" fontAlgn="auto" latinLnBrk="0" hangingPunct="1">
              <a:lnSpc>
                <a:spcPts val="1760"/>
              </a:lnSpc>
              <a:spcBef>
                <a:spcPts val="1000"/>
              </a:spcBef>
              <a:spcAft>
                <a:spcPts val="0"/>
              </a:spcAft>
              <a:buClrTx/>
              <a:buSzTx/>
              <a:buFont typeface="Arial" panose="020B0604020202020204" pitchFamily="34" charset="0"/>
              <a:buNone/>
              <a:tabLst/>
              <a:defRPr/>
            </a:pPr>
            <a:r>
              <a:rPr lang="en-GB" dirty="0"/>
              <a:t>Standard text size.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example of bolding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p>
        </p:txBody>
      </p:sp>
      <p:sp>
        <p:nvSpPr>
          <p:cNvPr id="34" name="Text Placeholder 31">
            <a:extLst>
              <a:ext uri="{FF2B5EF4-FFF2-40B4-BE49-F238E27FC236}">
                <a16:creationId xmlns:a16="http://schemas.microsoft.com/office/drawing/2014/main" id="{9264F67B-40BC-5D46-B3E8-962E4EEFFC34}"/>
              </a:ext>
            </a:extLst>
          </p:cNvPr>
          <p:cNvSpPr>
            <a:spLocks noGrp="1"/>
          </p:cNvSpPr>
          <p:nvPr>
            <p:ph type="body" sz="quarter" idx="30" hasCustomPrompt="1"/>
          </p:nvPr>
        </p:nvSpPr>
        <p:spPr>
          <a:xfrm>
            <a:off x="549442" y="1775076"/>
            <a:ext cx="6831072" cy="595043"/>
          </a:xfrm>
        </p:spPr>
        <p:txBody>
          <a:bodyPr>
            <a:noAutofit/>
          </a:bodyPr>
          <a:lstStyle>
            <a:lvl1pPr marL="0" indent="0" algn="l" defTabSz="914400" rtl="0" eaLnBrk="1" latinLnBrk="0" hangingPunct="1">
              <a:lnSpc>
                <a:spcPts val="1880"/>
              </a:lnSpc>
              <a:spcBef>
                <a:spcPts val="1000"/>
              </a:spcBef>
              <a:buFont typeface="Arial" panose="020B0604020202020204" pitchFamily="34" charset="0"/>
              <a:buNone/>
              <a:defRPr lang="en-GB" sz="1400" b="1" i="0" kern="1200" dirty="0">
                <a:solidFill>
                  <a:schemeClr val="accent1"/>
                </a:solidFill>
                <a:latin typeface="Montserrat" pitchFamily="2" charset="77"/>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lvl="0" indent="0" algn="l" defTabSz="914400" rtl="0" eaLnBrk="1" latinLnBrk="0" hangingPunct="1">
              <a:lnSpc>
                <a:spcPts val="1880"/>
              </a:lnSpc>
              <a:spcBef>
                <a:spcPts val="1000"/>
              </a:spcBef>
              <a:buFont typeface="Arial" panose="020B0604020202020204" pitchFamily="34" charset="0"/>
              <a:buNone/>
            </a:pPr>
            <a:r>
              <a:rPr lang="en-GB" dirty="0"/>
              <a:t>H3 Slide </a:t>
            </a:r>
            <a:r>
              <a:rPr lang="en-GB" dirty="0" err="1"/>
              <a:t>subtile</a:t>
            </a:r>
            <a:r>
              <a:rPr lang="en-GB" dirty="0"/>
              <a: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endParaRPr lang="en-GB" dirty="0"/>
          </a:p>
        </p:txBody>
      </p:sp>
      <p:sp>
        <p:nvSpPr>
          <p:cNvPr id="18" name="Footer Placeholder 17">
            <a:extLst>
              <a:ext uri="{FF2B5EF4-FFF2-40B4-BE49-F238E27FC236}">
                <a16:creationId xmlns:a16="http://schemas.microsoft.com/office/drawing/2014/main" id="{08AD32A7-05C0-4409-0A1F-08BD5296BA6A}"/>
              </a:ext>
            </a:extLst>
          </p:cNvPr>
          <p:cNvSpPr>
            <a:spLocks noGrp="1"/>
          </p:cNvSpPr>
          <p:nvPr>
            <p:ph type="ftr" sz="quarter" idx="31"/>
          </p:nvPr>
        </p:nvSpPr>
        <p:spPr/>
        <p:txBody>
          <a:bodyPr lIns="360000"/>
          <a:lstStyle/>
          <a:p>
            <a:pPr algn="l"/>
            <a:r>
              <a:rPr lang="en-GB" dirty="0"/>
              <a:t>Transforming drug discovery </a:t>
            </a:r>
            <a:r>
              <a:rPr lang="en-GB" b="0" dirty="0"/>
              <a:t>| Confidential © CN Bio 2024 </a:t>
            </a:r>
          </a:p>
        </p:txBody>
      </p:sp>
      <p:sp>
        <p:nvSpPr>
          <p:cNvPr id="22" name="Picture Placeholder 21">
            <a:extLst>
              <a:ext uri="{FF2B5EF4-FFF2-40B4-BE49-F238E27FC236}">
                <a16:creationId xmlns:a16="http://schemas.microsoft.com/office/drawing/2014/main" id="{1A31ACFB-617E-37F2-B802-57FD7D312A35}"/>
              </a:ext>
            </a:extLst>
          </p:cNvPr>
          <p:cNvSpPr>
            <a:spLocks noGrp="1"/>
          </p:cNvSpPr>
          <p:nvPr>
            <p:ph type="pic" sz="quarter" idx="32"/>
          </p:nvPr>
        </p:nvSpPr>
        <p:spPr>
          <a:xfrm>
            <a:off x="10341600" y="5778000"/>
            <a:ext cx="1850400" cy="1080000"/>
          </a:xfrm>
          <a:blipFill dpi="0" rotWithShape="1">
            <a:blip r:embed="rId4"/>
            <a:srcRect/>
            <a:stretch>
              <a:fillRect/>
            </a:stretch>
          </a:blipFill>
        </p:spPr>
        <p:txBody>
          <a:bodyPr>
            <a:normAutofit/>
          </a:bodyPr>
          <a:lstStyle>
            <a:lvl1pPr>
              <a:defRPr sz="100"/>
            </a:lvl1pPr>
          </a:lstStyle>
          <a:p>
            <a:endParaRPr lang="en-US" dirty="0"/>
          </a:p>
        </p:txBody>
      </p:sp>
    </p:spTree>
    <p:extLst>
      <p:ext uri="{BB962C8B-B14F-4D97-AF65-F5344CB8AC3E}">
        <p14:creationId xmlns:p14="http://schemas.microsoft.com/office/powerpoint/2010/main" val="28881644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with optional imag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47B4B-E043-584B-BCA7-154C8F32B059}"/>
              </a:ext>
            </a:extLst>
          </p:cNvPr>
          <p:cNvSpPr>
            <a:spLocks noGrp="1"/>
          </p:cNvSpPr>
          <p:nvPr>
            <p:ph type="title"/>
          </p:nvPr>
        </p:nvSpPr>
        <p:spPr>
          <a:xfrm>
            <a:off x="549442" y="234234"/>
            <a:ext cx="7603958" cy="893605"/>
          </a:xfrm>
        </p:spPr>
        <p:txBody>
          <a:bodyPr anchor="b">
            <a:noAutofit/>
          </a:bodyPr>
          <a:lstStyle>
            <a:lvl1pPr>
              <a:defRPr sz="2800">
                <a:solidFill>
                  <a:schemeClr val="accent1"/>
                </a:solidFill>
              </a:defRPr>
            </a:lvl1pPr>
          </a:lstStyle>
          <a:p>
            <a:r>
              <a:rPr lang="en-GB" dirty="0"/>
              <a:t>Click to edit Master title style</a:t>
            </a:r>
          </a:p>
        </p:txBody>
      </p:sp>
      <p:pic>
        <p:nvPicPr>
          <p:cNvPr id="8" name="Graphic 7">
            <a:extLst>
              <a:ext uri="{FF2B5EF4-FFF2-40B4-BE49-F238E27FC236}">
                <a16:creationId xmlns:a16="http://schemas.microsoft.com/office/drawing/2014/main" id="{37C4E683-545F-C648-BA9C-BDAE0C3EAD2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8834" y="1254608"/>
            <a:ext cx="972000" cy="34412"/>
          </a:xfrm>
          <a:prstGeom prst="rect">
            <a:avLst/>
          </a:prstGeom>
        </p:spPr>
      </p:pic>
      <p:sp>
        <p:nvSpPr>
          <p:cNvPr id="11" name="Text Placeholder 10">
            <a:extLst>
              <a:ext uri="{FF2B5EF4-FFF2-40B4-BE49-F238E27FC236}">
                <a16:creationId xmlns:a16="http://schemas.microsoft.com/office/drawing/2014/main" id="{9D6A7451-8F37-F343-89C0-2E97B1AADB09}"/>
              </a:ext>
            </a:extLst>
          </p:cNvPr>
          <p:cNvSpPr>
            <a:spLocks noGrp="1"/>
          </p:cNvSpPr>
          <p:nvPr>
            <p:ph type="body" sz="quarter" idx="13" hasCustomPrompt="1"/>
          </p:nvPr>
        </p:nvSpPr>
        <p:spPr>
          <a:xfrm>
            <a:off x="549442" y="2198946"/>
            <a:ext cx="4469926" cy="1375080"/>
          </a:xfrm>
        </p:spPr>
        <p:txBody>
          <a:bodyPr>
            <a:noAutofit/>
          </a:bodyPr>
          <a:lstStyle>
            <a:lvl1pPr marL="0" indent="0">
              <a:lnSpc>
                <a:spcPts val="1760"/>
              </a:lnSpc>
              <a:buNone/>
              <a:defRPr sz="1200">
                <a:solidFill>
                  <a:schemeClr val="accent6"/>
                </a:solidFill>
              </a:defRPr>
            </a:lvl1pPr>
            <a:lvl2pPr marL="457200" indent="0">
              <a:buNone/>
              <a:defRPr sz="1600">
                <a:solidFill>
                  <a:schemeClr val="accent6"/>
                </a:solidFill>
              </a:defRPr>
            </a:lvl2pPr>
            <a:lvl3pPr marL="914400" indent="0">
              <a:buNone/>
              <a:defRPr sz="1400">
                <a:solidFill>
                  <a:schemeClr val="accent6"/>
                </a:solidFill>
              </a:defRPr>
            </a:lvl3pPr>
            <a:lvl4pPr marL="1371600" indent="0">
              <a:buNone/>
              <a:defRPr sz="1200">
                <a:solidFill>
                  <a:schemeClr val="accent6"/>
                </a:solidFill>
              </a:defRPr>
            </a:lvl4pPr>
            <a:lvl5pPr marL="1828800" indent="0">
              <a:buNone/>
              <a:defRPr sz="1200">
                <a:solidFill>
                  <a:schemeClr val="accent6"/>
                </a:solidFill>
              </a:defRPr>
            </a:lvl5pPr>
          </a:lstStyle>
          <a:p>
            <a:pPr lvl="0"/>
            <a:r>
              <a:rPr lang="en-GB" dirty="0"/>
              <a:t>Standard text size.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example of bolding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p>
        </p:txBody>
      </p:sp>
      <p:sp>
        <p:nvSpPr>
          <p:cNvPr id="13" name="Content Placeholder 2">
            <a:extLst>
              <a:ext uri="{FF2B5EF4-FFF2-40B4-BE49-F238E27FC236}">
                <a16:creationId xmlns:a16="http://schemas.microsoft.com/office/drawing/2014/main" id="{5C76309F-0F8F-8C42-9C19-CD4473739DD7}"/>
              </a:ext>
            </a:extLst>
          </p:cNvPr>
          <p:cNvSpPr>
            <a:spLocks noGrp="1"/>
          </p:cNvSpPr>
          <p:nvPr>
            <p:ph idx="14" hasCustomPrompt="1"/>
          </p:nvPr>
        </p:nvSpPr>
        <p:spPr>
          <a:xfrm>
            <a:off x="549442" y="3528674"/>
            <a:ext cx="4469926" cy="320655"/>
          </a:xfrm>
        </p:spPr>
        <p:txBody>
          <a:bodyPr anchor="ctr">
            <a:noAutofit/>
          </a:bodyPr>
          <a:lstStyle>
            <a:lvl1pPr marL="0" indent="0">
              <a:lnSpc>
                <a:spcPts val="1880"/>
              </a:lnSpc>
              <a:buNone/>
              <a:defRPr sz="1200" b="1" i="0">
                <a:solidFill>
                  <a:schemeClr val="accent1"/>
                </a:solidFill>
                <a:latin typeface="Montserrat" pitchFamily="2" charset="77"/>
              </a:defRPr>
            </a:lvl1pPr>
          </a:lstStyle>
          <a:p>
            <a:pPr lvl="0"/>
            <a:r>
              <a:rPr lang="en-GB" dirty="0"/>
              <a:t>H4 Next level title </a:t>
            </a:r>
          </a:p>
        </p:txBody>
      </p:sp>
      <p:sp>
        <p:nvSpPr>
          <p:cNvPr id="15" name="Text Placeholder 10">
            <a:extLst>
              <a:ext uri="{FF2B5EF4-FFF2-40B4-BE49-F238E27FC236}">
                <a16:creationId xmlns:a16="http://schemas.microsoft.com/office/drawing/2014/main" id="{56379D8D-C656-F44F-BB6E-4C8209EA9A67}"/>
              </a:ext>
            </a:extLst>
          </p:cNvPr>
          <p:cNvSpPr>
            <a:spLocks noGrp="1"/>
          </p:cNvSpPr>
          <p:nvPr>
            <p:ph type="body" sz="quarter" idx="15" hasCustomPrompt="1"/>
          </p:nvPr>
        </p:nvSpPr>
        <p:spPr>
          <a:xfrm>
            <a:off x="888655" y="3910163"/>
            <a:ext cx="4469926" cy="258714"/>
          </a:xfrm>
        </p:spPr>
        <p:txBody>
          <a:bodyPr anchor="ctr">
            <a:noAutofit/>
          </a:bodyPr>
          <a:lstStyle>
            <a:lvl1pPr marL="0" indent="0">
              <a:lnSpc>
                <a:spcPts val="1760"/>
              </a:lnSpc>
              <a:spcBef>
                <a:spcPts val="0"/>
              </a:spcBef>
              <a:buNone/>
              <a:defRPr sz="1200">
                <a:solidFill>
                  <a:schemeClr val="accent6"/>
                </a:solidFill>
              </a:defRPr>
            </a:lvl1pPr>
            <a:lvl2pPr marL="457200" indent="0">
              <a:buNone/>
              <a:defRPr sz="1600">
                <a:solidFill>
                  <a:schemeClr val="accent6"/>
                </a:solidFill>
              </a:defRPr>
            </a:lvl2pPr>
            <a:lvl3pPr marL="914400" indent="0">
              <a:buNone/>
              <a:defRPr sz="1400">
                <a:solidFill>
                  <a:schemeClr val="accent6"/>
                </a:solidFill>
              </a:defRPr>
            </a:lvl3pPr>
            <a:lvl4pPr marL="1371600" indent="0">
              <a:buNone/>
              <a:defRPr sz="1200">
                <a:solidFill>
                  <a:schemeClr val="accent6"/>
                </a:solidFill>
              </a:defRPr>
            </a:lvl4pPr>
            <a:lvl5pPr marL="1828800" indent="0">
              <a:buNone/>
              <a:defRPr sz="1200">
                <a:solidFill>
                  <a:schemeClr val="accent6"/>
                </a:solidFill>
              </a:defRPr>
            </a:lvl5pPr>
          </a:lstStyle>
          <a:p>
            <a:pPr lvl="0"/>
            <a:r>
              <a:rPr lang="en-GB" dirty="0"/>
              <a:t>Positive bullet tick list </a:t>
            </a:r>
          </a:p>
        </p:txBody>
      </p:sp>
      <p:sp>
        <p:nvSpPr>
          <p:cNvPr id="16" name="Text Placeholder 10">
            <a:extLst>
              <a:ext uri="{FF2B5EF4-FFF2-40B4-BE49-F238E27FC236}">
                <a16:creationId xmlns:a16="http://schemas.microsoft.com/office/drawing/2014/main" id="{20763F03-9CC8-1A42-B839-415E6B6311EB}"/>
              </a:ext>
            </a:extLst>
          </p:cNvPr>
          <p:cNvSpPr>
            <a:spLocks noGrp="1"/>
          </p:cNvSpPr>
          <p:nvPr>
            <p:ph type="body" sz="quarter" idx="16" hasCustomPrompt="1"/>
          </p:nvPr>
        </p:nvSpPr>
        <p:spPr>
          <a:xfrm>
            <a:off x="888655" y="4266582"/>
            <a:ext cx="4469926" cy="258714"/>
          </a:xfrm>
        </p:spPr>
        <p:txBody>
          <a:bodyPr anchor="ctr">
            <a:noAutofit/>
          </a:bodyPr>
          <a:lstStyle>
            <a:lvl1pPr marL="0" indent="0">
              <a:lnSpc>
                <a:spcPts val="1760"/>
              </a:lnSpc>
              <a:spcBef>
                <a:spcPts val="0"/>
              </a:spcBef>
              <a:buNone/>
              <a:defRPr sz="1200">
                <a:solidFill>
                  <a:schemeClr val="accent6"/>
                </a:solidFill>
              </a:defRPr>
            </a:lvl1pPr>
            <a:lvl2pPr marL="457200" indent="0">
              <a:buNone/>
              <a:defRPr sz="1600">
                <a:solidFill>
                  <a:schemeClr val="accent6"/>
                </a:solidFill>
              </a:defRPr>
            </a:lvl2pPr>
            <a:lvl3pPr marL="914400" indent="0">
              <a:buNone/>
              <a:defRPr sz="1400">
                <a:solidFill>
                  <a:schemeClr val="accent6"/>
                </a:solidFill>
              </a:defRPr>
            </a:lvl3pPr>
            <a:lvl4pPr marL="1371600" indent="0">
              <a:buNone/>
              <a:defRPr sz="1200">
                <a:solidFill>
                  <a:schemeClr val="accent6"/>
                </a:solidFill>
              </a:defRPr>
            </a:lvl4pPr>
            <a:lvl5pPr marL="1828800" indent="0">
              <a:buNone/>
              <a:defRPr sz="1200">
                <a:solidFill>
                  <a:schemeClr val="accent6"/>
                </a:solidFill>
              </a:defRPr>
            </a:lvl5pPr>
          </a:lstStyle>
          <a:p>
            <a:pPr lvl="0"/>
            <a:r>
              <a:rPr lang="en-GB" dirty="0"/>
              <a:t>Positive bullet tick list </a:t>
            </a:r>
          </a:p>
        </p:txBody>
      </p:sp>
      <p:sp>
        <p:nvSpPr>
          <p:cNvPr id="17" name="Text Placeholder 10">
            <a:extLst>
              <a:ext uri="{FF2B5EF4-FFF2-40B4-BE49-F238E27FC236}">
                <a16:creationId xmlns:a16="http://schemas.microsoft.com/office/drawing/2014/main" id="{E46F151E-0327-2C49-8941-615D712EBA1F}"/>
              </a:ext>
            </a:extLst>
          </p:cNvPr>
          <p:cNvSpPr>
            <a:spLocks noGrp="1"/>
          </p:cNvSpPr>
          <p:nvPr>
            <p:ph type="body" sz="quarter" idx="17" hasCustomPrompt="1"/>
          </p:nvPr>
        </p:nvSpPr>
        <p:spPr>
          <a:xfrm>
            <a:off x="888655" y="4623001"/>
            <a:ext cx="4469926" cy="258714"/>
          </a:xfrm>
        </p:spPr>
        <p:txBody>
          <a:bodyPr anchor="ctr">
            <a:noAutofit/>
          </a:bodyPr>
          <a:lstStyle>
            <a:lvl1pPr marL="0" indent="0">
              <a:lnSpc>
                <a:spcPts val="1760"/>
              </a:lnSpc>
              <a:spcBef>
                <a:spcPts val="0"/>
              </a:spcBef>
              <a:buNone/>
              <a:defRPr sz="1200">
                <a:solidFill>
                  <a:schemeClr val="accent6"/>
                </a:solidFill>
              </a:defRPr>
            </a:lvl1pPr>
            <a:lvl2pPr marL="457200" indent="0">
              <a:buNone/>
              <a:defRPr sz="1600">
                <a:solidFill>
                  <a:schemeClr val="accent6"/>
                </a:solidFill>
              </a:defRPr>
            </a:lvl2pPr>
            <a:lvl3pPr marL="914400" indent="0">
              <a:buNone/>
              <a:defRPr sz="1400">
                <a:solidFill>
                  <a:schemeClr val="accent6"/>
                </a:solidFill>
              </a:defRPr>
            </a:lvl3pPr>
            <a:lvl4pPr marL="1371600" indent="0">
              <a:buNone/>
              <a:defRPr sz="1200">
                <a:solidFill>
                  <a:schemeClr val="accent6"/>
                </a:solidFill>
              </a:defRPr>
            </a:lvl4pPr>
            <a:lvl5pPr marL="1828800" indent="0">
              <a:buNone/>
              <a:defRPr sz="1200">
                <a:solidFill>
                  <a:schemeClr val="accent6"/>
                </a:solidFill>
              </a:defRPr>
            </a:lvl5pPr>
          </a:lstStyle>
          <a:p>
            <a:pPr lvl="0"/>
            <a:r>
              <a:rPr lang="en-GB" dirty="0"/>
              <a:t>Positive bullet tick list </a:t>
            </a:r>
          </a:p>
        </p:txBody>
      </p:sp>
      <p:sp>
        <p:nvSpPr>
          <p:cNvPr id="18" name="Text Placeholder 10">
            <a:extLst>
              <a:ext uri="{FF2B5EF4-FFF2-40B4-BE49-F238E27FC236}">
                <a16:creationId xmlns:a16="http://schemas.microsoft.com/office/drawing/2014/main" id="{219714FB-56E3-1B46-9D4A-8002F57CAC15}"/>
              </a:ext>
            </a:extLst>
          </p:cNvPr>
          <p:cNvSpPr>
            <a:spLocks noGrp="1"/>
          </p:cNvSpPr>
          <p:nvPr>
            <p:ph type="body" sz="quarter" idx="18" hasCustomPrompt="1"/>
          </p:nvPr>
        </p:nvSpPr>
        <p:spPr>
          <a:xfrm>
            <a:off x="888655" y="4979420"/>
            <a:ext cx="4469926" cy="258714"/>
          </a:xfrm>
        </p:spPr>
        <p:txBody>
          <a:bodyPr anchor="ctr">
            <a:noAutofit/>
          </a:bodyPr>
          <a:lstStyle>
            <a:lvl1pPr marL="0" indent="0">
              <a:lnSpc>
                <a:spcPts val="1760"/>
              </a:lnSpc>
              <a:spcBef>
                <a:spcPts val="0"/>
              </a:spcBef>
              <a:buNone/>
              <a:defRPr sz="1200">
                <a:solidFill>
                  <a:schemeClr val="accent6"/>
                </a:solidFill>
              </a:defRPr>
            </a:lvl1pPr>
            <a:lvl2pPr marL="457200" indent="0">
              <a:buNone/>
              <a:defRPr sz="1600">
                <a:solidFill>
                  <a:schemeClr val="accent6"/>
                </a:solidFill>
              </a:defRPr>
            </a:lvl2pPr>
            <a:lvl3pPr marL="914400" indent="0">
              <a:buNone/>
              <a:defRPr sz="1400">
                <a:solidFill>
                  <a:schemeClr val="accent6"/>
                </a:solidFill>
              </a:defRPr>
            </a:lvl3pPr>
            <a:lvl4pPr marL="1371600" indent="0">
              <a:buNone/>
              <a:defRPr sz="1200">
                <a:solidFill>
                  <a:schemeClr val="accent6"/>
                </a:solidFill>
              </a:defRPr>
            </a:lvl4pPr>
            <a:lvl5pPr marL="1828800" indent="0">
              <a:buNone/>
              <a:defRPr sz="1200">
                <a:solidFill>
                  <a:schemeClr val="accent6"/>
                </a:solidFill>
              </a:defRPr>
            </a:lvl5pPr>
          </a:lstStyle>
          <a:p>
            <a:pPr lvl="0"/>
            <a:r>
              <a:rPr lang="en-GB" dirty="0"/>
              <a:t>Positive bullet tick list </a:t>
            </a:r>
          </a:p>
        </p:txBody>
      </p:sp>
      <p:sp>
        <p:nvSpPr>
          <p:cNvPr id="19" name="Text Placeholder 10">
            <a:extLst>
              <a:ext uri="{FF2B5EF4-FFF2-40B4-BE49-F238E27FC236}">
                <a16:creationId xmlns:a16="http://schemas.microsoft.com/office/drawing/2014/main" id="{DA50890E-20B3-054B-B2CF-B6C3D10A6E57}"/>
              </a:ext>
            </a:extLst>
          </p:cNvPr>
          <p:cNvSpPr>
            <a:spLocks noGrp="1"/>
          </p:cNvSpPr>
          <p:nvPr>
            <p:ph type="body" sz="quarter" idx="19" hasCustomPrompt="1"/>
          </p:nvPr>
        </p:nvSpPr>
        <p:spPr>
          <a:xfrm>
            <a:off x="888655" y="5335840"/>
            <a:ext cx="4469926" cy="258714"/>
          </a:xfrm>
        </p:spPr>
        <p:txBody>
          <a:bodyPr anchor="ctr">
            <a:noAutofit/>
          </a:bodyPr>
          <a:lstStyle>
            <a:lvl1pPr marL="0" indent="0">
              <a:lnSpc>
                <a:spcPts val="1760"/>
              </a:lnSpc>
              <a:spcBef>
                <a:spcPts val="0"/>
              </a:spcBef>
              <a:buNone/>
              <a:defRPr sz="1200">
                <a:solidFill>
                  <a:schemeClr val="accent6"/>
                </a:solidFill>
              </a:defRPr>
            </a:lvl1pPr>
            <a:lvl2pPr marL="457200" indent="0">
              <a:buNone/>
              <a:defRPr sz="1600">
                <a:solidFill>
                  <a:schemeClr val="accent6"/>
                </a:solidFill>
              </a:defRPr>
            </a:lvl2pPr>
            <a:lvl3pPr marL="914400" indent="0">
              <a:buNone/>
              <a:defRPr sz="1400">
                <a:solidFill>
                  <a:schemeClr val="accent6"/>
                </a:solidFill>
              </a:defRPr>
            </a:lvl3pPr>
            <a:lvl4pPr marL="1371600" indent="0">
              <a:buNone/>
              <a:defRPr sz="1200">
                <a:solidFill>
                  <a:schemeClr val="accent6"/>
                </a:solidFill>
              </a:defRPr>
            </a:lvl4pPr>
            <a:lvl5pPr marL="1828800" indent="0">
              <a:buNone/>
              <a:defRPr sz="1200">
                <a:solidFill>
                  <a:schemeClr val="accent6"/>
                </a:solidFill>
              </a:defRPr>
            </a:lvl5pPr>
          </a:lstStyle>
          <a:p>
            <a:pPr lvl="0"/>
            <a:r>
              <a:rPr lang="en-GB" dirty="0"/>
              <a:t>Positive bullet tick list </a:t>
            </a:r>
          </a:p>
        </p:txBody>
      </p:sp>
      <p:pic>
        <p:nvPicPr>
          <p:cNvPr id="26" name="Content Placeholder 11">
            <a:extLst>
              <a:ext uri="{FF2B5EF4-FFF2-40B4-BE49-F238E27FC236}">
                <a16:creationId xmlns:a16="http://schemas.microsoft.com/office/drawing/2014/main" id="{10621DFC-A55A-1B4B-AA85-835EDF3C7FD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34064" y="4329271"/>
            <a:ext cx="202364" cy="193166"/>
          </a:xfrm>
          <a:prstGeom prst="rect">
            <a:avLst/>
          </a:prstGeom>
        </p:spPr>
      </p:pic>
      <p:pic>
        <p:nvPicPr>
          <p:cNvPr id="27" name="Content Placeholder 11">
            <a:extLst>
              <a:ext uri="{FF2B5EF4-FFF2-40B4-BE49-F238E27FC236}">
                <a16:creationId xmlns:a16="http://schemas.microsoft.com/office/drawing/2014/main" id="{EDD088DE-9720-3A40-8D07-7F9B34FA00F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34064" y="4678373"/>
            <a:ext cx="202364" cy="193166"/>
          </a:xfrm>
          <a:prstGeom prst="rect">
            <a:avLst/>
          </a:prstGeom>
        </p:spPr>
      </p:pic>
      <p:pic>
        <p:nvPicPr>
          <p:cNvPr id="28" name="Content Placeholder 11">
            <a:extLst>
              <a:ext uri="{FF2B5EF4-FFF2-40B4-BE49-F238E27FC236}">
                <a16:creationId xmlns:a16="http://schemas.microsoft.com/office/drawing/2014/main" id="{86C61DBD-F25A-EA44-A9BE-BF103D4E052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34064" y="5027476"/>
            <a:ext cx="202364" cy="193166"/>
          </a:xfrm>
          <a:prstGeom prst="rect">
            <a:avLst/>
          </a:prstGeom>
        </p:spPr>
      </p:pic>
      <p:pic>
        <p:nvPicPr>
          <p:cNvPr id="29" name="Content Placeholder 11">
            <a:extLst>
              <a:ext uri="{FF2B5EF4-FFF2-40B4-BE49-F238E27FC236}">
                <a16:creationId xmlns:a16="http://schemas.microsoft.com/office/drawing/2014/main" id="{876FCD46-83FE-7A44-942B-F0262CA210E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34064" y="5376578"/>
            <a:ext cx="202364" cy="193166"/>
          </a:xfrm>
          <a:prstGeom prst="rect">
            <a:avLst/>
          </a:prstGeom>
        </p:spPr>
      </p:pic>
      <p:pic>
        <p:nvPicPr>
          <p:cNvPr id="30" name="Content Placeholder 11">
            <a:extLst>
              <a:ext uri="{FF2B5EF4-FFF2-40B4-BE49-F238E27FC236}">
                <a16:creationId xmlns:a16="http://schemas.microsoft.com/office/drawing/2014/main" id="{F0FED614-AAFA-D74D-802E-53240739CD2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34064" y="3984805"/>
            <a:ext cx="202364" cy="193166"/>
          </a:xfrm>
          <a:prstGeom prst="rect">
            <a:avLst/>
          </a:prstGeom>
        </p:spPr>
      </p:pic>
      <p:sp>
        <p:nvSpPr>
          <p:cNvPr id="34" name="Text Placeholder 31">
            <a:extLst>
              <a:ext uri="{FF2B5EF4-FFF2-40B4-BE49-F238E27FC236}">
                <a16:creationId xmlns:a16="http://schemas.microsoft.com/office/drawing/2014/main" id="{9264F67B-40BC-5D46-B3E8-962E4EEFFC34}"/>
              </a:ext>
            </a:extLst>
          </p:cNvPr>
          <p:cNvSpPr>
            <a:spLocks noGrp="1"/>
          </p:cNvSpPr>
          <p:nvPr>
            <p:ph type="body" sz="quarter" idx="30" hasCustomPrompt="1"/>
          </p:nvPr>
        </p:nvSpPr>
        <p:spPr>
          <a:xfrm>
            <a:off x="549442" y="1466314"/>
            <a:ext cx="6831072" cy="595043"/>
          </a:xfrm>
        </p:spPr>
        <p:txBody>
          <a:bodyPr>
            <a:noAutofit/>
          </a:bodyPr>
          <a:lstStyle>
            <a:lvl1pPr marL="0" indent="0" algn="l" defTabSz="914400" rtl="0" eaLnBrk="1" latinLnBrk="0" hangingPunct="1">
              <a:lnSpc>
                <a:spcPts val="1880"/>
              </a:lnSpc>
              <a:spcBef>
                <a:spcPts val="1000"/>
              </a:spcBef>
              <a:buFont typeface="Arial" panose="020B0604020202020204" pitchFamily="34" charset="0"/>
              <a:buNone/>
              <a:defRPr lang="en-GB" sz="1400" b="1" i="0" kern="1200" dirty="0">
                <a:solidFill>
                  <a:schemeClr val="accent1"/>
                </a:solidFill>
                <a:latin typeface="Montserrat" pitchFamily="2" charset="77"/>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lvl="0" indent="0" algn="l" defTabSz="914400" rtl="0" eaLnBrk="1" latinLnBrk="0" hangingPunct="1">
              <a:lnSpc>
                <a:spcPts val="1880"/>
              </a:lnSpc>
              <a:spcBef>
                <a:spcPts val="1000"/>
              </a:spcBef>
              <a:buFont typeface="Arial" panose="020B0604020202020204" pitchFamily="34" charset="0"/>
              <a:buNone/>
            </a:pPr>
            <a:r>
              <a:rPr lang="en-GB" dirty="0"/>
              <a:t>H3 Slide </a:t>
            </a:r>
            <a:r>
              <a:rPr lang="en-GB" dirty="0" err="1"/>
              <a:t>subtile</a:t>
            </a:r>
            <a:r>
              <a:rPr lang="en-GB" dirty="0"/>
              <a: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endParaRPr lang="en-GB" dirty="0"/>
          </a:p>
        </p:txBody>
      </p:sp>
      <p:sp>
        <p:nvSpPr>
          <p:cNvPr id="20" name="Picture Placeholder 24">
            <a:extLst>
              <a:ext uri="{FF2B5EF4-FFF2-40B4-BE49-F238E27FC236}">
                <a16:creationId xmlns:a16="http://schemas.microsoft.com/office/drawing/2014/main" id="{48A40BBC-CDBA-2F45-BC43-961DA9B99430}"/>
              </a:ext>
            </a:extLst>
          </p:cNvPr>
          <p:cNvSpPr>
            <a:spLocks noGrp="1"/>
          </p:cNvSpPr>
          <p:nvPr>
            <p:ph type="pic" sz="quarter" idx="20"/>
          </p:nvPr>
        </p:nvSpPr>
        <p:spPr>
          <a:xfrm>
            <a:off x="5438308" y="2251705"/>
            <a:ext cx="7183780" cy="5455401"/>
          </a:xfrm>
          <a:custGeom>
            <a:avLst/>
            <a:gdLst>
              <a:gd name="connsiteX0" fmla="*/ 4392333 w 7183780"/>
              <a:gd name="connsiteY0" fmla="*/ 0 h 5455401"/>
              <a:gd name="connsiteX1" fmla="*/ 5257208 w 7183780"/>
              <a:gd name="connsiteY1" fmla="*/ 70927 h 5455401"/>
              <a:gd name="connsiteX2" fmla="*/ 5942096 w 7183780"/>
              <a:gd name="connsiteY2" fmla="*/ 317390 h 5455401"/>
              <a:gd name="connsiteX3" fmla="*/ 6493806 w 7183780"/>
              <a:gd name="connsiteY3" fmla="*/ 825314 h 5455401"/>
              <a:gd name="connsiteX4" fmla="*/ 6897652 w 7183780"/>
              <a:gd name="connsiteY4" fmla="*/ 1602509 h 5455401"/>
              <a:gd name="connsiteX5" fmla="*/ 7135135 w 7183780"/>
              <a:gd name="connsiteY5" fmla="*/ 2514248 h 5455401"/>
              <a:gd name="connsiteX6" fmla="*/ 6980646 w 7183780"/>
              <a:gd name="connsiteY6" fmla="*/ 4293730 h 5455401"/>
              <a:gd name="connsiteX7" fmla="*/ 6511430 w 7183780"/>
              <a:gd name="connsiteY7" fmla="*/ 4971129 h 5455401"/>
              <a:gd name="connsiteX8" fmla="*/ 5732111 w 7183780"/>
              <a:gd name="connsiteY8" fmla="*/ 5335637 h 5455401"/>
              <a:gd name="connsiteX9" fmla="*/ 3296162 w 7183780"/>
              <a:gd name="connsiteY9" fmla="*/ 5413750 h 5455401"/>
              <a:gd name="connsiteX10" fmla="*/ 925333 w 7183780"/>
              <a:gd name="connsiteY10" fmla="*/ 4870082 h 5455401"/>
              <a:gd name="connsiteX11" fmla="*/ 309377 w 7183780"/>
              <a:gd name="connsiteY11" fmla="*/ 4408401 h 5455401"/>
              <a:gd name="connsiteX12" fmla="*/ 22460 w 7183780"/>
              <a:gd name="connsiteY12" fmla="*/ 3764747 h 5455401"/>
              <a:gd name="connsiteX13" fmla="*/ 161138 w 7183780"/>
              <a:gd name="connsiteY13" fmla="*/ 2727403 h 5455401"/>
              <a:gd name="connsiteX14" fmla="*/ 943144 w 7183780"/>
              <a:gd name="connsiteY14" fmla="*/ 1632443 h 5455401"/>
              <a:gd name="connsiteX15" fmla="*/ 946831 w 7183780"/>
              <a:gd name="connsiteY15" fmla="*/ 1628943 h 5455401"/>
              <a:gd name="connsiteX16" fmla="*/ 950206 w 7183780"/>
              <a:gd name="connsiteY16" fmla="*/ 1625194 h 5455401"/>
              <a:gd name="connsiteX17" fmla="*/ 1315680 w 7183780"/>
              <a:gd name="connsiteY17" fmla="*/ 1206506 h 5455401"/>
              <a:gd name="connsiteX18" fmla="*/ 2138496 w 7183780"/>
              <a:gd name="connsiteY18" fmla="*/ 367257 h 5455401"/>
              <a:gd name="connsiteX19" fmla="*/ 3114925 w 7183780"/>
              <a:gd name="connsiteY19" fmla="*/ 40431 h 5455401"/>
              <a:gd name="connsiteX20" fmla="*/ 3680759 w 7183780"/>
              <a:gd name="connsiteY20" fmla="*/ 21184 h 5455401"/>
              <a:gd name="connsiteX21" fmla="*/ 4392333 w 7183780"/>
              <a:gd name="connsiteY21" fmla="*/ 0 h 5455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83780" h="5455401">
                <a:moveTo>
                  <a:pt x="4392333" y="0"/>
                </a:moveTo>
                <a:cubicBezTo>
                  <a:pt x="4688062" y="0"/>
                  <a:pt x="4980228" y="16685"/>
                  <a:pt x="5257208" y="70927"/>
                </a:cubicBezTo>
                <a:cubicBezTo>
                  <a:pt x="5521314" y="122732"/>
                  <a:pt x="5745360" y="203344"/>
                  <a:pt x="5942096" y="317390"/>
                </a:cubicBezTo>
                <a:cubicBezTo>
                  <a:pt x="6162580" y="445246"/>
                  <a:pt x="6343380" y="611471"/>
                  <a:pt x="6493806" y="825314"/>
                </a:cubicBezTo>
                <a:cubicBezTo>
                  <a:pt x="6651045" y="1048655"/>
                  <a:pt x="6786910" y="1310116"/>
                  <a:pt x="6897652" y="1602509"/>
                </a:cubicBezTo>
                <a:cubicBezTo>
                  <a:pt x="7008774" y="1897189"/>
                  <a:pt x="7088378" y="2202805"/>
                  <a:pt x="7135135" y="2514248"/>
                </a:cubicBezTo>
                <a:cubicBezTo>
                  <a:pt x="7234941" y="3174336"/>
                  <a:pt x="7180069" y="3806304"/>
                  <a:pt x="6980646" y="4293730"/>
                </a:cubicBezTo>
                <a:cubicBezTo>
                  <a:pt x="6867654" y="4570502"/>
                  <a:pt x="6709541" y="4798405"/>
                  <a:pt x="6511430" y="4971129"/>
                </a:cubicBezTo>
                <a:cubicBezTo>
                  <a:pt x="6297571" y="5157539"/>
                  <a:pt x="6035402" y="5280208"/>
                  <a:pt x="5732111" y="5335637"/>
                </a:cubicBezTo>
                <a:cubicBezTo>
                  <a:pt x="5046473" y="5461055"/>
                  <a:pt x="4158600" y="5489489"/>
                  <a:pt x="3296162" y="5413750"/>
                </a:cubicBezTo>
                <a:cubicBezTo>
                  <a:pt x="2375603" y="5332950"/>
                  <a:pt x="1533602" y="5139854"/>
                  <a:pt x="925333" y="4870082"/>
                </a:cubicBezTo>
                <a:cubicBezTo>
                  <a:pt x="671851" y="4757536"/>
                  <a:pt x="464304" y="4602122"/>
                  <a:pt x="309377" y="4408401"/>
                </a:cubicBezTo>
                <a:cubicBezTo>
                  <a:pt x="160388" y="4222179"/>
                  <a:pt x="63895" y="4005524"/>
                  <a:pt x="22460" y="3764747"/>
                </a:cubicBezTo>
                <a:cubicBezTo>
                  <a:pt x="-33098" y="3441921"/>
                  <a:pt x="14898" y="3083162"/>
                  <a:pt x="161138" y="2727403"/>
                </a:cubicBezTo>
                <a:cubicBezTo>
                  <a:pt x="319627" y="2342023"/>
                  <a:pt x="582733" y="1973579"/>
                  <a:pt x="943144" y="1632443"/>
                </a:cubicBezTo>
                <a:lnTo>
                  <a:pt x="946831" y="1628943"/>
                </a:lnTo>
                <a:lnTo>
                  <a:pt x="950206" y="1625194"/>
                </a:lnTo>
                <a:cubicBezTo>
                  <a:pt x="1080759" y="1480403"/>
                  <a:pt x="1200188" y="1341174"/>
                  <a:pt x="1315680" y="1206506"/>
                </a:cubicBezTo>
                <a:cubicBezTo>
                  <a:pt x="1606784" y="867182"/>
                  <a:pt x="1858141" y="574226"/>
                  <a:pt x="2138496" y="367257"/>
                </a:cubicBezTo>
                <a:cubicBezTo>
                  <a:pt x="2434537" y="148665"/>
                  <a:pt x="2744764" y="44806"/>
                  <a:pt x="3114925" y="40431"/>
                </a:cubicBezTo>
                <a:cubicBezTo>
                  <a:pt x="3297599" y="38244"/>
                  <a:pt x="3483711" y="29933"/>
                  <a:pt x="3680759" y="21184"/>
                </a:cubicBezTo>
                <a:cubicBezTo>
                  <a:pt x="3916367" y="10686"/>
                  <a:pt x="4155475" y="0"/>
                  <a:pt x="4392333" y="0"/>
                </a:cubicBezTo>
                <a:close/>
              </a:path>
            </a:pathLst>
          </a:custGeom>
          <a:pattFill prst="pct5">
            <a:fgClr>
              <a:schemeClr val="accent1"/>
            </a:fgClr>
            <a:bgClr>
              <a:schemeClr val="bg1"/>
            </a:bgClr>
          </a:pattFill>
          <a:ln w="254000">
            <a:solidFill>
              <a:schemeClr val="bg1">
                <a:lumMod val="95000"/>
              </a:schemeClr>
            </a:solidFill>
          </a:ln>
        </p:spPr>
        <p:txBody>
          <a:bodyPr wrap="square" anchor="ctr">
            <a:noAutofit/>
          </a:bodyPr>
          <a:lstStyle>
            <a:lvl1pPr marL="0" indent="0" algn="ctr">
              <a:buNone/>
              <a:defRPr sz="1800"/>
            </a:lvl1pPr>
          </a:lstStyle>
          <a:p>
            <a:endParaRPr lang="en-GB" dirty="0"/>
          </a:p>
        </p:txBody>
      </p:sp>
      <p:sp>
        <p:nvSpPr>
          <p:cNvPr id="5" name="Footer Placeholder 4">
            <a:extLst>
              <a:ext uri="{FF2B5EF4-FFF2-40B4-BE49-F238E27FC236}">
                <a16:creationId xmlns:a16="http://schemas.microsoft.com/office/drawing/2014/main" id="{FD56A032-F11B-A012-C666-044035558807}"/>
              </a:ext>
            </a:extLst>
          </p:cNvPr>
          <p:cNvSpPr>
            <a:spLocks noGrp="1"/>
          </p:cNvSpPr>
          <p:nvPr>
            <p:ph type="ftr" sz="quarter" idx="31"/>
          </p:nvPr>
        </p:nvSpPr>
        <p:spPr/>
        <p:txBody>
          <a:bodyPr lIns="360000"/>
          <a:lstStyle/>
          <a:p>
            <a:pPr algn="l"/>
            <a:r>
              <a:rPr lang="en-GB" dirty="0"/>
              <a:t>Transforming drug discovery </a:t>
            </a:r>
            <a:r>
              <a:rPr lang="en-GB" b="0" dirty="0"/>
              <a:t>| Confidential © CN Bio 2024 </a:t>
            </a:r>
          </a:p>
        </p:txBody>
      </p:sp>
      <p:sp>
        <p:nvSpPr>
          <p:cNvPr id="7" name="Picture Placeholder 21">
            <a:extLst>
              <a:ext uri="{FF2B5EF4-FFF2-40B4-BE49-F238E27FC236}">
                <a16:creationId xmlns:a16="http://schemas.microsoft.com/office/drawing/2014/main" id="{A8418E21-FA06-187F-A939-2E260C7EF490}"/>
              </a:ext>
            </a:extLst>
          </p:cNvPr>
          <p:cNvSpPr>
            <a:spLocks noGrp="1"/>
          </p:cNvSpPr>
          <p:nvPr>
            <p:ph type="pic" sz="quarter" idx="32"/>
          </p:nvPr>
        </p:nvSpPr>
        <p:spPr>
          <a:xfrm>
            <a:off x="10341600" y="5778000"/>
            <a:ext cx="1850400" cy="1080000"/>
          </a:xfrm>
          <a:blipFill dpi="0" rotWithShape="1">
            <a:blip r:embed="rId6"/>
            <a:srcRect/>
            <a:stretch>
              <a:fillRect/>
            </a:stretch>
          </a:blipFill>
        </p:spPr>
        <p:txBody>
          <a:bodyPr>
            <a:normAutofit/>
          </a:bodyPr>
          <a:lstStyle>
            <a:lvl1pPr>
              <a:defRPr sz="100"/>
            </a:lvl1pPr>
          </a:lstStyle>
          <a:p>
            <a:endParaRPr lang="en-US" dirty="0"/>
          </a:p>
        </p:txBody>
      </p:sp>
    </p:spTree>
    <p:extLst>
      <p:ext uri="{BB962C8B-B14F-4D97-AF65-F5344CB8AC3E}">
        <p14:creationId xmlns:p14="http://schemas.microsoft.com/office/powerpoint/2010/main" val="8939738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with optional image (2 line title)">
    <p:bg>
      <p:bgPr>
        <a:solidFill>
          <a:schemeClr val="bg1"/>
        </a:solid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C76309F-0F8F-8C42-9C19-CD4473739DD7}"/>
              </a:ext>
            </a:extLst>
          </p:cNvPr>
          <p:cNvSpPr>
            <a:spLocks noGrp="1"/>
          </p:cNvSpPr>
          <p:nvPr>
            <p:ph idx="14" hasCustomPrompt="1"/>
          </p:nvPr>
        </p:nvSpPr>
        <p:spPr>
          <a:xfrm>
            <a:off x="549442" y="3873060"/>
            <a:ext cx="4469926" cy="320655"/>
          </a:xfrm>
        </p:spPr>
        <p:txBody>
          <a:bodyPr anchor="ctr">
            <a:noAutofit/>
          </a:bodyPr>
          <a:lstStyle>
            <a:lvl1pPr marL="0" indent="0">
              <a:lnSpc>
                <a:spcPts val="1880"/>
              </a:lnSpc>
              <a:buNone/>
              <a:defRPr sz="1200" b="1" i="0">
                <a:solidFill>
                  <a:schemeClr val="accent1"/>
                </a:solidFill>
                <a:latin typeface="Montserrat" pitchFamily="2" charset="77"/>
              </a:defRPr>
            </a:lvl1pPr>
          </a:lstStyle>
          <a:p>
            <a:pPr lvl="0"/>
            <a:r>
              <a:rPr lang="en-GB" dirty="0"/>
              <a:t>H4 Next level title </a:t>
            </a:r>
          </a:p>
        </p:txBody>
      </p:sp>
      <p:sp>
        <p:nvSpPr>
          <p:cNvPr id="15" name="Text Placeholder 10">
            <a:extLst>
              <a:ext uri="{FF2B5EF4-FFF2-40B4-BE49-F238E27FC236}">
                <a16:creationId xmlns:a16="http://schemas.microsoft.com/office/drawing/2014/main" id="{56379D8D-C656-F44F-BB6E-4C8209EA9A67}"/>
              </a:ext>
            </a:extLst>
          </p:cNvPr>
          <p:cNvSpPr>
            <a:spLocks noGrp="1"/>
          </p:cNvSpPr>
          <p:nvPr>
            <p:ph type="body" sz="quarter" idx="15" hasCustomPrompt="1"/>
          </p:nvPr>
        </p:nvSpPr>
        <p:spPr>
          <a:xfrm>
            <a:off x="888655" y="4254549"/>
            <a:ext cx="4469926" cy="258714"/>
          </a:xfrm>
        </p:spPr>
        <p:txBody>
          <a:bodyPr anchor="ctr">
            <a:noAutofit/>
          </a:bodyPr>
          <a:lstStyle>
            <a:lvl1pPr marL="0" indent="0">
              <a:lnSpc>
                <a:spcPts val="1760"/>
              </a:lnSpc>
              <a:spcBef>
                <a:spcPts val="0"/>
              </a:spcBef>
              <a:buNone/>
              <a:defRPr sz="1200">
                <a:solidFill>
                  <a:schemeClr val="accent6"/>
                </a:solidFill>
              </a:defRPr>
            </a:lvl1pPr>
            <a:lvl2pPr marL="457200" indent="0">
              <a:buNone/>
              <a:defRPr sz="1600">
                <a:solidFill>
                  <a:schemeClr val="accent6"/>
                </a:solidFill>
              </a:defRPr>
            </a:lvl2pPr>
            <a:lvl3pPr marL="914400" indent="0">
              <a:buNone/>
              <a:defRPr sz="1400">
                <a:solidFill>
                  <a:schemeClr val="accent6"/>
                </a:solidFill>
              </a:defRPr>
            </a:lvl3pPr>
            <a:lvl4pPr marL="1371600" indent="0">
              <a:buNone/>
              <a:defRPr sz="1200">
                <a:solidFill>
                  <a:schemeClr val="accent6"/>
                </a:solidFill>
              </a:defRPr>
            </a:lvl4pPr>
            <a:lvl5pPr marL="1828800" indent="0">
              <a:buNone/>
              <a:defRPr sz="1200">
                <a:solidFill>
                  <a:schemeClr val="accent6"/>
                </a:solidFill>
              </a:defRPr>
            </a:lvl5pPr>
          </a:lstStyle>
          <a:p>
            <a:pPr lvl="0"/>
            <a:r>
              <a:rPr lang="en-GB" dirty="0"/>
              <a:t>Positive bullet tick list </a:t>
            </a:r>
          </a:p>
        </p:txBody>
      </p:sp>
      <p:sp>
        <p:nvSpPr>
          <p:cNvPr id="16" name="Text Placeholder 10">
            <a:extLst>
              <a:ext uri="{FF2B5EF4-FFF2-40B4-BE49-F238E27FC236}">
                <a16:creationId xmlns:a16="http://schemas.microsoft.com/office/drawing/2014/main" id="{20763F03-9CC8-1A42-B839-415E6B6311EB}"/>
              </a:ext>
            </a:extLst>
          </p:cNvPr>
          <p:cNvSpPr>
            <a:spLocks noGrp="1"/>
          </p:cNvSpPr>
          <p:nvPr>
            <p:ph type="body" sz="quarter" idx="16" hasCustomPrompt="1"/>
          </p:nvPr>
        </p:nvSpPr>
        <p:spPr>
          <a:xfrm>
            <a:off x="888655" y="4610968"/>
            <a:ext cx="4469926" cy="258714"/>
          </a:xfrm>
        </p:spPr>
        <p:txBody>
          <a:bodyPr anchor="ctr">
            <a:noAutofit/>
          </a:bodyPr>
          <a:lstStyle>
            <a:lvl1pPr marL="0" indent="0">
              <a:lnSpc>
                <a:spcPts val="1760"/>
              </a:lnSpc>
              <a:spcBef>
                <a:spcPts val="0"/>
              </a:spcBef>
              <a:buNone/>
              <a:defRPr sz="1200">
                <a:solidFill>
                  <a:schemeClr val="accent6"/>
                </a:solidFill>
              </a:defRPr>
            </a:lvl1pPr>
            <a:lvl2pPr marL="457200" indent="0">
              <a:buNone/>
              <a:defRPr sz="1600">
                <a:solidFill>
                  <a:schemeClr val="accent6"/>
                </a:solidFill>
              </a:defRPr>
            </a:lvl2pPr>
            <a:lvl3pPr marL="914400" indent="0">
              <a:buNone/>
              <a:defRPr sz="1400">
                <a:solidFill>
                  <a:schemeClr val="accent6"/>
                </a:solidFill>
              </a:defRPr>
            </a:lvl3pPr>
            <a:lvl4pPr marL="1371600" indent="0">
              <a:buNone/>
              <a:defRPr sz="1200">
                <a:solidFill>
                  <a:schemeClr val="accent6"/>
                </a:solidFill>
              </a:defRPr>
            </a:lvl4pPr>
            <a:lvl5pPr marL="1828800" indent="0">
              <a:buNone/>
              <a:defRPr sz="1200">
                <a:solidFill>
                  <a:schemeClr val="accent6"/>
                </a:solidFill>
              </a:defRPr>
            </a:lvl5pPr>
          </a:lstStyle>
          <a:p>
            <a:pPr lvl="0"/>
            <a:r>
              <a:rPr lang="en-GB" dirty="0"/>
              <a:t>Positive bullet tick list </a:t>
            </a:r>
          </a:p>
        </p:txBody>
      </p:sp>
      <p:sp>
        <p:nvSpPr>
          <p:cNvPr id="17" name="Text Placeholder 10">
            <a:extLst>
              <a:ext uri="{FF2B5EF4-FFF2-40B4-BE49-F238E27FC236}">
                <a16:creationId xmlns:a16="http://schemas.microsoft.com/office/drawing/2014/main" id="{E46F151E-0327-2C49-8941-615D712EBA1F}"/>
              </a:ext>
            </a:extLst>
          </p:cNvPr>
          <p:cNvSpPr>
            <a:spLocks noGrp="1"/>
          </p:cNvSpPr>
          <p:nvPr>
            <p:ph type="body" sz="quarter" idx="17" hasCustomPrompt="1"/>
          </p:nvPr>
        </p:nvSpPr>
        <p:spPr>
          <a:xfrm>
            <a:off x="888655" y="4967387"/>
            <a:ext cx="4469926" cy="258714"/>
          </a:xfrm>
        </p:spPr>
        <p:txBody>
          <a:bodyPr anchor="ctr">
            <a:noAutofit/>
          </a:bodyPr>
          <a:lstStyle>
            <a:lvl1pPr marL="0" indent="0">
              <a:lnSpc>
                <a:spcPts val="1760"/>
              </a:lnSpc>
              <a:spcBef>
                <a:spcPts val="0"/>
              </a:spcBef>
              <a:buNone/>
              <a:defRPr sz="1200">
                <a:solidFill>
                  <a:schemeClr val="accent6"/>
                </a:solidFill>
              </a:defRPr>
            </a:lvl1pPr>
            <a:lvl2pPr marL="457200" indent="0">
              <a:buNone/>
              <a:defRPr sz="1600">
                <a:solidFill>
                  <a:schemeClr val="accent6"/>
                </a:solidFill>
              </a:defRPr>
            </a:lvl2pPr>
            <a:lvl3pPr marL="914400" indent="0">
              <a:buNone/>
              <a:defRPr sz="1400">
                <a:solidFill>
                  <a:schemeClr val="accent6"/>
                </a:solidFill>
              </a:defRPr>
            </a:lvl3pPr>
            <a:lvl4pPr marL="1371600" indent="0">
              <a:buNone/>
              <a:defRPr sz="1200">
                <a:solidFill>
                  <a:schemeClr val="accent6"/>
                </a:solidFill>
              </a:defRPr>
            </a:lvl4pPr>
            <a:lvl5pPr marL="1828800" indent="0">
              <a:buNone/>
              <a:defRPr sz="1200">
                <a:solidFill>
                  <a:schemeClr val="accent6"/>
                </a:solidFill>
              </a:defRPr>
            </a:lvl5pPr>
          </a:lstStyle>
          <a:p>
            <a:pPr lvl="0"/>
            <a:r>
              <a:rPr lang="en-GB" dirty="0"/>
              <a:t>Positive bullet tick list </a:t>
            </a:r>
          </a:p>
        </p:txBody>
      </p:sp>
      <p:sp>
        <p:nvSpPr>
          <p:cNvPr id="18" name="Text Placeholder 10">
            <a:extLst>
              <a:ext uri="{FF2B5EF4-FFF2-40B4-BE49-F238E27FC236}">
                <a16:creationId xmlns:a16="http://schemas.microsoft.com/office/drawing/2014/main" id="{219714FB-56E3-1B46-9D4A-8002F57CAC15}"/>
              </a:ext>
            </a:extLst>
          </p:cNvPr>
          <p:cNvSpPr>
            <a:spLocks noGrp="1"/>
          </p:cNvSpPr>
          <p:nvPr>
            <p:ph type="body" sz="quarter" idx="18" hasCustomPrompt="1"/>
          </p:nvPr>
        </p:nvSpPr>
        <p:spPr>
          <a:xfrm>
            <a:off x="888655" y="5323806"/>
            <a:ext cx="4469926" cy="258714"/>
          </a:xfrm>
        </p:spPr>
        <p:txBody>
          <a:bodyPr anchor="ctr">
            <a:noAutofit/>
          </a:bodyPr>
          <a:lstStyle>
            <a:lvl1pPr marL="0" indent="0">
              <a:lnSpc>
                <a:spcPts val="1760"/>
              </a:lnSpc>
              <a:spcBef>
                <a:spcPts val="0"/>
              </a:spcBef>
              <a:buNone/>
              <a:defRPr sz="1200">
                <a:solidFill>
                  <a:schemeClr val="accent6"/>
                </a:solidFill>
              </a:defRPr>
            </a:lvl1pPr>
            <a:lvl2pPr marL="457200" indent="0">
              <a:buNone/>
              <a:defRPr sz="1600">
                <a:solidFill>
                  <a:schemeClr val="accent6"/>
                </a:solidFill>
              </a:defRPr>
            </a:lvl2pPr>
            <a:lvl3pPr marL="914400" indent="0">
              <a:buNone/>
              <a:defRPr sz="1400">
                <a:solidFill>
                  <a:schemeClr val="accent6"/>
                </a:solidFill>
              </a:defRPr>
            </a:lvl3pPr>
            <a:lvl4pPr marL="1371600" indent="0">
              <a:buNone/>
              <a:defRPr sz="1200">
                <a:solidFill>
                  <a:schemeClr val="accent6"/>
                </a:solidFill>
              </a:defRPr>
            </a:lvl4pPr>
            <a:lvl5pPr marL="1828800" indent="0">
              <a:buNone/>
              <a:defRPr sz="1200">
                <a:solidFill>
                  <a:schemeClr val="accent6"/>
                </a:solidFill>
              </a:defRPr>
            </a:lvl5pPr>
          </a:lstStyle>
          <a:p>
            <a:pPr lvl="0"/>
            <a:r>
              <a:rPr lang="en-GB" dirty="0"/>
              <a:t>Positive bullet tick list </a:t>
            </a:r>
          </a:p>
        </p:txBody>
      </p:sp>
      <p:sp>
        <p:nvSpPr>
          <p:cNvPr id="19" name="Text Placeholder 10">
            <a:extLst>
              <a:ext uri="{FF2B5EF4-FFF2-40B4-BE49-F238E27FC236}">
                <a16:creationId xmlns:a16="http://schemas.microsoft.com/office/drawing/2014/main" id="{DA50890E-20B3-054B-B2CF-B6C3D10A6E57}"/>
              </a:ext>
            </a:extLst>
          </p:cNvPr>
          <p:cNvSpPr>
            <a:spLocks noGrp="1"/>
          </p:cNvSpPr>
          <p:nvPr>
            <p:ph type="body" sz="quarter" idx="19" hasCustomPrompt="1"/>
          </p:nvPr>
        </p:nvSpPr>
        <p:spPr>
          <a:xfrm>
            <a:off x="888655" y="5680226"/>
            <a:ext cx="4469926" cy="258714"/>
          </a:xfrm>
        </p:spPr>
        <p:txBody>
          <a:bodyPr anchor="ctr">
            <a:noAutofit/>
          </a:bodyPr>
          <a:lstStyle>
            <a:lvl1pPr marL="0" indent="0">
              <a:lnSpc>
                <a:spcPts val="1760"/>
              </a:lnSpc>
              <a:spcBef>
                <a:spcPts val="0"/>
              </a:spcBef>
              <a:buNone/>
              <a:defRPr sz="1200">
                <a:solidFill>
                  <a:schemeClr val="accent6"/>
                </a:solidFill>
              </a:defRPr>
            </a:lvl1pPr>
            <a:lvl2pPr marL="457200" indent="0">
              <a:buNone/>
              <a:defRPr sz="1600">
                <a:solidFill>
                  <a:schemeClr val="accent6"/>
                </a:solidFill>
              </a:defRPr>
            </a:lvl2pPr>
            <a:lvl3pPr marL="914400" indent="0">
              <a:buNone/>
              <a:defRPr sz="1400">
                <a:solidFill>
                  <a:schemeClr val="accent6"/>
                </a:solidFill>
              </a:defRPr>
            </a:lvl3pPr>
            <a:lvl4pPr marL="1371600" indent="0">
              <a:buNone/>
              <a:defRPr sz="1200">
                <a:solidFill>
                  <a:schemeClr val="accent6"/>
                </a:solidFill>
              </a:defRPr>
            </a:lvl4pPr>
            <a:lvl5pPr marL="1828800" indent="0">
              <a:buNone/>
              <a:defRPr sz="1200">
                <a:solidFill>
                  <a:schemeClr val="accent6"/>
                </a:solidFill>
              </a:defRPr>
            </a:lvl5pPr>
          </a:lstStyle>
          <a:p>
            <a:pPr lvl="0"/>
            <a:r>
              <a:rPr lang="en-GB" dirty="0"/>
              <a:t>Positive bullet tick list </a:t>
            </a:r>
          </a:p>
        </p:txBody>
      </p:sp>
      <p:pic>
        <p:nvPicPr>
          <p:cNvPr id="26" name="Content Placeholder 11">
            <a:extLst>
              <a:ext uri="{FF2B5EF4-FFF2-40B4-BE49-F238E27FC236}">
                <a16:creationId xmlns:a16="http://schemas.microsoft.com/office/drawing/2014/main" id="{10621DFC-A55A-1B4B-AA85-835EDF3C7FD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4064" y="4673657"/>
            <a:ext cx="202364" cy="193166"/>
          </a:xfrm>
          <a:prstGeom prst="rect">
            <a:avLst/>
          </a:prstGeom>
        </p:spPr>
      </p:pic>
      <p:pic>
        <p:nvPicPr>
          <p:cNvPr id="27" name="Content Placeholder 11">
            <a:extLst>
              <a:ext uri="{FF2B5EF4-FFF2-40B4-BE49-F238E27FC236}">
                <a16:creationId xmlns:a16="http://schemas.microsoft.com/office/drawing/2014/main" id="{EDD088DE-9720-3A40-8D07-7F9B34FA00F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4064" y="5022759"/>
            <a:ext cx="202364" cy="193166"/>
          </a:xfrm>
          <a:prstGeom prst="rect">
            <a:avLst/>
          </a:prstGeom>
        </p:spPr>
      </p:pic>
      <p:pic>
        <p:nvPicPr>
          <p:cNvPr id="28" name="Content Placeholder 11">
            <a:extLst>
              <a:ext uri="{FF2B5EF4-FFF2-40B4-BE49-F238E27FC236}">
                <a16:creationId xmlns:a16="http://schemas.microsoft.com/office/drawing/2014/main" id="{86C61DBD-F25A-EA44-A9BE-BF103D4E052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4064" y="5371862"/>
            <a:ext cx="202364" cy="193166"/>
          </a:xfrm>
          <a:prstGeom prst="rect">
            <a:avLst/>
          </a:prstGeom>
        </p:spPr>
      </p:pic>
      <p:pic>
        <p:nvPicPr>
          <p:cNvPr id="29" name="Content Placeholder 11">
            <a:extLst>
              <a:ext uri="{FF2B5EF4-FFF2-40B4-BE49-F238E27FC236}">
                <a16:creationId xmlns:a16="http://schemas.microsoft.com/office/drawing/2014/main" id="{876FCD46-83FE-7A44-942B-F0262CA210E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4064" y="5720964"/>
            <a:ext cx="202364" cy="193166"/>
          </a:xfrm>
          <a:prstGeom prst="rect">
            <a:avLst/>
          </a:prstGeom>
        </p:spPr>
      </p:pic>
      <p:pic>
        <p:nvPicPr>
          <p:cNvPr id="30" name="Content Placeholder 11">
            <a:extLst>
              <a:ext uri="{FF2B5EF4-FFF2-40B4-BE49-F238E27FC236}">
                <a16:creationId xmlns:a16="http://schemas.microsoft.com/office/drawing/2014/main" id="{F0FED614-AAFA-D74D-802E-53240739CD2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4064" y="4329191"/>
            <a:ext cx="202364" cy="193166"/>
          </a:xfrm>
          <a:prstGeom prst="rect">
            <a:avLst/>
          </a:prstGeom>
        </p:spPr>
      </p:pic>
      <p:sp>
        <p:nvSpPr>
          <p:cNvPr id="20" name="Picture Placeholder 24">
            <a:extLst>
              <a:ext uri="{FF2B5EF4-FFF2-40B4-BE49-F238E27FC236}">
                <a16:creationId xmlns:a16="http://schemas.microsoft.com/office/drawing/2014/main" id="{48A40BBC-CDBA-2F45-BC43-961DA9B99430}"/>
              </a:ext>
            </a:extLst>
          </p:cNvPr>
          <p:cNvSpPr>
            <a:spLocks noGrp="1"/>
          </p:cNvSpPr>
          <p:nvPr>
            <p:ph type="pic" sz="quarter" idx="20"/>
          </p:nvPr>
        </p:nvSpPr>
        <p:spPr>
          <a:xfrm>
            <a:off x="5438308" y="2251705"/>
            <a:ext cx="7183780" cy="5455401"/>
          </a:xfrm>
          <a:custGeom>
            <a:avLst/>
            <a:gdLst>
              <a:gd name="connsiteX0" fmla="*/ 4392333 w 7183780"/>
              <a:gd name="connsiteY0" fmla="*/ 0 h 5455401"/>
              <a:gd name="connsiteX1" fmla="*/ 5257208 w 7183780"/>
              <a:gd name="connsiteY1" fmla="*/ 70927 h 5455401"/>
              <a:gd name="connsiteX2" fmla="*/ 5942096 w 7183780"/>
              <a:gd name="connsiteY2" fmla="*/ 317390 h 5455401"/>
              <a:gd name="connsiteX3" fmla="*/ 6493806 w 7183780"/>
              <a:gd name="connsiteY3" fmla="*/ 825314 h 5455401"/>
              <a:gd name="connsiteX4" fmla="*/ 6897652 w 7183780"/>
              <a:gd name="connsiteY4" fmla="*/ 1602509 h 5455401"/>
              <a:gd name="connsiteX5" fmla="*/ 7135135 w 7183780"/>
              <a:gd name="connsiteY5" fmla="*/ 2514248 h 5455401"/>
              <a:gd name="connsiteX6" fmla="*/ 6980646 w 7183780"/>
              <a:gd name="connsiteY6" fmla="*/ 4293730 h 5455401"/>
              <a:gd name="connsiteX7" fmla="*/ 6511430 w 7183780"/>
              <a:gd name="connsiteY7" fmla="*/ 4971129 h 5455401"/>
              <a:gd name="connsiteX8" fmla="*/ 5732111 w 7183780"/>
              <a:gd name="connsiteY8" fmla="*/ 5335637 h 5455401"/>
              <a:gd name="connsiteX9" fmla="*/ 3296162 w 7183780"/>
              <a:gd name="connsiteY9" fmla="*/ 5413750 h 5455401"/>
              <a:gd name="connsiteX10" fmla="*/ 925333 w 7183780"/>
              <a:gd name="connsiteY10" fmla="*/ 4870082 h 5455401"/>
              <a:gd name="connsiteX11" fmla="*/ 309377 w 7183780"/>
              <a:gd name="connsiteY11" fmla="*/ 4408401 h 5455401"/>
              <a:gd name="connsiteX12" fmla="*/ 22460 w 7183780"/>
              <a:gd name="connsiteY12" fmla="*/ 3764747 h 5455401"/>
              <a:gd name="connsiteX13" fmla="*/ 161138 w 7183780"/>
              <a:gd name="connsiteY13" fmla="*/ 2727403 h 5455401"/>
              <a:gd name="connsiteX14" fmla="*/ 943144 w 7183780"/>
              <a:gd name="connsiteY14" fmla="*/ 1632443 h 5455401"/>
              <a:gd name="connsiteX15" fmla="*/ 946831 w 7183780"/>
              <a:gd name="connsiteY15" fmla="*/ 1628943 h 5455401"/>
              <a:gd name="connsiteX16" fmla="*/ 950206 w 7183780"/>
              <a:gd name="connsiteY16" fmla="*/ 1625194 h 5455401"/>
              <a:gd name="connsiteX17" fmla="*/ 1315680 w 7183780"/>
              <a:gd name="connsiteY17" fmla="*/ 1206506 h 5455401"/>
              <a:gd name="connsiteX18" fmla="*/ 2138496 w 7183780"/>
              <a:gd name="connsiteY18" fmla="*/ 367257 h 5455401"/>
              <a:gd name="connsiteX19" fmla="*/ 3114925 w 7183780"/>
              <a:gd name="connsiteY19" fmla="*/ 40431 h 5455401"/>
              <a:gd name="connsiteX20" fmla="*/ 3680759 w 7183780"/>
              <a:gd name="connsiteY20" fmla="*/ 21184 h 5455401"/>
              <a:gd name="connsiteX21" fmla="*/ 4392333 w 7183780"/>
              <a:gd name="connsiteY21" fmla="*/ 0 h 5455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83780" h="5455401">
                <a:moveTo>
                  <a:pt x="4392333" y="0"/>
                </a:moveTo>
                <a:cubicBezTo>
                  <a:pt x="4688062" y="0"/>
                  <a:pt x="4980228" y="16685"/>
                  <a:pt x="5257208" y="70927"/>
                </a:cubicBezTo>
                <a:cubicBezTo>
                  <a:pt x="5521314" y="122732"/>
                  <a:pt x="5745360" y="203344"/>
                  <a:pt x="5942096" y="317390"/>
                </a:cubicBezTo>
                <a:cubicBezTo>
                  <a:pt x="6162580" y="445246"/>
                  <a:pt x="6343380" y="611471"/>
                  <a:pt x="6493806" y="825314"/>
                </a:cubicBezTo>
                <a:cubicBezTo>
                  <a:pt x="6651045" y="1048655"/>
                  <a:pt x="6786910" y="1310116"/>
                  <a:pt x="6897652" y="1602509"/>
                </a:cubicBezTo>
                <a:cubicBezTo>
                  <a:pt x="7008774" y="1897189"/>
                  <a:pt x="7088378" y="2202805"/>
                  <a:pt x="7135135" y="2514248"/>
                </a:cubicBezTo>
                <a:cubicBezTo>
                  <a:pt x="7234941" y="3174336"/>
                  <a:pt x="7180069" y="3806304"/>
                  <a:pt x="6980646" y="4293730"/>
                </a:cubicBezTo>
                <a:cubicBezTo>
                  <a:pt x="6867654" y="4570502"/>
                  <a:pt x="6709541" y="4798405"/>
                  <a:pt x="6511430" y="4971129"/>
                </a:cubicBezTo>
                <a:cubicBezTo>
                  <a:pt x="6297571" y="5157539"/>
                  <a:pt x="6035402" y="5280208"/>
                  <a:pt x="5732111" y="5335637"/>
                </a:cubicBezTo>
                <a:cubicBezTo>
                  <a:pt x="5046473" y="5461055"/>
                  <a:pt x="4158600" y="5489489"/>
                  <a:pt x="3296162" y="5413750"/>
                </a:cubicBezTo>
                <a:cubicBezTo>
                  <a:pt x="2375603" y="5332950"/>
                  <a:pt x="1533602" y="5139854"/>
                  <a:pt x="925333" y="4870082"/>
                </a:cubicBezTo>
                <a:cubicBezTo>
                  <a:pt x="671851" y="4757536"/>
                  <a:pt x="464304" y="4602122"/>
                  <a:pt x="309377" y="4408401"/>
                </a:cubicBezTo>
                <a:cubicBezTo>
                  <a:pt x="160388" y="4222179"/>
                  <a:pt x="63895" y="4005524"/>
                  <a:pt x="22460" y="3764747"/>
                </a:cubicBezTo>
                <a:cubicBezTo>
                  <a:pt x="-33098" y="3441921"/>
                  <a:pt x="14898" y="3083162"/>
                  <a:pt x="161138" y="2727403"/>
                </a:cubicBezTo>
                <a:cubicBezTo>
                  <a:pt x="319627" y="2342023"/>
                  <a:pt x="582733" y="1973579"/>
                  <a:pt x="943144" y="1632443"/>
                </a:cubicBezTo>
                <a:lnTo>
                  <a:pt x="946831" y="1628943"/>
                </a:lnTo>
                <a:lnTo>
                  <a:pt x="950206" y="1625194"/>
                </a:lnTo>
                <a:cubicBezTo>
                  <a:pt x="1080759" y="1480403"/>
                  <a:pt x="1200188" y="1341174"/>
                  <a:pt x="1315680" y="1206506"/>
                </a:cubicBezTo>
                <a:cubicBezTo>
                  <a:pt x="1606784" y="867182"/>
                  <a:pt x="1858141" y="574226"/>
                  <a:pt x="2138496" y="367257"/>
                </a:cubicBezTo>
                <a:cubicBezTo>
                  <a:pt x="2434537" y="148665"/>
                  <a:pt x="2744764" y="44806"/>
                  <a:pt x="3114925" y="40431"/>
                </a:cubicBezTo>
                <a:cubicBezTo>
                  <a:pt x="3297599" y="38244"/>
                  <a:pt x="3483711" y="29933"/>
                  <a:pt x="3680759" y="21184"/>
                </a:cubicBezTo>
                <a:cubicBezTo>
                  <a:pt x="3916367" y="10686"/>
                  <a:pt x="4155475" y="0"/>
                  <a:pt x="4392333" y="0"/>
                </a:cubicBezTo>
                <a:close/>
              </a:path>
            </a:pathLst>
          </a:custGeom>
          <a:pattFill prst="pct5">
            <a:fgClr>
              <a:schemeClr val="accent1"/>
            </a:fgClr>
            <a:bgClr>
              <a:schemeClr val="bg1"/>
            </a:bgClr>
          </a:pattFill>
          <a:ln w="254000">
            <a:solidFill>
              <a:schemeClr val="bg1">
                <a:lumMod val="95000"/>
              </a:schemeClr>
            </a:solidFill>
          </a:ln>
        </p:spPr>
        <p:txBody>
          <a:bodyPr wrap="square" anchor="ctr">
            <a:noAutofit/>
          </a:bodyPr>
          <a:lstStyle>
            <a:lvl1pPr marL="0" indent="0" algn="ctr">
              <a:buNone/>
              <a:defRPr sz="1800"/>
            </a:lvl1pPr>
          </a:lstStyle>
          <a:p>
            <a:endParaRPr lang="en-GB" dirty="0"/>
          </a:p>
        </p:txBody>
      </p:sp>
      <p:sp>
        <p:nvSpPr>
          <p:cNvPr id="5" name="Footer Placeholder 4">
            <a:extLst>
              <a:ext uri="{FF2B5EF4-FFF2-40B4-BE49-F238E27FC236}">
                <a16:creationId xmlns:a16="http://schemas.microsoft.com/office/drawing/2014/main" id="{FD56A032-F11B-A012-C666-044035558807}"/>
              </a:ext>
            </a:extLst>
          </p:cNvPr>
          <p:cNvSpPr>
            <a:spLocks noGrp="1"/>
          </p:cNvSpPr>
          <p:nvPr>
            <p:ph type="ftr" sz="quarter" idx="31"/>
          </p:nvPr>
        </p:nvSpPr>
        <p:spPr/>
        <p:txBody>
          <a:bodyPr lIns="360000"/>
          <a:lstStyle/>
          <a:p>
            <a:pPr algn="l"/>
            <a:r>
              <a:rPr lang="en-GB" dirty="0"/>
              <a:t>Transforming drug discovery </a:t>
            </a:r>
            <a:r>
              <a:rPr lang="en-GB" b="0" dirty="0"/>
              <a:t>| Confidential © CN Bio 2024 </a:t>
            </a:r>
          </a:p>
        </p:txBody>
      </p:sp>
      <p:sp>
        <p:nvSpPr>
          <p:cNvPr id="7" name="Picture Placeholder 21">
            <a:extLst>
              <a:ext uri="{FF2B5EF4-FFF2-40B4-BE49-F238E27FC236}">
                <a16:creationId xmlns:a16="http://schemas.microsoft.com/office/drawing/2014/main" id="{A8418E21-FA06-187F-A939-2E260C7EF490}"/>
              </a:ext>
            </a:extLst>
          </p:cNvPr>
          <p:cNvSpPr>
            <a:spLocks noGrp="1"/>
          </p:cNvSpPr>
          <p:nvPr>
            <p:ph type="pic" sz="quarter" idx="32"/>
          </p:nvPr>
        </p:nvSpPr>
        <p:spPr>
          <a:xfrm>
            <a:off x="10341600" y="5778000"/>
            <a:ext cx="1850400" cy="1080000"/>
          </a:xfrm>
          <a:blipFill dpi="0" rotWithShape="1">
            <a:blip r:embed="rId4"/>
            <a:srcRect/>
            <a:stretch>
              <a:fillRect/>
            </a:stretch>
          </a:blipFill>
        </p:spPr>
        <p:txBody>
          <a:bodyPr>
            <a:normAutofit/>
          </a:bodyPr>
          <a:lstStyle>
            <a:lvl1pPr>
              <a:defRPr sz="100"/>
            </a:lvl1pPr>
          </a:lstStyle>
          <a:p>
            <a:endParaRPr lang="en-US" dirty="0"/>
          </a:p>
        </p:txBody>
      </p:sp>
      <p:sp>
        <p:nvSpPr>
          <p:cNvPr id="3" name="Title 1">
            <a:extLst>
              <a:ext uri="{FF2B5EF4-FFF2-40B4-BE49-F238E27FC236}">
                <a16:creationId xmlns:a16="http://schemas.microsoft.com/office/drawing/2014/main" id="{90A82D88-7403-40D0-0855-AFB1FDAAAF29}"/>
              </a:ext>
            </a:extLst>
          </p:cNvPr>
          <p:cNvSpPr>
            <a:spLocks noGrp="1"/>
          </p:cNvSpPr>
          <p:nvPr>
            <p:ph type="title" hasCustomPrompt="1"/>
          </p:nvPr>
        </p:nvSpPr>
        <p:spPr>
          <a:xfrm>
            <a:off x="549442" y="234234"/>
            <a:ext cx="7603958" cy="1168365"/>
          </a:xfrm>
        </p:spPr>
        <p:txBody>
          <a:bodyPr anchor="b">
            <a:noAutofit/>
          </a:bodyPr>
          <a:lstStyle>
            <a:lvl1pPr>
              <a:defRPr sz="2800">
                <a:solidFill>
                  <a:schemeClr val="accent1"/>
                </a:solidFill>
              </a:defRPr>
            </a:lvl1pPr>
          </a:lstStyle>
          <a:p>
            <a:r>
              <a:rPr lang="en-GB" dirty="0"/>
              <a:t>Two line longer title Two line longer title Two line longer title </a:t>
            </a:r>
          </a:p>
        </p:txBody>
      </p:sp>
      <p:pic>
        <p:nvPicPr>
          <p:cNvPr id="4" name="Graphic 3">
            <a:extLst>
              <a:ext uri="{FF2B5EF4-FFF2-40B4-BE49-F238E27FC236}">
                <a16:creationId xmlns:a16="http://schemas.microsoft.com/office/drawing/2014/main" id="{DE6BAD97-F27E-7209-2600-927CE02E4C7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28834" y="1563370"/>
            <a:ext cx="972000" cy="34412"/>
          </a:xfrm>
          <a:prstGeom prst="rect">
            <a:avLst/>
          </a:prstGeom>
        </p:spPr>
      </p:pic>
      <p:sp>
        <p:nvSpPr>
          <p:cNvPr id="6" name="Text Placeholder 10">
            <a:extLst>
              <a:ext uri="{FF2B5EF4-FFF2-40B4-BE49-F238E27FC236}">
                <a16:creationId xmlns:a16="http://schemas.microsoft.com/office/drawing/2014/main" id="{529F4088-C10A-C27F-E938-F466D954D5AA}"/>
              </a:ext>
            </a:extLst>
          </p:cNvPr>
          <p:cNvSpPr>
            <a:spLocks noGrp="1"/>
          </p:cNvSpPr>
          <p:nvPr>
            <p:ph type="body" sz="quarter" idx="13" hasCustomPrompt="1"/>
          </p:nvPr>
        </p:nvSpPr>
        <p:spPr>
          <a:xfrm>
            <a:off x="549442" y="2507708"/>
            <a:ext cx="4469926" cy="1218687"/>
          </a:xfrm>
        </p:spPr>
        <p:txBody>
          <a:bodyPr>
            <a:noAutofit/>
          </a:bodyPr>
          <a:lstStyle>
            <a:lvl1pPr marL="0" marR="0" indent="0" algn="l" defTabSz="914400" rtl="0" eaLnBrk="1" fontAlgn="auto" latinLnBrk="0" hangingPunct="1">
              <a:lnSpc>
                <a:spcPts val="1760"/>
              </a:lnSpc>
              <a:spcBef>
                <a:spcPts val="1000"/>
              </a:spcBef>
              <a:spcAft>
                <a:spcPts val="0"/>
              </a:spcAft>
              <a:buClrTx/>
              <a:buSzTx/>
              <a:buFont typeface="Arial" panose="020B0604020202020204" pitchFamily="34" charset="0"/>
              <a:buNone/>
              <a:tabLst/>
              <a:defRPr sz="1200">
                <a:solidFill>
                  <a:schemeClr val="accent6"/>
                </a:solidFill>
              </a:defRPr>
            </a:lvl1pPr>
            <a:lvl2pPr marL="457200" indent="0">
              <a:buNone/>
              <a:defRPr sz="1600">
                <a:solidFill>
                  <a:schemeClr val="accent6"/>
                </a:solidFill>
              </a:defRPr>
            </a:lvl2pPr>
            <a:lvl3pPr marL="914400" indent="0">
              <a:buNone/>
              <a:defRPr sz="1400">
                <a:solidFill>
                  <a:schemeClr val="accent6"/>
                </a:solidFill>
              </a:defRPr>
            </a:lvl3pPr>
            <a:lvl4pPr marL="1371600" indent="0">
              <a:buNone/>
              <a:defRPr sz="1200">
                <a:solidFill>
                  <a:schemeClr val="accent6"/>
                </a:solidFill>
              </a:defRPr>
            </a:lvl4pPr>
            <a:lvl5pPr marL="1828800" indent="0">
              <a:buNone/>
              <a:defRPr sz="1200">
                <a:solidFill>
                  <a:schemeClr val="accent6"/>
                </a:solidFill>
              </a:defRPr>
            </a:lvl5pPr>
          </a:lstStyle>
          <a:p>
            <a:pPr lvl="0"/>
            <a:r>
              <a:rPr lang="en-GB" dirty="0"/>
              <a:t>Standard text size.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example of bolding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p>
        </p:txBody>
      </p:sp>
      <p:sp>
        <p:nvSpPr>
          <p:cNvPr id="9" name="Text Placeholder 31">
            <a:extLst>
              <a:ext uri="{FF2B5EF4-FFF2-40B4-BE49-F238E27FC236}">
                <a16:creationId xmlns:a16="http://schemas.microsoft.com/office/drawing/2014/main" id="{4194FDC0-5183-0E47-348C-3E9965E7A0E3}"/>
              </a:ext>
            </a:extLst>
          </p:cNvPr>
          <p:cNvSpPr>
            <a:spLocks noGrp="1"/>
          </p:cNvSpPr>
          <p:nvPr>
            <p:ph type="body" sz="quarter" idx="30" hasCustomPrompt="1"/>
          </p:nvPr>
        </p:nvSpPr>
        <p:spPr>
          <a:xfrm>
            <a:off x="549442" y="1775076"/>
            <a:ext cx="6831072" cy="595043"/>
          </a:xfrm>
        </p:spPr>
        <p:txBody>
          <a:bodyPr>
            <a:noAutofit/>
          </a:bodyPr>
          <a:lstStyle>
            <a:lvl1pPr marL="0" indent="0" algn="l" defTabSz="914400" rtl="0" eaLnBrk="1" latinLnBrk="0" hangingPunct="1">
              <a:lnSpc>
                <a:spcPts val="1880"/>
              </a:lnSpc>
              <a:spcBef>
                <a:spcPts val="1000"/>
              </a:spcBef>
              <a:buFont typeface="Arial" panose="020B0604020202020204" pitchFamily="34" charset="0"/>
              <a:buNone/>
              <a:defRPr lang="en-GB" sz="1400" b="1" i="0" kern="1200" dirty="0">
                <a:solidFill>
                  <a:schemeClr val="accent1"/>
                </a:solidFill>
                <a:latin typeface="Montserrat" pitchFamily="2" charset="77"/>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lvl="0" indent="0" algn="l" defTabSz="914400" rtl="0" eaLnBrk="1" latinLnBrk="0" hangingPunct="1">
              <a:lnSpc>
                <a:spcPts val="1880"/>
              </a:lnSpc>
              <a:spcBef>
                <a:spcPts val="1000"/>
              </a:spcBef>
              <a:buFont typeface="Arial" panose="020B0604020202020204" pitchFamily="34" charset="0"/>
              <a:buNone/>
            </a:pPr>
            <a:r>
              <a:rPr lang="en-GB" dirty="0"/>
              <a:t>H3 Slide </a:t>
            </a:r>
            <a:r>
              <a:rPr lang="en-GB" dirty="0" err="1"/>
              <a:t>subtile</a:t>
            </a:r>
            <a:r>
              <a:rPr lang="en-GB" dirty="0"/>
              <a: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endParaRPr lang="en-GB" dirty="0"/>
          </a:p>
        </p:txBody>
      </p:sp>
    </p:spTree>
    <p:extLst>
      <p:ext uri="{BB962C8B-B14F-4D97-AF65-F5344CB8AC3E}">
        <p14:creationId xmlns:p14="http://schemas.microsoft.com/office/powerpoint/2010/main" val="30865422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figures">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EA7FA6FB-D78C-3046-B8CA-509C25535A9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936429" y="2080037"/>
            <a:ext cx="10657597" cy="6858000"/>
          </a:xfrm>
          <a:prstGeom prst="rect">
            <a:avLst/>
          </a:prstGeom>
        </p:spPr>
      </p:pic>
      <p:sp>
        <p:nvSpPr>
          <p:cNvPr id="2" name="Title 1">
            <a:extLst>
              <a:ext uri="{FF2B5EF4-FFF2-40B4-BE49-F238E27FC236}">
                <a16:creationId xmlns:a16="http://schemas.microsoft.com/office/drawing/2014/main" id="{FC847B4B-E043-584B-BCA7-154C8F32B059}"/>
              </a:ext>
            </a:extLst>
          </p:cNvPr>
          <p:cNvSpPr>
            <a:spLocks noGrp="1"/>
          </p:cNvSpPr>
          <p:nvPr>
            <p:ph type="title"/>
          </p:nvPr>
        </p:nvSpPr>
        <p:spPr>
          <a:xfrm>
            <a:off x="549442" y="234234"/>
            <a:ext cx="7603958" cy="893605"/>
          </a:xfrm>
        </p:spPr>
        <p:txBody>
          <a:bodyPr anchor="b">
            <a:normAutofit/>
          </a:bodyPr>
          <a:lstStyle>
            <a:lvl1pPr>
              <a:defRPr sz="2800">
                <a:solidFill>
                  <a:schemeClr val="accent1"/>
                </a:solidFill>
              </a:defRPr>
            </a:lvl1pPr>
          </a:lstStyle>
          <a:p>
            <a:r>
              <a:rPr lang="en-GB" dirty="0"/>
              <a:t>Click to edit Master title style</a:t>
            </a:r>
          </a:p>
        </p:txBody>
      </p:sp>
      <p:pic>
        <p:nvPicPr>
          <p:cNvPr id="8" name="Graphic 7">
            <a:extLst>
              <a:ext uri="{FF2B5EF4-FFF2-40B4-BE49-F238E27FC236}">
                <a16:creationId xmlns:a16="http://schemas.microsoft.com/office/drawing/2014/main" id="{37C4E683-545F-C648-BA9C-BDAE0C3EAD2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28834" y="1254608"/>
            <a:ext cx="972000" cy="34412"/>
          </a:xfrm>
          <a:prstGeom prst="rect">
            <a:avLst/>
          </a:prstGeom>
        </p:spPr>
      </p:pic>
      <p:sp>
        <p:nvSpPr>
          <p:cNvPr id="11" name="Text Placeholder 10">
            <a:extLst>
              <a:ext uri="{FF2B5EF4-FFF2-40B4-BE49-F238E27FC236}">
                <a16:creationId xmlns:a16="http://schemas.microsoft.com/office/drawing/2014/main" id="{9D6A7451-8F37-F343-89C0-2E97B1AADB09}"/>
              </a:ext>
            </a:extLst>
          </p:cNvPr>
          <p:cNvSpPr>
            <a:spLocks noGrp="1"/>
          </p:cNvSpPr>
          <p:nvPr>
            <p:ph type="body" sz="quarter" idx="13" hasCustomPrompt="1"/>
          </p:nvPr>
        </p:nvSpPr>
        <p:spPr>
          <a:xfrm>
            <a:off x="9874653" y="1798638"/>
            <a:ext cx="1906749" cy="1272764"/>
          </a:xfrm>
        </p:spPr>
        <p:txBody>
          <a:bodyPr>
            <a:noAutofit/>
          </a:bodyPr>
          <a:lstStyle>
            <a:lvl1pPr marL="0" indent="0">
              <a:lnSpc>
                <a:spcPts val="1180"/>
              </a:lnSpc>
              <a:spcBef>
                <a:spcPts val="0"/>
              </a:spcBef>
              <a:buNone/>
              <a:defRPr sz="900">
                <a:solidFill>
                  <a:schemeClr val="accent6"/>
                </a:solidFill>
              </a:defRPr>
            </a:lvl1pPr>
            <a:lvl2pPr marL="457200" indent="0">
              <a:buNone/>
              <a:defRPr sz="1600">
                <a:solidFill>
                  <a:schemeClr val="accent6"/>
                </a:solidFill>
              </a:defRPr>
            </a:lvl2pPr>
            <a:lvl3pPr marL="914400" indent="0">
              <a:buNone/>
              <a:defRPr sz="1400">
                <a:solidFill>
                  <a:schemeClr val="accent6"/>
                </a:solidFill>
              </a:defRPr>
            </a:lvl3pPr>
            <a:lvl4pPr marL="1371600" indent="0">
              <a:buNone/>
              <a:defRPr sz="1200">
                <a:solidFill>
                  <a:schemeClr val="accent6"/>
                </a:solidFill>
              </a:defRPr>
            </a:lvl4pPr>
            <a:lvl5pPr marL="1828800" indent="0">
              <a:buNone/>
              <a:defRPr sz="1200">
                <a:solidFill>
                  <a:schemeClr val="accent6"/>
                </a:solidFill>
              </a:defRPr>
            </a:lvl5pPr>
          </a:lstStyle>
          <a:p>
            <a:pPr lvl="0"/>
            <a:r>
              <a:rPr lang="en-GB" dirty="0"/>
              <a:t>Reduced small font size for figures. ed </a:t>
            </a:r>
            <a:r>
              <a:rPr lang="en-GB" dirty="0" err="1"/>
              <a:t>ut</a:t>
            </a:r>
            <a:r>
              <a:rPr lang="en-GB" dirty="0"/>
              <a:t> </a:t>
            </a:r>
            <a:r>
              <a:rPr lang="en-GB" dirty="0" err="1"/>
              <a:t>perspiciatis</a:t>
            </a:r>
            <a:r>
              <a:rPr lang="en-GB" dirty="0"/>
              <a:t> </a:t>
            </a:r>
            <a:r>
              <a:rPr lang="en-GB" dirty="0" err="1"/>
              <a:t>unde</a:t>
            </a:r>
            <a:r>
              <a:rPr lang="en-GB" dirty="0"/>
              <a:t> </a:t>
            </a:r>
            <a:r>
              <a:rPr lang="en-GB" dirty="0" err="1"/>
              <a:t>omnis</a:t>
            </a:r>
            <a:r>
              <a:rPr lang="en-GB" dirty="0"/>
              <a:t> </a:t>
            </a:r>
            <a:r>
              <a:rPr lang="en-GB" dirty="0" err="1"/>
              <a:t>iste</a:t>
            </a:r>
            <a:r>
              <a:rPr lang="en-GB" dirty="0"/>
              <a:t> </a:t>
            </a:r>
            <a:r>
              <a:rPr lang="en-GB" dirty="0" err="1"/>
              <a:t>natus</a:t>
            </a:r>
            <a:r>
              <a:rPr lang="en-GB" dirty="0"/>
              <a:t> error sit </a:t>
            </a:r>
            <a:r>
              <a:rPr lang="en-GB" dirty="0" err="1"/>
              <a:t>voluptatem</a:t>
            </a:r>
            <a:r>
              <a:rPr lang="en-GB" dirty="0"/>
              <a:t> </a:t>
            </a:r>
            <a:r>
              <a:rPr lang="en-GB" dirty="0" err="1"/>
              <a:t>accusantium</a:t>
            </a:r>
            <a:r>
              <a:rPr lang="en-GB" dirty="0"/>
              <a:t> </a:t>
            </a:r>
            <a:r>
              <a:rPr lang="en-GB" dirty="0" err="1"/>
              <a:t>doloremque</a:t>
            </a:r>
            <a:r>
              <a:rPr lang="en-GB" dirty="0"/>
              <a:t> </a:t>
            </a:r>
            <a:r>
              <a:rPr lang="en-GB" dirty="0" err="1"/>
              <a:t>laudantium</a:t>
            </a:r>
            <a:endParaRPr lang="en-GB" dirty="0"/>
          </a:p>
        </p:txBody>
      </p:sp>
      <p:pic>
        <p:nvPicPr>
          <p:cNvPr id="29" name="Content Placeholder 11">
            <a:extLst>
              <a:ext uri="{FF2B5EF4-FFF2-40B4-BE49-F238E27FC236}">
                <a16:creationId xmlns:a16="http://schemas.microsoft.com/office/drawing/2014/main" id="{876FCD46-83FE-7A44-942B-F0262CA210E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28834" y="2285260"/>
            <a:ext cx="298265" cy="284708"/>
          </a:xfrm>
          <a:prstGeom prst="rect">
            <a:avLst/>
          </a:prstGeom>
        </p:spPr>
      </p:pic>
      <p:sp>
        <p:nvSpPr>
          <p:cNvPr id="32" name="Text Placeholder 31">
            <a:extLst>
              <a:ext uri="{FF2B5EF4-FFF2-40B4-BE49-F238E27FC236}">
                <a16:creationId xmlns:a16="http://schemas.microsoft.com/office/drawing/2014/main" id="{7F4B5F68-93D2-6944-9213-949BD5248F4D}"/>
              </a:ext>
            </a:extLst>
          </p:cNvPr>
          <p:cNvSpPr>
            <a:spLocks noGrp="1"/>
          </p:cNvSpPr>
          <p:nvPr>
            <p:ph type="body" sz="quarter" idx="21" hasCustomPrompt="1"/>
          </p:nvPr>
        </p:nvSpPr>
        <p:spPr>
          <a:xfrm>
            <a:off x="9874653" y="1466315"/>
            <a:ext cx="1758237" cy="275988"/>
          </a:xfrm>
        </p:spPr>
        <p:txBody>
          <a:bodyPr>
            <a:noAutofit/>
          </a:bodyPr>
          <a:lstStyle>
            <a:lvl1pPr marL="0" indent="0" algn="l" defTabSz="914400" rtl="0" eaLnBrk="1" latinLnBrk="0" hangingPunct="1">
              <a:lnSpc>
                <a:spcPts val="1880"/>
              </a:lnSpc>
              <a:spcBef>
                <a:spcPts val="1000"/>
              </a:spcBef>
              <a:buFont typeface="Arial" panose="020B0604020202020204" pitchFamily="34" charset="0"/>
              <a:buNone/>
              <a:defRPr lang="en-GB" sz="1200" b="1" i="0" kern="1200" dirty="0">
                <a:solidFill>
                  <a:schemeClr val="accent1"/>
                </a:solidFill>
                <a:latin typeface="Montserrat" pitchFamily="2" charset="77"/>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lvl="0" indent="0" algn="l" defTabSz="914400" rtl="0" eaLnBrk="1" latinLnBrk="0" hangingPunct="1">
              <a:lnSpc>
                <a:spcPts val="1880"/>
              </a:lnSpc>
              <a:spcBef>
                <a:spcPts val="1000"/>
              </a:spcBef>
              <a:buFont typeface="Arial" panose="020B0604020202020204" pitchFamily="34" charset="0"/>
              <a:buNone/>
            </a:pPr>
            <a:r>
              <a:rPr lang="en-GB" dirty="0"/>
              <a:t>H5 for figures </a:t>
            </a:r>
          </a:p>
        </p:txBody>
      </p:sp>
      <p:sp>
        <p:nvSpPr>
          <p:cNvPr id="20" name="Text Placeholder 10">
            <a:extLst>
              <a:ext uri="{FF2B5EF4-FFF2-40B4-BE49-F238E27FC236}">
                <a16:creationId xmlns:a16="http://schemas.microsoft.com/office/drawing/2014/main" id="{0C876E38-5A03-D043-B4CD-74E8F2219AC2}"/>
              </a:ext>
            </a:extLst>
          </p:cNvPr>
          <p:cNvSpPr>
            <a:spLocks noGrp="1"/>
          </p:cNvSpPr>
          <p:nvPr>
            <p:ph type="body" sz="quarter" idx="22" hasCustomPrompt="1"/>
          </p:nvPr>
        </p:nvSpPr>
        <p:spPr>
          <a:xfrm>
            <a:off x="989328" y="3218778"/>
            <a:ext cx="3884612" cy="851200"/>
          </a:xfrm>
        </p:spPr>
        <p:txBody>
          <a:bodyPr>
            <a:noAutofit/>
          </a:bodyPr>
          <a:lstStyle>
            <a:lvl1pPr marL="0" indent="0">
              <a:lnSpc>
                <a:spcPts val="1760"/>
              </a:lnSpc>
              <a:buNone/>
              <a:defRPr sz="1200">
                <a:solidFill>
                  <a:schemeClr val="accent6"/>
                </a:solidFill>
              </a:defRPr>
            </a:lvl1pPr>
            <a:lvl2pPr marL="457200" indent="0">
              <a:buNone/>
              <a:defRPr sz="1600">
                <a:solidFill>
                  <a:schemeClr val="accent6"/>
                </a:solidFill>
              </a:defRPr>
            </a:lvl2pPr>
            <a:lvl3pPr marL="914400" indent="0">
              <a:buNone/>
              <a:defRPr sz="1400">
                <a:solidFill>
                  <a:schemeClr val="accent6"/>
                </a:solidFill>
              </a:defRPr>
            </a:lvl3pPr>
            <a:lvl4pPr marL="1371600" indent="0">
              <a:buNone/>
              <a:defRPr sz="1200">
                <a:solidFill>
                  <a:schemeClr val="accent6"/>
                </a:solidFill>
              </a:defRPr>
            </a:lvl4pPr>
            <a:lvl5pPr marL="1828800" indent="0">
              <a:buNone/>
              <a:defRPr sz="1200">
                <a:solidFill>
                  <a:schemeClr val="accent6"/>
                </a:solidFill>
              </a:defRPr>
            </a:lvl5pPr>
          </a:lstStyle>
          <a:p>
            <a:pPr lvl="0"/>
            <a:r>
              <a:rPr lang="en-GB" dirty="0"/>
              <a:t>Standard text size.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aliqua</a:t>
            </a:r>
            <a:r>
              <a:rPr lang="en-GB" dirty="0"/>
              <a:t> </a:t>
            </a:r>
            <a:r>
              <a:rPr lang="en-GB" dirty="0" err="1"/>
              <a:t>dolor</a:t>
            </a:r>
            <a:r>
              <a:rPr lang="en-GB" dirty="0"/>
              <a:t> sit </a:t>
            </a:r>
            <a:r>
              <a:rPr lang="en-GB" dirty="0" err="1"/>
              <a:t>amet</a:t>
            </a:r>
            <a:r>
              <a:rPr lang="en-GB" dirty="0"/>
              <a:t>, </a:t>
            </a:r>
          </a:p>
        </p:txBody>
      </p:sp>
      <p:sp>
        <p:nvSpPr>
          <p:cNvPr id="22" name="Text Placeholder 10">
            <a:extLst>
              <a:ext uri="{FF2B5EF4-FFF2-40B4-BE49-F238E27FC236}">
                <a16:creationId xmlns:a16="http://schemas.microsoft.com/office/drawing/2014/main" id="{B683FFB8-5F89-8646-9200-73C5BC75677F}"/>
              </a:ext>
            </a:extLst>
          </p:cNvPr>
          <p:cNvSpPr>
            <a:spLocks noGrp="1"/>
          </p:cNvSpPr>
          <p:nvPr>
            <p:ph type="body" sz="quarter" idx="23" hasCustomPrompt="1"/>
          </p:nvPr>
        </p:nvSpPr>
        <p:spPr>
          <a:xfrm>
            <a:off x="989328" y="4151108"/>
            <a:ext cx="3884612" cy="851200"/>
          </a:xfrm>
        </p:spPr>
        <p:txBody>
          <a:bodyPr>
            <a:noAutofit/>
          </a:bodyPr>
          <a:lstStyle>
            <a:lvl1pPr marL="0" indent="0">
              <a:lnSpc>
                <a:spcPts val="1760"/>
              </a:lnSpc>
              <a:buNone/>
              <a:defRPr sz="1200">
                <a:solidFill>
                  <a:schemeClr val="accent6"/>
                </a:solidFill>
              </a:defRPr>
            </a:lvl1pPr>
            <a:lvl2pPr marL="457200" indent="0">
              <a:buNone/>
              <a:defRPr sz="1600">
                <a:solidFill>
                  <a:schemeClr val="accent6"/>
                </a:solidFill>
              </a:defRPr>
            </a:lvl2pPr>
            <a:lvl3pPr marL="914400" indent="0">
              <a:buNone/>
              <a:defRPr sz="1400">
                <a:solidFill>
                  <a:schemeClr val="accent6"/>
                </a:solidFill>
              </a:defRPr>
            </a:lvl3pPr>
            <a:lvl4pPr marL="1371600" indent="0">
              <a:buNone/>
              <a:defRPr sz="1200">
                <a:solidFill>
                  <a:schemeClr val="accent6"/>
                </a:solidFill>
              </a:defRPr>
            </a:lvl4pPr>
            <a:lvl5pPr marL="1828800" indent="0">
              <a:buNone/>
              <a:defRPr sz="1200">
                <a:solidFill>
                  <a:schemeClr val="accent6"/>
                </a:solidFill>
              </a:defRPr>
            </a:lvl5pPr>
          </a:lstStyle>
          <a:p>
            <a:pPr lvl="0"/>
            <a:r>
              <a:rPr lang="en-GB" dirty="0"/>
              <a:t>Standard text size.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aliqua</a:t>
            </a:r>
            <a:r>
              <a:rPr lang="en-GB" dirty="0"/>
              <a:t> </a:t>
            </a:r>
            <a:r>
              <a:rPr lang="en-GB" dirty="0" err="1"/>
              <a:t>dolor</a:t>
            </a:r>
            <a:r>
              <a:rPr lang="en-GB" dirty="0"/>
              <a:t> sit </a:t>
            </a:r>
            <a:r>
              <a:rPr lang="en-GB" dirty="0" err="1"/>
              <a:t>amet</a:t>
            </a:r>
            <a:r>
              <a:rPr lang="en-GB" dirty="0"/>
              <a:t>, </a:t>
            </a:r>
          </a:p>
        </p:txBody>
      </p:sp>
      <p:sp>
        <p:nvSpPr>
          <p:cNvPr id="23" name="Text Placeholder 10">
            <a:extLst>
              <a:ext uri="{FF2B5EF4-FFF2-40B4-BE49-F238E27FC236}">
                <a16:creationId xmlns:a16="http://schemas.microsoft.com/office/drawing/2014/main" id="{C80C1F46-0546-EF44-92BB-90B82D6405C8}"/>
              </a:ext>
            </a:extLst>
          </p:cNvPr>
          <p:cNvSpPr>
            <a:spLocks noGrp="1"/>
          </p:cNvSpPr>
          <p:nvPr>
            <p:ph type="body" sz="quarter" idx="24" hasCustomPrompt="1"/>
          </p:nvPr>
        </p:nvSpPr>
        <p:spPr>
          <a:xfrm>
            <a:off x="989328" y="5083437"/>
            <a:ext cx="3884612" cy="851200"/>
          </a:xfrm>
        </p:spPr>
        <p:txBody>
          <a:bodyPr>
            <a:noAutofit/>
          </a:bodyPr>
          <a:lstStyle>
            <a:lvl1pPr marL="0" indent="0">
              <a:lnSpc>
                <a:spcPts val="1760"/>
              </a:lnSpc>
              <a:buNone/>
              <a:defRPr sz="1200">
                <a:solidFill>
                  <a:schemeClr val="accent6"/>
                </a:solidFill>
              </a:defRPr>
            </a:lvl1pPr>
            <a:lvl2pPr marL="457200" indent="0">
              <a:buNone/>
              <a:defRPr sz="1600">
                <a:solidFill>
                  <a:schemeClr val="accent6"/>
                </a:solidFill>
              </a:defRPr>
            </a:lvl2pPr>
            <a:lvl3pPr marL="914400" indent="0">
              <a:buNone/>
              <a:defRPr sz="1400">
                <a:solidFill>
                  <a:schemeClr val="accent6"/>
                </a:solidFill>
              </a:defRPr>
            </a:lvl3pPr>
            <a:lvl4pPr marL="1371600" indent="0">
              <a:buNone/>
              <a:defRPr sz="1200">
                <a:solidFill>
                  <a:schemeClr val="accent6"/>
                </a:solidFill>
              </a:defRPr>
            </a:lvl4pPr>
            <a:lvl5pPr marL="1828800" indent="0">
              <a:buNone/>
              <a:defRPr sz="1200">
                <a:solidFill>
                  <a:schemeClr val="accent6"/>
                </a:solidFill>
              </a:defRPr>
            </a:lvl5pPr>
          </a:lstStyle>
          <a:p>
            <a:pPr lvl="0"/>
            <a:r>
              <a:rPr lang="en-GB" dirty="0"/>
              <a:t>Standard text size.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aliqua</a:t>
            </a:r>
            <a:r>
              <a:rPr lang="en-GB" dirty="0"/>
              <a:t> </a:t>
            </a:r>
            <a:r>
              <a:rPr lang="en-GB" dirty="0" err="1"/>
              <a:t>dolor</a:t>
            </a:r>
            <a:r>
              <a:rPr lang="en-GB" dirty="0"/>
              <a:t> sit </a:t>
            </a:r>
            <a:r>
              <a:rPr lang="en-GB" dirty="0" err="1"/>
              <a:t>amet</a:t>
            </a:r>
            <a:r>
              <a:rPr lang="en-GB" dirty="0"/>
              <a:t>, </a:t>
            </a:r>
          </a:p>
        </p:txBody>
      </p:sp>
      <p:pic>
        <p:nvPicPr>
          <p:cNvPr id="24" name="Content Placeholder 11">
            <a:extLst>
              <a:ext uri="{FF2B5EF4-FFF2-40B4-BE49-F238E27FC236}">
                <a16:creationId xmlns:a16="http://schemas.microsoft.com/office/drawing/2014/main" id="{75BF9744-9BFF-114A-B006-18022B72986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28834" y="3218778"/>
            <a:ext cx="298265" cy="284708"/>
          </a:xfrm>
          <a:prstGeom prst="rect">
            <a:avLst/>
          </a:prstGeom>
        </p:spPr>
      </p:pic>
      <p:pic>
        <p:nvPicPr>
          <p:cNvPr id="31" name="Content Placeholder 11">
            <a:extLst>
              <a:ext uri="{FF2B5EF4-FFF2-40B4-BE49-F238E27FC236}">
                <a16:creationId xmlns:a16="http://schemas.microsoft.com/office/drawing/2014/main" id="{4E934F68-5C58-7A48-953F-CD12A71C66F9}"/>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28834" y="4151108"/>
            <a:ext cx="298265" cy="284708"/>
          </a:xfrm>
          <a:prstGeom prst="rect">
            <a:avLst/>
          </a:prstGeom>
        </p:spPr>
      </p:pic>
      <p:pic>
        <p:nvPicPr>
          <p:cNvPr id="33" name="Content Placeholder 11">
            <a:extLst>
              <a:ext uri="{FF2B5EF4-FFF2-40B4-BE49-F238E27FC236}">
                <a16:creationId xmlns:a16="http://schemas.microsoft.com/office/drawing/2014/main" id="{94AB6535-1BD0-C141-BAF0-13015B4EC6E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28834" y="5083437"/>
            <a:ext cx="298265" cy="284708"/>
          </a:xfrm>
          <a:prstGeom prst="rect">
            <a:avLst/>
          </a:prstGeom>
        </p:spPr>
      </p:pic>
      <p:sp>
        <p:nvSpPr>
          <p:cNvPr id="4" name="Picture Placeholder 3">
            <a:extLst>
              <a:ext uri="{FF2B5EF4-FFF2-40B4-BE49-F238E27FC236}">
                <a16:creationId xmlns:a16="http://schemas.microsoft.com/office/drawing/2014/main" id="{701FE01E-2AB8-7E44-A15F-62540E27DD2D}"/>
              </a:ext>
            </a:extLst>
          </p:cNvPr>
          <p:cNvSpPr>
            <a:spLocks noGrp="1"/>
          </p:cNvSpPr>
          <p:nvPr>
            <p:ph type="pic" sz="quarter" idx="25"/>
          </p:nvPr>
        </p:nvSpPr>
        <p:spPr>
          <a:xfrm>
            <a:off x="5757412" y="1536178"/>
            <a:ext cx="3884612" cy="2108200"/>
          </a:xfrm>
          <a:prstGeom prst="roundRect">
            <a:avLst>
              <a:gd name="adj" fmla="val 5118"/>
            </a:avLst>
          </a:prstGeom>
          <a:pattFill prst="pct5">
            <a:fgClr>
              <a:schemeClr val="accent1"/>
            </a:fgClr>
            <a:bgClr>
              <a:schemeClr val="bg1"/>
            </a:bgClr>
          </a:pattFill>
          <a:ln w="66675">
            <a:solidFill>
              <a:srgbClr val="F1F2F2"/>
            </a:solidFill>
          </a:ln>
        </p:spPr>
        <p:txBody>
          <a:bodyPr anchor="ctr">
            <a:normAutofit/>
          </a:bodyPr>
          <a:lstStyle>
            <a:lvl1pPr marL="0" indent="0" algn="ctr">
              <a:buNone/>
              <a:defRPr sz="1800"/>
            </a:lvl1pPr>
          </a:lstStyle>
          <a:p>
            <a:endParaRPr lang="en-GB"/>
          </a:p>
        </p:txBody>
      </p:sp>
      <p:sp>
        <p:nvSpPr>
          <p:cNvPr id="34" name="Picture Placeholder 3">
            <a:extLst>
              <a:ext uri="{FF2B5EF4-FFF2-40B4-BE49-F238E27FC236}">
                <a16:creationId xmlns:a16="http://schemas.microsoft.com/office/drawing/2014/main" id="{A0751BA7-6ABD-9541-BE02-8AF13956FC9E}"/>
              </a:ext>
            </a:extLst>
          </p:cNvPr>
          <p:cNvSpPr>
            <a:spLocks noGrp="1"/>
          </p:cNvSpPr>
          <p:nvPr>
            <p:ph type="pic" sz="quarter" idx="26"/>
          </p:nvPr>
        </p:nvSpPr>
        <p:spPr>
          <a:xfrm>
            <a:off x="5757412" y="3946869"/>
            <a:ext cx="3884612" cy="2108200"/>
          </a:xfrm>
          <a:prstGeom prst="roundRect">
            <a:avLst>
              <a:gd name="adj" fmla="val 5118"/>
            </a:avLst>
          </a:prstGeom>
          <a:pattFill prst="pct5">
            <a:fgClr>
              <a:schemeClr val="accent1"/>
            </a:fgClr>
            <a:bgClr>
              <a:schemeClr val="bg1"/>
            </a:bgClr>
          </a:pattFill>
          <a:ln w="66675">
            <a:solidFill>
              <a:srgbClr val="F1F2F2"/>
            </a:solidFill>
          </a:ln>
        </p:spPr>
        <p:txBody>
          <a:bodyPr anchor="ctr">
            <a:normAutofit/>
          </a:bodyPr>
          <a:lstStyle>
            <a:lvl1pPr marL="0" indent="0" algn="ctr">
              <a:buNone/>
              <a:defRPr sz="1800"/>
            </a:lvl1pPr>
          </a:lstStyle>
          <a:p>
            <a:endParaRPr lang="en-GB"/>
          </a:p>
        </p:txBody>
      </p:sp>
      <p:sp>
        <p:nvSpPr>
          <p:cNvPr id="35" name="Text Placeholder 10">
            <a:extLst>
              <a:ext uri="{FF2B5EF4-FFF2-40B4-BE49-F238E27FC236}">
                <a16:creationId xmlns:a16="http://schemas.microsoft.com/office/drawing/2014/main" id="{B3A0AA57-958B-0B42-89DA-4708A20647B8}"/>
              </a:ext>
            </a:extLst>
          </p:cNvPr>
          <p:cNvSpPr>
            <a:spLocks noGrp="1"/>
          </p:cNvSpPr>
          <p:nvPr>
            <p:ph type="body" sz="quarter" idx="27" hasCustomPrompt="1"/>
          </p:nvPr>
        </p:nvSpPr>
        <p:spPr>
          <a:xfrm>
            <a:off x="9874653" y="4237037"/>
            <a:ext cx="1906749" cy="1154647"/>
          </a:xfrm>
        </p:spPr>
        <p:txBody>
          <a:bodyPr>
            <a:noAutofit/>
          </a:bodyPr>
          <a:lstStyle>
            <a:lvl1pPr marL="0" indent="0">
              <a:lnSpc>
                <a:spcPts val="1180"/>
              </a:lnSpc>
              <a:spcBef>
                <a:spcPts val="0"/>
              </a:spcBef>
              <a:buNone/>
              <a:defRPr sz="900">
                <a:solidFill>
                  <a:schemeClr val="accent6"/>
                </a:solidFill>
              </a:defRPr>
            </a:lvl1pPr>
            <a:lvl2pPr marL="457200" indent="0">
              <a:buNone/>
              <a:defRPr sz="1600">
                <a:solidFill>
                  <a:schemeClr val="accent6"/>
                </a:solidFill>
              </a:defRPr>
            </a:lvl2pPr>
            <a:lvl3pPr marL="914400" indent="0">
              <a:buNone/>
              <a:defRPr sz="1400">
                <a:solidFill>
                  <a:schemeClr val="accent6"/>
                </a:solidFill>
              </a:defRPr>
            </a:lvl3pPr>
            <a:lvl4pPr marL="1371600" indent="0">
              <a:buNone/>
              <a:defRPr sz="1200">
                <a:solidFill>
                  <a:schemeClr val="accent6"/>
                </a:solidFill>
              </a:defRPr>
            </a:lvl4pPr>
            <a:lvl5pPr marL="1828800" indent="0">
              <a:buNone/>
              <a:defRPr sz="1200">
                <a:solidFill>
                  <a:schemeClr val="accent6"/>
                </a:solidFill>
              </a:defRPr>
            </a:lvl5pPr>
          </a:lstStyle>
          <a:p>
            <a:pPr lvl="0"/>
            <a:r>
              <a:rPr lang="en-GB" dirty="0"/>
              <a:t>Reduced small font size for figures. ed </a:t>
            </a:r>
            <a:r>
              <a:rPr lang="en-GB" dirty="0" err="1"/>
              <a:t>ut</a:t>
            </a:r>
            <a:r>
              <a:rPr lang="en-GB" dirty="0"/>
              <a:t> </a:t>
            </a:r>
            <a:r>
              <a:rPr lang="en-GB" dirty="0" err="1"/>
              <a:t>perspiciatis</a:t>
            </a:r>
            <a:r>
              <a:rPr lang="en-GB" dirty="0"/>
              <a:t> </a:t>
            </a:r>
            <a:r>
              <a:rPr lang="en-GB" dirty="0" err="1"/>
              <a:t>unde</a:t>
            </a:r>
            <a:r>
              <a:rPr lang="en-GB" dirty="0"/>
              <a:t> </a:t>
            </a:r>
            <a:r>
              <a:rPr lang="en-GB" dirty="0" err="1"/>
              <a:t>omnis</a:t>
            </a:r>
            <a:r>
              <a:rPr lang="en-GB" dirty="0"/>
              <a:t> </a:t>
            </a:r>
            <a:r>
              <a:rPr lang="en-GB" dirty="0" err="1"/>
              <a:t>iste</a:t>
            </a:r>
            <a:r>
              <a:rPr lang="en-GB" dirty="0"/>
              <a:t> </a:t>
            </a:r>
            <a:r>
              <a:rPr lang="en-GB" dirty="0" err="1"/>
              <a:t>natus</a:t>
            </a:r>
            <a:r>
              <a:rPr lang="en-GB" dirty="0"/>
              <a:t> error sit </a:t>
            </a:r>
            <a:r>
              <a:rPr lang="en-GB" dirty="0" err="1"/>
              <a:t>voluptatem</a:t>
            </a:r>
            <a:r>
              <a:rPr lang="en-GB" dirty="0"/>
              <a:t> </a:t>
            </a:r>
            <a:r>
              <a:rPr lang="en-GB" dirty="0" err="1"/>
              <a:t>accusantium</a:t>
            </a:r>
            <a:r>
              <a:rPr lang="en-GB" dirty="0"/>
              <a:t> </a:t>
            </a:r>
            <a:r>
              <a:rPr lang="en-GB" dirty="0" err="1"/>
              <a:t>doloremque</a:t>
            </a:r>
            <a:r>
              <a:rPr lang="en-GB" dirty="0"/>
              <a:t> </a:t>
            </a:r>
            <a:r>
              <a:rPr lang="en-GB" dirty="0" err="1"/>
              <a:t>laudantium</a:t>
            </a:r>
            <a:endParaRPr lang="en-GB" dirty="0"/>
          </a:p>
        </p:txBody>
      </p:sp>
      <p:sp>
        <p:nvSpPr>
          <p:cNvPr id="36" name="Text Placeholder 31">
            <a:extLst>
              <a:ext uri="{FF2B5EF4-FFF2-40B4-BE49-F238E27FC236}">
                <a16:creationId xmlns:a16="http://schemas.microsoft.com/office/drawing/2014/main" id="{79B3F5D9-3ACD-EC42-8412-DA18EBB31AF0}"/>
              </a:ext>
            </a:extLst>
          </p:cNvPr>
          <p:cNvSpPr>
            <a:spLocks noGrp="1"/>
          </p:cNvSpPr>
          <p:nvPr>
            <p:ph type="body" sz="quarter" idx="28" hasCustomPrompt="1"/>
          </p:nvPr>
        </p:nvSpPr>
        <p:spPr>
          <a:xfrm>
            <a:off x="9874653" y="3904715"/>
            <a:ext cx="1758237" cy="275988"/>
          </a:xfrm>
        </p:spPr>
        <p:txBody>
          <a:bodyPr>
            <a:noAutofit/>
          </a:bodyPr>
          <a:lstStyle>
            <a:lvl1pPr marL="0" indent="0" algn="l" defTabSz="914400" rtl="0" eaLnBrk="1" latinLnBrk="0" hangingPunct="1">
              <a:lnSpc>
                <a:spcPts val="1880"/>
              </a:lnSpc>
              <a:spcBef>
                <a:spcPts val="1000"/>
              </a:spcBef>
              <a:buFont typeface="Arial" panose="020B0604020202020204" pitchFamily="34" charset="0"/>
              <a:buNone/>
              <a:defRPr lang="en-GB" sz="1200" b="1" i="0" kern="1200" dirty="0">
                <a:solidFill>
                  <a:schemeClr val="accent1"/>
                </a:solidFill>
                <a:latin typeface="Montserrat" pitchFamily="2" charset="77"/>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lvl="0" indent="0" algn="l" defTabSz="914400" rtl="0" eaLnBrk="1" latinLnBrk="0" hangingPunct="1">
              <a:lnSpc>
                <a:spcPts val="1880"/>
              </a:lnSpc>
              <a:spcBef>
                <a:spcPts val="1000"/>
              </a:spcBef>
              <a:buFont typeface="Arial" panose="020B0604020202020204" pitchFamily="34" charset="0"/>
              <a:buNone/>
            </a:pPr>
            <a:r>
              <a:rPr lang="en-GB" dirty="0"/>
              <a:t>H5 for figures </a:t>
            </a:r>
          </a:p>
        </p:txBody>
      </p:sp>
      <p:sp>
        <p:nvSpPr>
          <p:cNvPr id="37" name="Text Placeholder 10">
            <a:extLst>
              <a:ext uri="{FF2B5EF4-FFF2-40B4-BE49-F238E27FC236}">
                <a16:creationId xmlns:a16="http://schemas.microsoft.com/office/drawing/2014/main" id="{074AE3BB-0D09-4F4E-8DAD-B45ECA5A0941}"/>
              </a:ext>
            </a:extLst>
          </p:cNvPr>
          <p:cNvSpPr>
            <a:spLocks noGrp="1"/>
          </p:cNvSpPr>
          <p:nvPr>
            <p:ph type="body" sz="quarter" idx="29" hasCustomPrompt="1"/>
          </p:nvPr>
        </p:nvSpPr>
        <p:spPr>
          <a:xfrm>
            <a:off x="989328" y="2275888"/>
            <a:ext cx="3884612" cy="851200"/>
          </a:xfrm>
        </p:spPr>
        <p:txBody>
          <a:bodyPr>
            <a:noAutofit/>
          </a:bodyPr>
          <a:lstStyle>
            <a:lvl1pPr marL="0" indent="0">
              <a:lnSpc>
                <a:spcPts val="1760"/>
              </a:lnSpc>
              <a:spcBef>
                <a:spcPts val="0"/>
              </a:spcBef>
              <a:buNone/>
              <a:defRPr sz="1200">
                <a:solidFill>
                  <a:schemeClr val="accent6"/>
                </a:solidFill>
              </a:defRPr>
            </a:lvl1pPr>
            <a:lvl2pPr marL="457200" indent="0">
              <a:buNone/>
              <a:defRPr sz="1600">
                <a:solidFill>
                  <a:schemeClr val="accent6"/>
                </a:solidFill>
              </a:defRPr>
            </a:lvl2pPr>
            <a:lvl3pPr marL="914400" indent="0">
              <a:buNone/>
              <a:defRPr sz="1400">
                <a:solidFill>
                  <a:schemeClr val="accent6"/>
                </a:solidFill>
              </a:defRPr>
            </a:lvl3pPr>
            <a:lvl4pPr marL="1371600" indent="0">
              <a:buNone/>
              <a:defRPr sz="1200">
                <a:solidFill>
                  <a:schemeClr val="accent6"/>
                </a:solidFill>
              </a:defRPr>
            </a:lvl4pPr>
            <a:lvl5pPr marL="1828800" indent="0">
              <a:buNone/>
              <a:defRPr sz="1200">
                <a:solidFill>
                  <a:schemeClr val="accent6"/>
                </a:solidFill>
              </a:defRPr>
            </a:lvl5pPr>
          </a:lstStyle>
          <a:p>
            <a:pPr lvl="0"/>
            <a:r>
              <a:rPr lang="en-GB" dirty="0"/>
              <a:t>Standard text size.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aliqua</a:t>
            </a:r>
            <a:r>
              <a:rPr lang="en-GB" dirty="0"/>
              <a:t> </a:t>
            </a:r>
            <a:r>
              <a:rPr lang="en-GB" dirty="0" err="1"/>
              <a:t>dolor</a:t>
            </a:r>
            <a:r>
              <a:rPr lang="en-GB" dirty="0"/>
              <a:t> sit </a:t>
            </a:r>
            <a:r>
              <a:rPr lang="en-GB" dirty="0" err="1"/>
              <a:t>amet</a:t>
            </a:r>
            <a:r>
              <a:rPr lang="en-GB" dirty="0"/>
              <a:t>, </a:t>
            </a:r>
          </a:p>
        </p:txBody>
      </p:sp>
      <p:sp>
        <p:nvSpPr>
          <p:cNvPr id="38" name="Text Placeholder 31">
            <a:extLst>
              <a:ext uri="{FF2B5EF4-FFF2-40B4-BE49-F238E27FC236}">
                <a16:creationId xmlns:a16="http://schemas.microsoft.com/office/drawing/2014/main" id="{B56D4D6F-AC32-5E49-8FB1-067486D113ED}"/>
              </a:ext>
            </a:extLst>
          </p:cNvPr>
          <p:cNvSpPr>
            <a:spLocks noGrp="1"/>
          </p:cNvSpPr>
          <p:nvPr>
            <p:ph type="body" sz="quarter" idx="30" hasCustomPrompt="1"/>
          </p:nvPr>
        </p:nvSpPr>
        <p:spPr>
          <a:xfrm>
            <a:off x="549442" y="1466314"/>
            <a:ext cx="4909812" cy="595043"/>
          </a:xfrm>
        </p:spPr>
        <p:txBody>
          <a:bodyPr>
            <a:noAutofit/>
          </a:bodyPr>
          <a:lstStyle>
            <a:lvl1pPr marL="0" indent="0" algn="l" defTabSz="914400" rtl="0" eaLnBrk="1" latinLnBrk="0" hangingPunct="1">
              <a:lnSpc>
                <a:spcPts val="1880"/>
              </a:lnSpc>
              <a:spcBef>
                <a:spcPts val="1000"/>
              </a:spcBef>
              <a:buFont typeface="Arial" panose="020B0604020202020204" pitchFamily="34" charset="0"/>
              <a:buNone/>
              <a:defRPr lang="en-GB" sz="1400" b="1" i="0" kern="1200" dirty="0">
                <a:solidFill>
                  <a:schemeClr val="accent1"/>
                </a:solidFill>
                <a:latin typeface="Montserrat" pitchFamily="2" charset="77"/>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lvl="0" indent="0" algn="l" defTabSz="914400" rtl="0" eaLnBrk="1" latinLnBrk="0" hangingPunct="1">
              <a:lnSpc>
                <a:spcPts val="1880"/>
              </a:lnSpc>
              <a:spcBef>
                <a:spcPts val="1000"/>
              </a:spcBef>
              <a:buFont typeface="Arial" panose="020B0604020202020204" pitchFamily="34" charset="0"/>
              <a:buNone/>
            </a:pPr>
            <a:r>
              <a:rPr lang="en-GB" dirty="0"/>
              <a:t>H3 Slide </a:t>
            </a:r>
            <a:r>
              <a:rPr lang="en-GB" dirty="0" err="1"/>
              <a:t>subtile</a:t>
            </a:r>
            <a:r>
              <a:rPr lang="en-GB" dirty="0"/>
              <a: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endParaRPr lang="en-GB" dirty="0"/>
          </a:p>
        </p:txBody>
      </p:sp>
      <p:sp>
        <p:nvSpPr>
          <p:cNvPr id="7" name="Footer Placeholder 6">
            <a:extLst>
              <a:ext uri="{FF2B5EF4-FFF2-40B4-BE49-F238E27FC236}">
                <a16:creationId xmlns:a16="http://schemas.microsoft.com/office/drawing/2014/main" id="{0D21F9B7-8638-630F-A747-9C444295F81B}"/>
              </a:ext>
            </a:extLst>
          </p:cNvPr>
          <p:cNvSpPr>
            <a:spLocks noGrp="1"/>
          </p:cNvSpPr>
          <p:nvPr>
            <p:ph type="ftr" sz="quarter" idx="31"/>
          </p:nvPr>
        </p:nvSpPr>
        <p:spPr/>
        <p:txBody>
          <a:bodyPr lIns="360000"/>
          <a:lstStyle/>
          <a:p>
            <a:pPr algn="l"/>
            <a:r>
              <a:rPr lang="en-GB" dirty="0"/>
              <a:t>Transforming drug discovery </a:t>
            </a:r>
            <a:r>
              <a:rPr lang="en-GB" b="0" dirty="0"/>
              <a:t>| Confidential © CN Bio 2024 </a:t>
            </a:r>
          </a:p>
        </p:txBody>
      </p:sp>
      <p:sp>
        <p:nvSpPr>
          <p:cNvPr id="12" name="Picture Placeholder 21">
            <a:extLst>
              <a:ext uri="{FF2B5EF4-FFF2-40B4-BE49-F238E27FC236}">
                <a16:creationId xmlns:a16="http://schemas.microsoft.com/office/drawing/2014/main" id="{90ED0687-12BF-D245-536B-01D8FF4AFE4B}"/>
              </a:ext>
            </a:extLst>
          </p:cNvPr>
          <p:cNvSpPr>
            <a:spLocks noGrp="1"/>
          </p:cNvSpPr>
          <p:nvPr>
            <p:ph type="pic" sz="quarter" idx="32"/>
          </p:nvPr>
        </p:nvSpPr>
        <p:spPr>
          <a:xfrm>
            <a:off x="10341600" y="5778000"/>
            <a:ext cx="1849368" cy="1079397"/>
          </a:xfrm>
          <a:blipFill dpi="0" rotWithShape="1">
            <a:blip r:embed="rId8"/>
            <a:srcRect/>
            <a:stretch>
              <a:fillRect/>
            </a:stretch>
          </a:blipFill>
        </p:spPr>
        <p:txBody>
          <a:bodyPr>
            <a:normAutofit/>
          </a:bodyPr>
          <a:lstStyle>
            <a:lvl1pPr>
              <a:defRPr sz="100"/>
            </a:lvl1pPr>
          </a:lstStyle>
          <a:p>
            <a:endParaRPr lang="en-US" dirty="0"/>
          </a:p>
        </p:txBody>
      </p:sp>
    </p:spTree>
    <p:extLst>
      <p:ext uri="{BB962C8B-B14F-4D97-AF65-F5344CB8AC3E}">
        <p14:creationId xmlns:p14="http://schemas.microsoft.com/office/powerpoint/2010/main" val="34714171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figures (2 line titl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EA7FA6FB-D78C-3046-B8CA-509C25535A9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936429" y="2080037"/>
            <a:ext cx="10657597" cy="6858000"/>
          </a:xfrm>
          <a:prstGeom prst="rect">
            <a:avLst/>
          </a:prstGeom>
        </p:spPr>
      </p:pic>
      <p:sp>
        <p:nvSpPr>
          <p:cNvPr id="11" name="Text Placeholder 10">
            <a:extLst>
              <a:ext uri="{FF2B5EF4-FFF2-40B4-BE49-F238E27FC236}">
                <a16:creationId xmlns:a16="http://schemas.microsoft.com/office/drawing/2014/main" id="{9D6A7451-8F37-F343-89C0-2E97B1AADB09}"/>
              </a:ext>
            </a:extLst>
          </p:cNvPr>
          <p:cNvSpPr>
            <a:spLocks noGrp="1"/>
          </p:cNvSpPr>
          <p:nvPr>
            <p:ph type="body" sz="quarter" idx="13" hasCustomPrompt="1"/>
          </p:nvPr>
        </p:nvSpPr>
        <p:spPr>
          <a:xfrm>
            <a:off x="9874653" y="1798638"/>
            <a:ext cx="1906749" cy="1272764"/>
          </a:xfrm>
        </p:spPr>
        <p:txBody>
          <a:bodyPr>
            <a:noAutofit/>
          </a:bodyPr>
          <a:lstStyle>
            <a:lvl1pPr marL="0" indent="0">
              <a:lnSpc>
                <a:spcPts val="1180"/>
              </a:lnSpc>
              <a:spcBef>
                <a:spcPts val="0"/>
              </a:spcBef>
              <a:buNone/>
              <a:defRPr sz="900">
                <a:solidFill>
                  <a:schemeClr val="accent6"/>
                </a:solidFill>
              </a:defRPr>
            </a:lvl1pPr>
            <a:lvl2pPr marL="457200" indent="0">
              <a:buNone/>
              <a:defRPr sz="1600">
                <a:solidFill>
                  <a:schemeClr val="accent6"/>
                </a:solidFill>
              </a:defRPr>
            </a:lvl2pPr>
            <a:lvl3pPr marL="914400" indent="0">
              <a:buNone/>
              <a:defRPr sz="1400">
                <a:solidFill>
                  <a:schemeClr val="accent6"/>
                </a:solidFill>
              </a:defRPr>
            </a:lvl3pPr>
            <a:lvl4pPr marL="1371600" indent="0">
              <a:buNone/>
              <a:defRPr sz="1200">
                <a:solidFill>
                  <a:schemeClr val="accent6"/>
                </a:solidFill>
              </a:defRPr>
            </a:lvl4pPr>
            <a:lvl5pPr marL="1828800" indent="0">
              <a:buNone/>
              <a:defRPr sz="1200">
                <a:solidFill>
                  <a:schemeClr val="accent6"/>
                </a:solidFill>
              </a:defRPr>
            </a:lvl5pPr>
          </a:lstStyle>
          <a:p>
            <a:pPr lvl="0"/>
            <a:r>
              <a:rPr lang="en-GB" dirty="0"/>
              <a:t>Reduced small font size for figures. ed </a:t>
            </a:r>
            <a:r>
              <a:rPr lang="en-GB" dirty="0" err="1"/>
              <a:t>ut</a:t>
            </a:r>
            <a:r>
              <a:rPr lang="en-GB" dirty="0"/>
              <a:t> </a:t>
            </a:r>
            <a:r>
              <a:rPr lang="en-GB" dirty="0" err="1"/>
              <a:t>perspiciatis</a:t>
            </a:r>
            <a:r>
              <a:rPr lang="en-GB" dirty="0"/>
              <a:t> </a:t>
            </a:r>
            <a:r>
              <a:rPr lang="en-GB" dirty="0" err="1"/>
              <a:t>unde</a:t>
            </a:r>
            <a:r>
              <a:rPr lang="en-GB" dirty="0"/>
              <a:t> </a:t>
            </a:r>
            <a:r>
              <a:rPr lang="en-GB" dirty="0" err="1"/>
              <a:t>omnis</a:t>
            </a:r>
            <a:r>
              <a:rPr lang="en-GB" dirty="0"/>
              <a:t> </a:t>
            </a:r>
            <a:r>
              <a:rPr lang="en-GB" dirty="0" err="1"/>
              <a:t>iste</a:t>
            </a:r>
            <a:r>
              <a:rPr lang="en-GB" dirty="0"/>
              <a:t> </a:t>
            </a:r>
            <a:r>
              <a:rPr lang="en-GB" dirty="0" err="1"/>
              <a:t>natus</a:t>
            </a:r>
            <a:r>
              <a:rPr lang="en-GB" dirty="0"/>
              <a:t> error sit </a:t>
            </a:r>
            <a:r>
              <a:rPr lang="en-GB" dirty="0" err="1"/>
              <a:t>voluptatem</a:t>
            </a:r>
            <a:r>
              <a:rPr lang="en-GB" dirty="0"/>
              <a:t> </a:t>
            </a:r>
            <a:r>
              <a:rPr lang="en-GB" dirty="0" err="1"/>
              <a:t>accusantium</a:t>
            </a:r>
            <a:r>
              <a:rPr lang="en-GB" dirty="0"/>
              <a:t> </a:t>
            </a:r>
            <a:r>
              <a:rPr lang="en-GB" dirty="0" err="1"/>
              <a:t>doloremque</a:t>
            </a:r>
            <a:r>
              <a:rPr lang="en-GB" dirty="0"/>
              <a:t> </a:t>
            </a:r>
            <a:r>
              <a:rPr lang="en-GB" dirty="0" err="1"/>
              <a:t>laudantium</a:t>
            </a:r>
            <a:endParaRPr lang="en-GB" dirty="0"/>
          </a:p>
        </p:txBody>
      </p:sp>
      <p:pic>
        <p:nvPicPr>
          <p:cNvPr id="29" name="Content Placeholder 11">
            <a:extLst>
              <a:ext uri="{FF2B5EF4-FFF2-40B4-BE49-F238E27FC236}">
                <a16:creationId xmlns:a16="http://schemas.microsoft.com/office/drawing/2014/main" id="{876FCD46-83FE-7A44-942B-F0262CA210E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28834" y="2357028"/>
            <a:ext cx="298265" cy="284708"/>
          </a:xfrm>
          <a:prstGeom prst="rect">
            <a:avLst/>
          </a:prstGeom>
        </p:spPr>
      </p:pic>
      <p:sp>
        <p:nvSpPr>
          <p:cNvPr id="32" name="Text Placeholder 31">
            <a:extLst>
              <a:ext uri="{FF2B5EF4-FFF2-40B4-BE49-F238E27FC236}">
                <a16:creationId xmlns:a16="http://schemas.microsoft.com/office/drawing/2014/main" id="{7F4B5F68-93D2-6944-9213-949BD5248F4D}"/>
              </a:ext>
            </a:extLst>
          </p:cNvPr>
          <p:cNvSpPr>
            <a:spLocks noGrp="1"/>
          </p:cNvSpPr>
          <p:nvPr>
            <p:ph type="body" sz="quarter" idx="21" hasCustomPrompt="1"/>
          </p:nvPr>
        </p:nvSpPr>
        <p:spPr>
          <a:xfrm>
            <a:off x="9874653" y="1466315"/>
            <a:ext cx="1758237" cy="275988"/>
          </a:xfrm>
        </p:spPr>
        <p:txBody>
          <a:bodyPr>
            <a:noAutofit/>
          </a:bodyPr>
          <a:lstStyle>
            <a:lvl1pPr marL="0" indent="0" algn="l" defTabSz="914400" rtl="0" eaLnBrk="1" latinLnBrk="0" hangingPunct="1">
              <a:lnSpc>
                <a:spcPts val="1880"/>
              </a:lnSpc>
              <a:spcBef>
                <a:spcPts val="1000"/>
              </a:spcBef>
              <a:buFont typeface="Arial" panose="020B0604020202020204" pitchFamily="34" charset="0"/>
              <a:buNone/>
              <a:defRPr lang="en-GB" sz="1200" b="1" i="0" kern="1200" dirty="0">
                <a:solidFill>
                  <a:schemeClr val="accent1"/>
                </a:solidFill>
                <a:latin typeface="Montserrat" pitchFamily="2" charset="77"/>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lvl="0" indent="0" algn="l" defTabSz="914400" rtl="0" eaLnBrk="1" latinLnBrk="0" hangingPunct="1">
              <a:lnSpc>
                <a:spcPts val="1880"/>
              </a:lnSpc>
              <a:spcBef>
                <a:spcPts val="1000"/>
              </a:spcBef>
              <a:buFont typeface="Arial" panose="020B0604020202020204" pitchFamily="34" charset="0"/>
              <a:buNone/>
            </a:pPr>
            <a:r>
              <a:rPr lang="en-GB" dirty="0"/>
              <a:t>H5 for figures </a:t>
            </a:r>
          </a:p>
        </p:txBody>
      </p:sp>
      <p:sp>
        <p:nvSpPr>
          <p:cNvPr id="20" name="Text Placeholder 10">
            <a:extLst>
              <a:ext uri="{FF2B5EF4-FFF2-40B4-BE49-F238E27FC236}">
                <a16:creationId xmlns:a16="http://schemas.microsoft.com/office/drawing/2014/main" id="{0C876E38-5A03-D043-B4CD-74E8F2219AC2}"/>
              </a:ext>
            </a:extLst>
          </p:cNvPr>
          <p:cNvSpPr>
            <a:spLocks noGrp="1"/>
          </p:cNvSpPr>
          <p:nvPr>
            <p:ph type="body" sz="quarter" idx="22" hasCustomPrompt="1"/>
          </p:nvPr>
        </p:nvSpPr>
        <p:spPr>
          <a:xfrm>
            <a:off x="989328" y="3290546"/>
            <a:ext cx="3884612" cy="851200"/>
          </a:xfrm>
        </p:spPr>
        <p:txBody>
          <a:bodyPr>
            <a:noAutofit/>
          </a:bodyPr>
          <a:lstStyle>
            <a:lvl1pPr marL="0" indent="0">
              <a:lnSpc>
                <a:spcPts val="1760"/>
              </a:lnSpc>
              <a:buNone/>
              <a:defRPr sz="1200">
                <a:solidFill>
                  <a:schemeClr val="accent6"/>
                </a:solidFill>
              </a:defRPr>
            </a:lvl1pPr>
            <a:lvl2pPr marL="457200" indent="0">
              <a:buNone/>
              <a:defRPr sz="1600">
                <a:solidFill>
                  <a:schemeClr val="accent6"/>
                </a:solidFill>
              </a:defRPr>
            </a:lvl2pPr>
            <a:lvl3pPr marL="914400" indent="0">
              <a:buNone/>
              <a:defRPr sz="1400">
                <a:solidFill>
                  <a:schemeClr val="accent6"/>
                </a:solidFill>
              </a:defRPr>
            </a:lvl3pPr>
            <a:lvl4pPr marL="1371600" indent="0">
              <a:buNone/>
              <a:defRPr sz="1200">
                <a:solidFill>
                  <a:schemeClr val="accent6"/>
                </a:solidFill>
              </a:defRPr>
            </a:lvl4pPr>
            <a:lvl5pPr marL="1828800" indent="0">
              <a:buNone/>
              <a:defRPr sz="1200">
                <a:solidFill>
                  <a:schemeClr val="accent6"/>
                </a:solidFill>
              </a:defRPr>
            </a:lvl5pPr>
          </a:lstStyle>
          <a:p>
            <a:pPr lvl="0"/>
            <a:r>
              <a:rPr lang="en-GB" dirty="0"/>
              <a:t>Standard text size.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aliqua</a:t>
            </a:r>
            <a:r>
              <a:rPr lang="en-GB" dirty="0"/>
              <a:t> </a:t>
            </a:r>
            <a:r>
              <a:rPr lang="en-GB" dirty="0" err="1"/>
              <a:t>dolor</a:t>
            </a:r>
            <a:r>
              <a:rPr lang="en-GB" dirty="0"/>
              <a:t> sit </a:t>
            </a:r>
            <a:r>
              <a:rPr lang="en-GB" dirty="0" err="1"/>
              <a:t>amet</a:t>
            </a:r>
            <a:r>
              <a:rPr lang="en-GB" dirty="0"/>
              <a:t>, </a:t>
            </a:r>
          </a:p>
        </p:txBody>
      </p:sp>
      <p:sp>
        <p:nvSpPr>
          <p:cNvPr id="22" name="Text Placeholder 10">
            <a:extLst>
              <a:ext uri="{FF2B5EF4-FFF2-40B4-BE49-F238E27FC236}">
                <a16:creationId xmlns:a16="http://schemas.microsoft.com/office/drawing/2014/main" id="{B683FFB8-5F89-8646-9200-73C5BC75677F}"/>
              </a:ext>
            </a:extLst>
          </p:cNvPr>
          <p:cNvSpPr>
            <a:spLocks noGrp="1"/>
          </p:cNvSpPr>
          <p:nvPr>
            <p:ph type="body" sz="quarter" idx="23" hasCustomPrompt="1"/>
          </p:nvPr>
        </p:nvSpPr>
        <p:spPr>
          <a:xfrm>
            <a:off x="989328" y="4222876"/>
            <a:ext cx="3884612" cy="851200"/>
          </a:xfrm>
        </p:spPr>
        <p:txBody>
          <a:bodyPr>
            <a:noAutofit/>
          </a:bodyPr>
          <a:lstStyle>
            <a:lvl1pPr marL="0" indent="0">
              <a:lnSpc>
                <a:spcPts val="1760"/>
              </a:lnSpc>
              <a:buNone/>
              <a:defRPr sz="1200">
                <a:solidFill>
                  <a:schemeClr val="accent6"/>
                </a:solidFill>
              </a:defRPr>
            </a:lvl1pPr>
            <a:lvl2pPr marL="457200" indent="0">
              <a:buNone/>
              <a:defRPr sz="1600">
                <a:solidFill>
                  <a:schemeClr val="accent6"/>
                </a:solidFill>
              </a:defRPr>
            </a:lvl2pPr>
            <a:lvl3pPr marL="914400" indent="0">
              <a:buNone/>
              <a:defRPr sz="1400">
                <a:solidFill>
                  <a:schemeClr val="accent6"/>
                </a:solidFill>
              </a:defRPr>
            </a:lvl3pPr>
            <a:lvl4pPr marL="1371600" indent="0">
              <a:buNone/>
              <a:defRPr sz="1200">
                <a:solidFill>
                  <a:schemeClr val="accent6"/>
                </a:solidFill>
              </a:defRPr>
            </a:lvl4pPr>
            <a:lvl5pPr marL="1828800" indent="0">
              <a:buNone/>
              <a:defRPr sz="1200">
                <a:solidFill>
                  <a:schemeClr val="accent6"/>
                </a:solidFill>
              </a:defRPr>
            </a:lvl5pPr>
          </a:lstStyle>
          <a:p>
            <a:pPr lvl="0"/>
            <a:r>
              <a:rPr lang="en-GB" dirty="0"/>
              <a:t>Standard text size.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aliqua</a:t>
            </a:r>
            <a:r>
              <a:rPr lang="en-GB" dirty="0"/>
              <a:t> </a:t>
            </a:r>
            <a:r>
              <a:rPr lang="en-GB" dirty="0" err="1"/>
              <a:t>dolor</a:t>
            </a:r>
            <a:r>
              <a:rPr lang="en-GB" dirty="0"/>
              <a:t> sit </a:t>
            </a:r>
            <a:r>
              <a:rPr lang="en-GB" dirty="0" err="1"/>
              <a:t>amet</a:t>
            </a:r>
            <a:r>
              <a:rPr lang="en-GB" dirty="0"/>
              <a:t>, </a:t>
            </a:r>
          </a:p>
        </p:txBody>
      </p:sp>
      <p:sp>
        <p:nvSpPr>
          <p:cNvPr id="23" name="Text Placeholder 10">
            <a:extLst>
              <a:ext uri="{FF2B5EF4-FFF2-40B4-BE49-F238E27FC236}">
                <a16:creationId xmlns:a16="http://schemas.microsoft.com/office/drawing/2014/main" id="{C80C1F46-0546-EF44-92BB-90B82D6405C8}"/>
              </a:ext>
            </a:extLst>
          </p:cNvPr>
          <p:cNvSpPr>
            <a:spLocks noGrp="1"/>
          </p:cNvSpPr>
          <p:nvPr>
            <p:ph type="body" sz="quarter" idx="24" hasCustomPrompt="1"/>
          </p:nvPr>
        </p:nvSpPr>
        <p:spPr>
          <a:xfrm>
            <a:off x="989328" y="5155205"/>
            <a:ext cx="3884612" cy="851200"/>
          </a:xfrm>
        </p:spPr>
        <p:txBody>
          <a:bodyPr>
            <a:noAutofit/>
          </a:bodyPr>
          <a:lstStyle>
            <a:lvl1pPr marL="0" indent="0">
              <a:lnSpc>
                <a:spcPts val="1760"/>
              </a:lnSpc>
              <a:buNone/>
              <a:defRPr sz="1200">
                <a:solidFill>
                  <a:schemeClr val="accent6"/>
                </a:solidFill>
              </a:defRPr>
            </a:lvl1pPr>
            <a:lvl2pPr marL="457200" indent="0">
              <a:buNone/>
              <a:defRPr sz="1600">
                <a:solidFill>
                  <a:schemeClr val="accent6"/>
                </a:solidFill>
              </a:defRPr>
            </a:lvl2pPr>
            <a:lvl3pPr marL="914400" indent="0">
              <a:buNone/>
              <a:defRPr sz="1400">
                <a:solidFill>
                  <a:schemeClr val="accent6"/>
                </a:solidFill>
              </a:defRPr>
            </a:lvl3pPr>
            <a:lvl4pPr marL="1371600" indent="0">
              <a:buNone/>
              <a:defRPr sz="1200">
                <a:solidFill>
                  <a:schemeClr val="accent6"/>
                </a:solidFill>
              </a:defRPr>
            </a:lvl4pPr>
            <a:lvl5pPr marL="1828800" indent="0">
              <a:buNone/>
              <a:defRPr sz="1200">
                <a:solidFill>
                  <a:schemeClr val="accent6"/>
                </a:solidFill>
              </a:defRPr>
            </a:lvl5pPr>
          </a:lstStyle>
          <a:p>
            <a:pPr lvl="0"/>
            <a:r>
              <a:rPr lang="en-GB" dirty="0"/>
              <a:t>Standard text size.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aliqua</a:t>
            </a:r>
            <a:r>
              <a:rPr lang="en-GB" dirty="0"/>
              <a:t> </a:t>
            </a:r>
            <a:r>
              <a:rPr lang="en-GB" dirty="0" err="1"/>
              <a:t>dolor</a:t>
            </a:r>
            <a:r>
              <a:rPr lang="en-GB" dirty="0"/>
              <a:t> sit </a:t>
            </a:r>
            <a:r>
              <a:rPr lang="en-GB" dirty="0" err="1"/>
              <a:t>amet</a:t>
            </a:r>
            <a:r>
              <a:rPr lang="en-GB" dirty="0"/>
              <a:t>, </a:t>
            </a:r>
          </a:p>
        </p:txBody>
      </p:sp>
      <p:pic>
        <p:nvPicPr>
          <p:cNvPr id="24" name="Content Placeholder 11">
            <a:extLst>
              <a:ext uri="{FF2B5EF4-FFF2-40B4-BE49-F238E27FC236}">
                <a16:creationId xmlns:a16="http://schemas.microsoft.com/office/drawing/2014/main" id="{75BF9744-9BFF-114A-B006-18022B72986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28834" y="3290546"/>
            <a:ext cx="298265" cy="284708"/>
          </a:xfrm>
          <a:prstGeom prst="rect">
            <a:avLst/>
          </a:prstGeom>
        </p:spPr>
      </p:pic>
      <p:pic>
        <p:nvPicPr>
          <p:cNvPr id="31" name="Content Placeholder 11">
            <a:extLst>
              <a:ext uri="{FF2B5EF4-FFF2-40B4-BE49-F238E27FC236}">
                <a16:creationId xmlns:a16="http://schemas.microsoft.com/office/drawing/2014/main" id="{4E934F68-5C58-7A48-953F-CD12A71C66F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28834" y="4222876"/>
            <a:ext cx="298265" cy="284708"/>
          </a:xfrm>
          <a:prstGeom prst="rect">
            <a:avLst/>
          </a:prstGeom>
        </p:spPr>
      </p:pic>
      <p:pic>
        <p:nvPicPr>
          <p:cNvPr id="33" name="Content Placeholder 11">
            <a:extLst>
              <a:ext uri="{FF2B5EF4-FFF2-40B4-BE49-F238E27FC236}">
                <a16:creationId xmlns:a16="http://schemas.microsoft.com/office/drawing/2014/main" id="{94AB6535-1BD0-C141-BAF0-13015B4EC6E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28834" y="5155205"/>
            <a:ext cx="298265" cy="284708"/>
          </a:xfrm>
          <a:prstGeom prst="rect">
            <a:avLst/>
          </a:prstGeom>
        </p:spPr>
      </p:pic>
      <p:sp>
        <p:nvSpPr>
          <p:cNvPr id="4" name="Picture Placeholder 3">
            <a:extLst>
              <a:ext uri="{FF2B5EF4-FFF2-40B4-BE49-F238E27FC236}">
                <a16:creationId xmlns:a16="http://schemas.microsoft.com/office/drawing/2014/main" id="{701FE01E-2AB8-7E44-A15F-62540E27DD2D}"/>
              </a:ext>
            </a:extLst>
          </p:cNvPr>
          <p:cNvSpPr>
            <a:spLocks noGrp="1"/>
          </p:cNvSpPr>
          <p:nvPr>
            <p:ph type="pic" sz="quarter" idx="25"/>
          </p:nvPr>
        </p:nvSpPr>
        <p:spPr>
          <a:xfrm>
            <a:off x="5757412" y="1536178"/>
            <a:ext cx="3884612" cy="2108200"/>
          </a:xfrm>
          <a:prstGeom prst="roundRect">
            <a:avLst>
              <a:gd name="adj" fmla="val 5118"/>
            </a:avLst>
          </a:prstGeom>
          <a:pattFill prst="pct5">
            <a:fgClr>
              <a:schemeClr val="accent1"/>
            </a:fgClr>
            <a:bgClr>
              <a:schemeClr val="bg1"/>
            </a:bgClr>
          </a:pattFill>
          <a:ln w="66675">
            <a:solidFill>
              <a:srgbClr val="F1F2F2"/>
            </a:solidFill>
          </a:ln>
        </p:spPr>
        <p:txBody>
          <a:bodyPr anchor="ctr">
            <a:normAutofit/>
          </a:bodyPr>
          <a:lstStyle>
            <a:lvl1pPr marL="0" indent="0" algn="ctr">
              <a:buNone/>
              <a:defRPr sz="1800"/>
            </a:lvl1pPr>
          </a:lstStyle>
          <a:p>
            <a:endParaRPr lang="en-GB"/>
          </a:p>
        </p:txBody>
      </p:sp>
      <p:sp>
        <p:nvSpPr>
          <p:cNvPr id="34" name="Picture Placeholder 3">
            <a:extLst>
              <a:ext uri="{FF2B5EF4-FFF2-40B4-BE49-F238E27FC236}">
                <a16:creationId xmlns:a16="http://schemas.microsoft.com/office/drawing/2014/main" id="{A0751BA7-6ABD-9541-BE02-8AF13956FC9E}"/>
              </a:ext>
            </a:extLst>
          </p:cNvPr>
          <p:cNvSpPr>
            <a:spLocks noGrp="1"/>
          </p:cNvSpPr>
          <p:nvPr>
            <p:ph type="pic" sz="quarter" idx="26"/>
          </p:nvPr>
        </p:nvSpPr>
        <p:spPr>
          <a:xfrm>
            <a:off x="5757412" y="3946869"/>
            <a:ext cx="3884612" cy="2108200"/>
          </a:xfrm>
          <a:prstGeom prst="roundRect">
            <a:avLst>
              <a:gd name="adj" fmla="val 5118"/>
            </a:avLst>
          </a:prstGeom>
          <a:pattFill prst="pct5">
            <a:fgClr>
              <a:schemeClr val="accent1"/>
            </a:fgClr>
            <a:bgClr>
              <a:schemeClr val="bg1"/>
            </a:bgClr>
          </a:pattFill>
          <a:ln w="66675">
            <a:solidFill>
              <a:srgbClr val="F1F2F2"/>
            </a:solidFill>
          </a:ln>
        </p:spPr>
        <p:txBody>
          <a:bodyPr anchor="ctr">
            <a:normAutofit/>
          </a:bodyPr>
          <a:lstStyle>
            <a:lvl1pPr marL="0" indent="0" algn="ctr">
              <a:buNone/>
              <a:defRPr sz="1800"/>
            </a:lvl1pPr>
          </a:lstStyle>
          <a:p>
            <a:endParaRPr lang="en-GB"/>
          </a:p>
        </p:txBody>
      </p:sp>
      <p:sp>
        <p:nvSpPr>
          <p:cNvPr id="35" name="Text Placeholder 10">
            <a:extLst>
              <a:ext uri="{FF2B5EF4-FFF2-40B4-BE49-F238E27FC236}">
                <a16:creationId xmlns:a16="http://schemas.microsoft.com/office/drawing/2014/main" id="{B3A0AA57-958B-0B42-89DA-4708A20647B8}"/>
              </a:ext>
            </a:extLst>
          </p:cNvPr>
          <p:cNvSpPr>
            <a:spLocks noGrp="1"/>
          </p:cNvSpPr>
          <p:nvPr>
            <p:ph type="body" sz="quarter" idx="27" hasCustomPrompt="1"/>
          </p:nvPr>
        </p:nvSpPr>
        <p:spPr>
          <a:xfrm>
            <a:off x="9874653" y="4237037"/>
            <a:ext cx="1906749" cy="1154647"/>
          </a:xfrm>
        </p:spPr>
        <p:txBody>
          <a:bodyPr>
            <a:noAutofit/>
          </a:bodyPr>
          <a:lstStyle>
            <a:lvl1pPr marL="0" indent="0">
              <a:lnSpc>
                <a:spcPts val="1180"/>
              </a:lnSpc>
              <a:spcBef>
                <a:spcPts val="0"/>
              </a:spcBef>
              <a:buNone/>
              <a:defRPr sz="900">
                <a:solidFill>
                  <a:schemeClr val="accent6"/>
                </a:solidFill>
              </a:defRPr>
            </a:lvl1pPr>
            <a:lvl2pPr marL="457200" indent="0">
              <a:buNone/>
              <a:defRPr sz="1600">
                <a:solidFill>
                  <a:schemeClr val="accent6"/>
                </a:solidFill>
              </a:defRPr>
            </a:lvl2pPr>
            <a:lvl3pPr marL="914400" indent="0">
              <a:buNone/>
              <a:defRPr sz="1400">
                <a:solidFill>
                  <a:schemeClr val="accent6"/>
                </a:solidFill>
              </a:defRPr>
            </a:lvl3pPr>
            <a:lvl4pPr marL="1371600" indent="0">
              <a:buNone/>
              <a:defRPr sz="1200">
                <a:solidFill>
                  <a:schemeClr val="accent6"/>
                </a:solidFill>
              </a:defRPr>
            </a:lvl4pPr>
            <a:lvl5pPr marL="1828800" indent="0">
              <a:buNone/>
              <a:defRPr sz="1200">
                <a:solidFill>
                  <a:schemeClr val="accent6"/>
                </a:solidFill>
              </a:defRPr>
            </a:lvl5pPr>
          </a:lstStyle>
          <a:p>
            <a:pPr lvl="0"/>
            <a:r>
              <a:rPr lang="en-GB" dirty="0"/>
              <a:t>Reduced small font size for figures. ed </a:t>
            </a:r>
            <a:r>
              <a:rPr lang="en-GB" dirty="0" err="1"/>
              <a:t>ut</a:t>
            </a:r>
            <a:r>
              <a:rPr lang="en-GB" dirty="0"/>
              <a:t> </a:t>
            </a:r>
            <a:r>
              <a:rPr lang="en-GB" dirty="0" err="1"/>
              <a:t>perspiciatis</a:t>
            </a:r>
            <a:r>
              <a:rPr lang="en-GB" dirty="0"/>
              <a:t> </a:t>
            </a:r>
            <a:r>
              <a:rPr lang="en-GB" dirty="0" err="1"/>
              <a:t>unde</a:t>
            </a:r>
            <a:r>
              <a:rPr lang="en-GB" dirty="0"/>
              <a:t> </a:t>
            </a:r>
            <a:r>
              <a:rPr lang="en-GB" dirty="0" err="1"/>
              <a:t>omnis</a:t>
            </a:r>
            <a:r>
              <a:rPr lang="en-GB" dirty="0"/>
              <a:t> </a:t>
            </a:r>
            <a:r>
              <a:rPr lang="en-GB" dirty="0" err="1"/>
              <a:t>iste</a:t>
            </a:r>
            <a:r>
              <a:rPr lang="en-GB" dirty="0"/>
              <a:t> </a:t>
            </a:r>
            <a:r>
              <a:rPr lang="en-GB" dirty="0" err="1"/>
              <a:t>natus</a:t>
            </a:r>
            <a:r>
              <a:rPr lang="en-GB" dirty="0"/>
              <a:t> error sit </a:t>
            </a:r>
            <a:r>
              <a:rPr lang="en-GB" dirty="0" err="1"/>
              <a:t>voluptatem</a:t>
            </a:r>
            <a:r>
              <a:rPr lang="en-GB" dirty="0"/>
              <a:t> </a:t>
            </a:r>
            <a:r>
              <a:rPr lang="en-GB" dirty="0" err="1"/>
              <a:t>accusantium</a:t>
            </a:r>
            <a:r>
              <a:rPr lang="en-GB" dirty="0"/>
              <a:t> </a:t>
            </a:r>
            <a:r>
              <a:rPr lang="en-GB" dirty="0" err="1"/>
              <a:t>doloremque</a:t>
            </a:r>
            <a:r>
              <a:rPr lang="en-GB" dirty="0"/>
              <a:t> </a:t>
            </a:r>
            <a:r>
              <a:rPr lang="en-GB" dirty="0" err="1"/>
              <a:t>laudantium</a:t>
            </a:r>
            <a:endParaRPr lang="en-GB" dirty="0"/>
          </a:p>
        </p:txBody>
      </p:sp>
      <p:sp>
        <p:nvSpPr>
          <p:cNvPr id="36" name="Text Placeholder 31">
            <a:extLst>
              <a:ext uri="{FF2B5EF4-FFF2-40B4-BE49-F238E27FC236}">
                <a16:creationId xmlns:a16="http://schemas.microsoft.com/office/drawing/2014/main" id="{79B3F5D9-3ACD-EC42-8412-DA18EBB31AF0}"/>
              </a:ext>
            </a:extLst>
          </p:cNvPr>
          <p:cNvSpPr>
            <a:spLocks noGrp="1"/>
          </p:cNvSpPr>
          <p:nvPr>
            <p:ph type="body" sz="quarter" idx="28" hasCustomPrompt="1"/>
          </p:nvPr>
        </p:nvSpPr>
        <p:spPr>
          <a:xfrm>
            <a:off x="9874653" y="3904715"/>
            <a:ext cx="1758237" cy="275988"/>
          </a:xfrm>
        </p:spPr>
        <p:txBody>
          <a:bodyPr>
            <a:noAutofit/>
          </a:bodyPr>
          <a:lstStyle>
            <a:lvl1pPr marL="0" indent="0" algn="l" defTabSz="914400" rtl="0" eaLnBrk="1" latinLnBrk="0" hangingPunct="1">
              <a:lnSpc>
                <a:spcPts val="1880"/>
              </a:lnSpc>
              <a:spcBef>
                <a:spcPts val="1000"/>
              </a:spcBef>
              <a:buFont typeface="Arial" panose="020B0604020202020204" pitchFamily="34" charset="0"/>
              <a:buNone/>
              <a:defRPr lang="en-GB" sz="1200" b="1" i="0" kern="1200" dirty="0">
                <a:solidFill>
                  <a:schemeClr val="accent1"/>
                </a:solidFill>
                <a:latin typeface="Montserrat" pitchFamily="2" charset="77"/>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lvl="0" indent="0" algn="l" defTabSz="914400" rtl="0" eaLnBrk="1" latinLnBrk="0" hangingPunct="1">
              <a:lnSpc>
                <a:spcPts val="1880"/>
              </a:lnSpc>
              <a:spcBef>
                <a:spcPts val="1000"/>
              </a:spcBef>
              <a:buFont typeface="Arial" panose="020B0604020202020204" pitchFamily="34" charset="0"/>
              <a:buNone/>
            </a:pPr>
            <a:r>
              <a:rPr lang="en-GB" dirty="0"/>
              <a:t>H5 for figures </a:t>
            </a:r>
          </a:p>
        </p:txBody>
      </p:sp>
      <p:sp>
        <p:nvSpPr>
          <p:cNvPr id="37" name="Text Placeholder 10">
            <a:extLst>
              <a:ext uri="{FF2B5EF4-FFF2-40B4-BE49-F238E27FC236}">
                <a16:creationId xmlns:a16="http://schemas.microsoft.com/office/drawing/2014/main" id="{074AE3BB-0D09-4F4E-8DAD-B45ECA5A0941}"/>
              </a:ext>
            </a:extLst>
          </p:cNvPr>
          <p:cNvSpPr>
            <a:spLocks noGrp="1"/>
          </p:cNvSpPr>
          <p:nvPr>
            <p:ph type="body" sz="quarter" idx="29" hasCustomPrompt="1"/>
          </p:nvPr>
        </p:nvSpPr>
        <p:spPr>
          <a:xfrm>
            <a:off x="989328" y="2347656"/>
            <a:ext cx="3884612" cy="851200"/>
          </a:xfrm>
        </p:spPr>
        <p:txBody>
          <a:bodyPr>
            <a:noAutofit/>
          </a:bodyPr>
          <a:lstStyle>
            <a:lvl1pPr marL="0" indent="0">
              <a:lnSpc>
                <a:spcPts val="1760"/>
              </a:lnSpc>
              <a:spcBef>
                <a:spcPts val="0"/>
              </a:spcBef>
              <a:buNone/>
              <a:defRPr sz="1200">
                <a:solidFill>
                  <a:schemeClr val="accent6"/>
                </a:solidFill>
              </a:defRPr>
            </a:lvl1pPr>
            <a:lvl2pPr marL="457200" indent="0">
              <a:buNone/>
              <a:defRPr sz="1600">
                <a:solidFill>
                  <a:schemeClr val="accent6"/>
                </a:solidFill>
              </a:defRPr>
            </a:lvl2pPr>
            <a:lvl3pPr marL="914400" indent="0">
              <a:buNone/>
              <a:defRPr sz="1400">
                <a:solidFill>
                  <a:schemeClr val="accent6"/>
                </a:solidFill>
              </a:defRPr>
            </a:lvl3pPr>
            <a:lvl4pPr marL="1371600" indent="0">
              <a:buNone/>
              <a:defRPr sz="1200">
                <a:solidFill>
                  <a:schemeClr val="accent6"/>
                </a:solidFill>
              </a:defRPr>
            </a:lvl4pPr>
            <a:lvl5pPr marL="1828800" indent="0">
              <a:buNone/>
              <a:defRPr sz="1200">
                <a:solidFill>
                  <a:schemeClr val="accent6"/>
                </a:solidFill>
              </a:defRPr>
            </a:lvl5pPr>
          </a:lstStyle>
          <a:p>
            <a:pPr lvl="0"/>
            <a:r>
              <a:rPr lang="en-GB" dirty="0"/>
              <a:t>Standard text size.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aliqua</a:t>
            </a:r>
            <a:r>
              <a:rPr lang="en-GB" dirty="0"/>
              <a:t> </a:t>
            </a:r>
            <a:r>
              <a:rPr lang="en-GB" dirty="0" err="1"/>
              <a:t>dolor</a:t>
            </a:r>
            <a:r>
              <a:rPr lang="en-GB" dirty="0"/>
              <a:t> sit </a:t>
            </a:r>
            <a:r>
              <a:rPr lang="en-GB" dirty="0" err="1"/>
              <a:t>amet</a:t>
            </a:r>
            <a:r>
              <a:rPr lang="en-GB" dirty="0"/>
              <a:t>, </a:t>
            </a:r>
          </a:p>
        </p:txBody>
      </p:sp>
      <p:sp>
        <p:nvSpPr>
          <p:cNvPr id="7" name="Footer Placeholder 6">
            <a:extLst>
              <a:ext uri="{FF2B5EF4-FFF2-40B4-BE49-F238E27FC236}">
                <a16:creationId xmlns:a16="http://schemas.microsoft.com/office/drawing/2014/main" id="{0D21F9B7-8638-630F-A747-9C444295F81B}"/>
              </a:ext>
            </a:extLst>
          </p:cNvPr>
          <p:cNvSpPr>
            <a:spLocks noGrp="1"/>
          </p:cNvSpPr>
          <p:nvPr>
            <p:ph type="ftr" sz="quarter" idx="31"/>
          </p:nvPr>
        </p:nvSpPr>
        <p:spPr/>
        <p:txBody>
          <a:bodyPr lIns="360000"/>
          <a:lstStyle/>
          <a:p>
            <a:pPr algn="l"/>
            <a:r>
              <a:rPr lang="en-GB" dirty="0"/>
              <a:t>Transforming drug discovery </a:t>
            </a:r>
            <a:r>
              <a:rPr lang="en-GB" b="0" dirty="0"/>
              <a:t>| Confidential © CN Bio 2024 </a:t>
            </a:r>
          </a:p>
        </p:txBody>
      </p:sp>
      <p:sp>
        <p:nvSpPr>
          <p:cNvPr id="12" name="Picture Placeholder 21">
            <a:extLst>
              <a:ext uri="{FF2B5EF4-FFF2-40B4-BE49-F238E27FC236}">
                <a16:creationId xmlns:a16="http://schemas.microsoft.com/office/drawing/2014/main" id="{90ED0687-12BF-D245-536B-01D8FF4AFE4B}"/>
              </a:ext>
            </a:extLst>
          </p:cNvPr>
          <p:cNvSpPr>
            <a:spLocks noGrp="1"/>
          </p:cNvSpPr>
          <p:nvPr>
            <p:ph type="pic" sz="quarter" idx="32"/>
          </p:nvPr>
        </p:nvSpPr>
        <p:spPr>
          <a:xfrm>
            <a:off x="10341600" y="5778000"/>
            <a:ext cx="1849368" cy="1079397"/>
          </a:xfrm>
          <a:blipFill dpi="0" rotWithShape="1">
            <a:blip r:embed="rId6"/>
            <a:srcRect/>
            <a:stretch>
              <a:fillRect/>
            </a:stretch>
          </a:blipFill>
        </p:spPr>
        <p:txBody>
          <a:bodyPr>
            <a:normAutofit/>
          </a:bodyPr>
          <a:lstStyle>
            <a:lvl1pPr>
              <a:defRPr sz="100"/>
            </a:lvl1pPr>
          </a:lstStyle>
          <a:p>
            <a:endParaRPr lang="en-US" dirty="0"/>
          </a:p>
        </p:txBody>
      </p:sp>
      <p:sp>
        <p:nvSpPr>
          <p:cNvPr id="3" name="Title 1">
            <a:extLst>
              <a:ext uri="{FF2B5EF4-FFF2-40B4-BE49-F238E27FC236}">
                <a16:creationId xmlns:a16="http://schemas.microsoft.com/office/drawing/2014/main" id="{D3D741B6-6995-638D-9939-E482BDED411C}"/>
              </a:ext>
            </a:extLst>
          </p:cNvPr>
          <p:cNvSpPr>
            <a:spLocks noGrp="1"/>
          </p:cNvSpPr>
          <p:nvPr>
            <p:ph type="title" hasCustomPrompt="1"/>
          </p:nvPr>
        </p:nvSpPr>
        <p:spPr>
          <a:xfrm>
            <a:off x="549442" y="234234"/>
            <a:ext cx="7603958" cy="1168365"/>
          </a:xfrm>
        </p:spPr>
        <p:txBody>
          <a:bodyPr anchor="b">
            <a:noAutofit/>
          </a:bodyPr>
          <a:lstStyle>
            <a:lvl1pPr>
              <a:defRPr sz="2800">
                <a:solidFill>
                  <a:schemeClr val="accent1"/>
                </a:solidFill>
              </a:defRPr>
            </a:lvl1pPr>
          </a:lstStyle>
          <a:p>
            <a:r>
              <a:rPr lang="en-GB" dirty="0"/>
              <a:t>Two line longer title Two line longer title Two line longer title </a:t>
            </a:r>
          </a:p>
        </p:txBody>
      </p:sp>
      <p:pic>
        <p:nvPicPr>
          <p:cNvPr id="5" name="Graphic 4">
            <a:extLst>
              <a:ext uri="{FF2B5EF4-FFF2-40B4-BE49-F238E27FC236}">
                <a16:creationId xmlns:a16="http://schemas.microsoft.com/office/drawing/2014/main" id="{08FC6211-2014-D2F0-EBA0-77E9A257E9E8}"/>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628834" y="1563370"/>
            <a:ext cx="972000" cy="34412"/>
          </a:xfrm>
          <a:prstGeom prst="rect">
            <a:avLst/>
          </a:prstGeom>
        </p:spPr>
      </p:pic>
      <p:sp>
        <p:nvSpPr>
          <p:cNvPr id="9" name="Text Placeholder 31">
            <a:extLst>
              <a:ext uri="{FF2B5EF4-FFF2-40B4-BE49-F238E27FC236}">
                <a16:creationId xmlns:a16="http://schemas.microsoft.com/office/drawing/2014/main" id="{99FE629A-1301-0FD6-E7C9-02AF380F301E}"/>
              </a:ext>
            </a:extLst>
          </p:cNvPr>
          <p:cNvSpPr>
            <a:spLocks noGrp="1"/>
          </p:cNvSpPr>
          <p:nvPr>
            <p:ph type="body" sz="quarter" idx="30" hasCustomPrompt="1"/>
          </p:nvPr>
        </p:nvSpPr>
        <p:spPr>
          <a:xfrm>
            <a:off x="549442" y="1775076"/>
            <a:ext cx="6831072" cy="595043"/>
          </a:xfrm>
        </p:spPr>
        <p:txBody>
          <a:bodyPr>
            <a:noAutofit/>
          </a:bodyPr>
          <a:lstStyle>
            <a:lvl1pPr marL="0" indent="0" algn="l" defTabSz="914400" rtl="0" eaLnBrk="1" latinLnBrk="0" hangingPunct="1">
              <a:lnSpc>
                <a:spcPts val="1880"/>
              </a:lnSpc>
              <a:spcBef>
                <a:spcPts val="1000"/>
              </a:spcBef>
              <a:buFont typeface="Arial" panose="020B0604020202020204" pitchFamily="34" charset="0"/>
              <a:buNone/>
              <a:defRPr lang="en-GB" sz="1400" b="1" i="0" kern="1200" dirty="0">
                <a:solidFill>
                  <a:schemeClr val="accent1"/>
                </a:solidFill>
                <a:latin typeface="Montserrat" pitchFamily="2" charset="77"/>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lvl="0" indent="0" algn="l" defTabSz="914400" rtl="0" eaLnBrk="1" latinLnBrk="0" hangingPunct="1">
              <a:lnSpc>
                <a:spcPts val="1880"/>
              </a:lnSpc>
              <a:spcBef>
                <a:spcPts val="1000"/>
              </a:spcBef>
              <a:buFont typeface="Arial" panose="020B0604020202020204" pitchFamily="34" charset="0"/>
              <a:buNone/>
            </a:pPr>
            <a:r>
              <a:rPr lang="en-GB" dirty="0"/>
              <a:t>H3 Slide </a:t>
            </a:r>
            <a:r>
              <a:rPr lang="en-GB" dirty="0" err="1"/>
              <a:t>subtile</a:t>
            </a:r>
            <a:r>
              <a:rPr lang="en-GB" dirty="0"/>
              <a: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endParaRPr lang="en-GB" dirty="0"/>
          </a:p>
        </p:txBody>
      </p:sp>
    </p:spTree>
    <p:extLst>
      <p:ext uri="{BB962C8B-B14F-4D97-AF65-F5344CB8AC3E}">
        <p14:creationId xmlns:p14="http://schemas.microsoft.com/office/powerpoint/2010/main" val="41759693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grpSp>
        <p:nvGrpSpPr>
          <p:cNvPr id="7" name="Graphic 4">
            <a:extLst>
              <a:ext uri="{FF2B5EF4-FFF2-40B4-BE49-F238E27FC236}">
                <a16:creationId xmlns:a16="http://schemas.microsoft.com/office/drawing/2014/main" id="{144D5D03-94AE-9E4E-A396-55F0186DCA26}"/>
              </a:ext>
            </a:extLst>
          </p:cNvPr>
          <p:cNvGrpSpPr/>
          <p:nvPr/>
        </p:nvGrpSpPr>
        <p:grpSpPr>
          <a:xfrm>
            <a:off x="-3525069" y="-2457454"/>
            <a:ext cx="20384659" cy="12624708"/>
            <a:chOff x="-3874692" y="-3129806"/>
            <a:chExt cx="20384659" cy="12624708"/>
          </a:xfrm>
        </p:grpSpPr>
        <p:sp>
          <p:nvSpPr>
            <p:cNvPr id="8" name="Freeform 7">
              <a:extLst>
                <a:ext uri="{FF2B5EF4-FFF2-40B4-BE49-F238E27FC236}">
                  <a16:creationId xmlns:a16="http://schemas.microsoft.com/office/drawing/2014/main" id="{59E71CF3-9F14-484F-8C3D-6F52CC278E55}"/>
                </a:ext>
              </a:extLst>
            </p:cNvPr>
            <p:cNvSpPr/>
            <p:nvPr/>
          </p:nvSpPr>
          <p:spPr>
            <a:xfrm>
              <a:off x="10444885" y="-468190"/>
              <a:ext cx="6065081" cy="5283405"/>
            </a:xfrm>
            <a:custGeom>
              <a:avLst/>
              <a:gdLst>
                <a:gd name="connsiteX0" fmla="*/ 2617232 w 6065081"/>
                <a:gd name="connsiteY0" fmla="*/ 32010 h 5283405"/>
                <a:gd name="connsiteX1" fmla="*/ 6009565 w 6065081"/>
                <a:gd name="connsiteY1" fmla="*/ 2422284 h 5283405"/>
                <a:gd name="connsiteX2" fmla="*/ 3738599 w 6065081"/>
                <a:gd name="connsiteY2" fmla="*/ 5275178 h 5283405"/>
                <a:gd name="connsiteX3" fmla="*/ 2809 w 6065081"/>
                <a:gd name="connsiteY3" fmla="*/ 2577424 h 5283405"/>
                <a:gd name="connsiteX4" fmla="*/ 2617232 w 6065081"/>
                <a:gd name="connsiteY4" fmla="*/ 32080 h 5283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5081" h="5283405">
                  <a:moveTo>
                    <a:pt x="2617232" y="32010"/>
                  </a:moveTo>
                  <a:cubicBezTo>
                    <a:pt x="4176975" y="348173"/>
                    <a:pt x="5699943" y="974406"/>
                    <a:pt x="6009565" y="2422284"/>
                  </a:cubicBezTo>
                  <a:cubicBezTo>
                    <a:pt x="6319188" y="3870163"/>
                    <a:pt x="5302475" y="5147424"/>
                    <a:pt x="3738599" y="5275178"/>
                  </a:cubicBezTo>
                  <a:cubicBezTo>
                    <a:pt x="2174722" y="5402931"/>
                    <a:pt x="-90778" y="4022291"/>
                    <a:pt x="2809" y="2577424"/>
                  </a:cubicBezTo>
                  <a:cubicBezTo>
                    <a:pt x="119794" y="771008"/>
                    <a:pt x="1510505" y="-192260"/>
                    <a:pt x="2617232" y="32080"/>
                  </a:cubicBezTo>
                </a:path>
              </a:pathLst>
            </a:custGeom>
            <a:solidFill>
              <a:srgbClr val="F1F2F2"/>
            </a:solidFill>
            <a:ln w="7005" cap="flat">
              <a:noFill/>
              <a:prstDash val="solid"/>
              <a:miter/>
            </a:ln>
          </p:spPr>
          <p:txBody>
            <a:bodyPr rtlCol="0" anchor="ctr"/>
            <a:lstStyle/>
            <a:p>
              <a:endParaRPr lang="en-GB"/>
            </a:p>
          </p:txBody>
        </p:sp>
        <p:sp>
          <p:nvSpPr>
            <p:cNvPr id="9" name="Freeform 8">
              <a:extLst>
                <a:ext uri="{FF2B5EF4-FFF2-40B4-BE49-F238E27FC236}">
                  <a16:creationId xmlns:a16="http://schemas.microsoft.com/office/drawing/2014/main" id="{2A898864-C199-C049-8766-0DDCC45DAA18}"/>
                </a:ext>
              </a:extLst>
            </p:cNvPr>
            <p:cNvSpPr/>
            <p:nvPr/>
          </p:nvSpPr>
          <p:spPr>
            <a:xfrm>
              <a:off x="10729451" y="-220222"/>
              <a:ext cx="5373831" cy="4689049"/>
            </a:xfrm>
            <a:custGeom>
              <a:avLst/>
              <a:gdLst>
                <a:gd name="connsiteX0" fmla="*/ 2319566 w 5373831"/>
                <a:gd name="connsiteY0" fmla="*/ 28343 h 4689049"/>
                <a:gd name="connsiteX1" fmla="*/ 5324730 w 5373831"/>
                <a:gd name="connsiteY1" fmla="*/ 2149102 h 4689049"/>
                <a:gd name="connsiteX2" fmla="*/ 3311971 w 5373831"/>
                <a:gd name="connsiteY2" fmla="*/ 4681699 h 4689049"/>
                <a:gd name="connsiteX3" fmla="*/ 2507 w 5373831"/>
                <a:gd name="connsiteY3" fmla="*/ 2288132 h 4689049"/>
                <a:gd name="connsiteX4" fmla="*/ 2319566 w 5373831"/>
                <a:gd name="connsiteY4" fmla="*/ 28343 h 4689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3831" h="4689049">
                  <a:moveTo>
                    <a:pt x="2319566" y="28343"/>
                  </a:moveTo>
                  <a:cubicBezTo>
                    <a:pt x="3701451" y="308506"/>
                    <a:pt x="5050623" y="864138"/>
                    <a:pt x="5324730" y="2149102"/>
                  </a:cubicBezTo>
                  <a:cubicBezTo>
                    <a:pt x="5598838" y="3434067"/>
                    <a:pt x="4697638" y="4567953"/>
                    <a:pt x="3311971" y="4681699"/>
                  </a:cubicBezTo>
                  <a:cubicBezTo>
                    <a:pt x="1926303" y="4795445"/>
                    <a:pt x="-80712" y="3570576"/>
                    <a:pt x="2507" y="2288132"/>
                  </a:cubicBezTo>
                  <a:cubicBezTo>
                    <a:pt x="106602" y="684834"/>
                    <a:pt x="1338999" y="-170292"/>
                    <a:pt x="2319566" y="28343"/>
                  </a:cubicBezTo>
                </a:path>
              </a:pathLst>
            </a:custGeom>
            <a:solidFill>
              <a:schemeClr val="accent4"/>
            </a:solidFill>
            <a:ln w="7005" cap="flat">
              <a:noFill/>
              <a:prstDash val="solid"/>
              <a:miter/>
            </a:ln>
          </p:spPr>
          <p:txBody>
            <a:bodyPr rtlCol="0" anchor="ctr"/>
            <a:lstStyle/>
            <a:p>
              <a:endParaRPr lang="en-GB"/>
            </a:p>
          </p:txBody>
        </p:sp>
        <p:sp>
          <p:nvSpPr>
            <p:cNvPr id="11" name="Freeform 10">
              <a:extLst>
                <a:ext uri="{FF2B5EF4-FFF2-40B4-BE49-F238E27FC236}">
                  <a16:creationId xmlns:a16="http://schemas.microsoft.com/office/drawing/2014/main" id="{D7A15A72-2A30-DB4D-B658-0AFA43D51910}"/>
                </a:ext>
              </a:extLst>
            </p:cNvPr>
            <p:cNvSpPr/>
            <p:nvPr/>
          </p:nvSpPr>
          <p:spPr>
            <a:xfrm>
              <a:off x="-3874692" y="-48059"/>
              <a:ext cx="13729886" cy="9542961"/>
            </a:xfrm>
            <a:custGeom>
              <a:avLst/>
              <a:gdLst>
                <a:gd name="connsiteX0" fmla="*/ 1627986 w 13729886"/>
                <a:gd name="connsiteY0" fmla="*/ 7577874 h 9542961"/>
                <a:gd name="connsiteX1" fmla="*/ 1089999 w 13729886"/>
                <a:gd name="connsiteY1" fmla="*/ 1686620 h 9542961"/>
                <a:gd name="connsiteX2" fmla="*/ 9862695 w 13729886"/>
                <a:gd name="connsiteY2" fmla="*/ 1449883 h 9542961"/>
                <a:gd name="connsiteX3" fmla="*/ 12522581 w 13729886"/>
                <a:gd name="connsiteY3" fmla="*/ 8580013 h 9542961"/>
                <a:gd name="connsiteX4" fmla="*/ 1627986 w 13729886"/>
                <a:gd name="connsiteY4" fmla="*/ 7578434 h 9542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29886" h="9542961">
                  <a:moveTo>
                    <a:pt x="1627986" y="7577874"/>
                  </a:moveTo>
                  <a:cubicBezTo>
                    <a:pt x="-1197429" y="5632636"/>
                    <a:pt x="360073" y="3973585"/>
                    <a:pt x="1089999" y="1686620"/>
                  </a:cubicBezTo>
                  <a:cubicBezTo>
                    <a:pt x="1878556" y="-784411"/>
                    <a:pt x="6746992" y="-256025"/>
                    <a:pt x="9862695" y="1449883"/>
                  </a:cubicBezTo>
                  <a:cubicBezTo>
                    <a:pt x="13435759" y="3301546"/>
                    <a:pt x="15004047" y="5966520"/>
                    <a:pt x="12522581" y="8580013"/>
                  </a:cubicBezTo>
                  <a:cubicBezTo>
                    <a:pt x="10591781" y="10499825"/>
                    <a:pt x="4019998" y="9224387"/>
                    <a:pt x="1627986" y="7578434"/>
                  </a:cubicBezTo>
                </a:path>
              </a:pathLst>
            </a:custGeom>
            <a:solidFill>
              <a:srgbClr val="F1F2F2"/>
            </a:solidFill>
            <a:ln w="7005" cap="flat">
              <a:noFill/>
              <a:prstDash val="solid"/>
              <a:miter/>
            </a:ln>
          </p:spPr>
          <p:txBody>
            <a:bodyPr rtlCol="0" anchor="ctr"/>
            <a:lstStyle/>
            <a:p>
              <a:endParaRPr lang="en-GB"/>
            </a:p>
          </p:txBody>
        </p:sp>
        <p:sp>
          <p:nvSpPr>
            <p:cNvPr id="13" name="Freeform 12">
              <a:extLst>
                <a:ext uri="{FF2B5EF4-FFF2-40B4-BE49-F238E27FC236}">
                  <a16:creationId xmlns:a16="http://schemas.microsoft.com/office/drawing/2014/main" id="{C0686363-F216-8440-89FD-02EFD06457BF}"/>
                </a:ext>
              </a:extLst>
            </p:cNvPr>
            <p:cNvSpPr/>
            <p:nvPr/>
          </p:nvSpPr>
          <p:spPr>
            <a:xfrm>
              <a:off x="-3468674" y="367614"/>
              <a:ext cx="12714861" cy="8860033"/>
            </a:xfrm>
            <a:custGeom>
              <a:avLst/>
              <a:gdLst>
                <a:gd name="connsiteX0" fmla="*/ 1496355 w 12714861"/>
                <a:gd name="connsiteY0" fmla="*/ 7070237 h 8860033"/>
                <a:gd name="connsiteX1" fmla="*/ 1026387 w 12714861"/>
                <a:gd name="connsiteY1" fmla="*/ 1588091 h 8860033"/>
                <a:gd name="connsiteX2" fmla="*/ 9154200 w 12714861"/>
                <a:gd name="connsiteY2" fmla="*/ 1320676 h 8860033"/>
                <a:gd name="connsiteX3" fmla="*/ 11583829 w 12714861"/>
                <a:gd name="connsiteY3" fmla="*/ 7944833 h 8860033"/>
                <a:gd name="connsiteX4" fmla="*/ 1496566 w 12714861"/>
                <a:gd name="connsiteY4" fmla="*/ 7070237 h 8860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14861" h="8860033">
                  <a:moveTo>
                    <a:pt x="1496355" y="7070237"/>
                  </a:moveTo>
                  <a:cubicBezTo>
                    <a:pt x="-1111693" y="5274326"/>
                    <a:pt x="339192" y="3721316"/>
                    <a:pt x="1026387" y="1588091"/>
                  </a:cubicBezTo>
                  <a:cubicBezTo>
                    <a:pt x="1768922" y="-716244"/>
                    <a:pt x="6276177" y="-250825"/>
                    <a:pt x="9154200" y="1320676"/>
                  </a:cubicBezTo>
                  <a:cubicBezTo>
                    <a:pt x="12455187" y="3025603"/>
                    <a:pt x="13895214" y="5498456"/>
                    <a:pt x="11583829" y="7944833"/>
                  </a:cubicBezTo>
                  <a:cubicBezTo>
                    <a:pt x="9785984" y="9742634"/>
                    <a:pt x="3704205" y="8590607"/>
                    <a:pt x="1496566" y="7070237"/>
                  </a:cubicBezTo>
                </a:path>
              </a:pathLst>
            </a:custGeom>
            <a:solidFill>
              <a:schemeClr val="accent2"/>
            </a:solidFill>
            <a:ln w="7005" cap="flat">
              <a:noFill/>
              <a:prstDash val="solid"/>
              <a:miter/>
            </a:ln>
          </p:spPr>
          <p:txBody>
            <a:bodyPr rtlCol="0" anchor="ctr"/>
            <a:lstStyle/>
            <a:p>
              <a:endParaRPr lang="en-GB"/>
            </a:p>
          </p:txBody>
        </p:sp>
        <p:sp>
          <p:nvSpPr>
            <p:cNvPr id="15" name="Freeform 14">
              <a:extLst>
                <a:ext uri="{FF2B5EF4-FFF2-40B4-BE49-F238E27FC236}">
                  <a16:creationId xmlns:a16="http://schemas.microsoft.com/office/drawing/2014/main" id="{D05CD662-98AE-7547-AE5B-51448577FF10}"/>
                </a:ext>
              </a:extLst>
            </p:cNvPr>
            <p:cNvSpPr/>
            <p:nvPr/>
          </p:nvSpPr>
          <p:spPr>
            <a:xfrm>
              <a:off x="6913101" y="-2988032"/>
              <a:ext cx="4162866" cy="3838691"/>
            </a:xfrm>
            <a:custGeom>
              <a:avLst/>
              <a:gdLst>
                <a:gd name="connsiteX0" fmla="*/ 3911 w 4162866"/>
                <a:gd name="connsiteY0" fmla="*/ 2731927 h 3838691"/>
                <a:gd name="connsiteX1" fmla="*/ 1668589 w 4162866"/>
                <a:gd name="connsiteY1" fmla="*/ 205073 h 3838691"/>
                <a:gd name="connsiteX2" fmla="*/ 4130582 w 4162866"/>
                <a:gd name="connsiteY2" fmla="*/ 1026439 h 3838691"/>
                <a:gd name="connsiteX3" fmla="*/ 2244754 w 4162866"/>
                <a:gd name="connsiteY3" fmla="*/ 3821898 h 3838691"/>
                <a:gd name="connsiteX4" fmla="*/ 3911 w 4162866"/>
                <a:gd name="connsiteY4" fmla="*/ 2731927 h 3838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2866" h="3838691">
                  <a:moveTo>
                    <a:pt x="3911" y="2731927"/>
                  </a:moveTo>
                  <a:cubicBezTo>
                    <a:pt x="140510" y="1723342"/>
                    <a:pt x="529290" y="676026"/>
                    <a:pt x="1668589" y="205073"/>
                  </a:cubicBezTo>
                  <a:cubicBezTo>
                    <a:pt x="2807890" y="-265880"/>
                    <a:pt x="3910204" y="101833"/>
                    <a:pt x="4130582" y="1026439"/>
                  </a:cubicBezTo>
                  <a:cubicBezTo>
                    <a:pt x="4350962" y="1951044"/>
                    <a:pt x="3412636" y="3599939"/>
                    <a:pt x="2244754" y="3821898"/>
                  </a:cubicBezTo>
                  <a:cubicBezTo>
                    <a:pt x="1638958" y="3937045"/>
                    <a:pt x="-93039" y="3447741"/>
                    <a:pt x="3911" y="2731927"/>
                  </a:cubicBezTo>
                </a:path>
              </a:pathLst>
            </a:custGeom>
            <a:solidFill>
              <a:srgbClr val="F1F2F2"/>
            </a:solidFill>
            <a:ln w="7005" cap="flat">
              <a:noFill/>
              <a:prstDash val="solid"/>
              <a:miter/>
            </a:ln>
          </p:spPr>
          <p:txBody>
            <a:bodyPr rtlCol="0" anchor="ctr"/>
            <a:lstStyle/>
            <a:p>
              <a:endParaRPr lang="en-GB"/>
            </a:p>
          </p:txBody>
        </p:sp>
        <p:sp>
          <p:nvSpPr>
            <p:cNvPr id="16" name="Freeform 15">
              <a:extLst>
                <a:ext uri="{FF2B5EF4-FFF2-40B4-BE49-F238E27FC236}">
                  <a16:creationId xmlns:a16="http://schemas.microsoft.com/office/drawing/2014/main" id="{4FA97CE8-124C-F442-8016-0885B70C95AC}"/>
                </a:ext>
              </a:extLst>
            </p:cNvPr>
            <p:cNvSpPr/>
            <p:nvPr/>
          </p:nvSpPr>
          <p:spPr>
            <a:xfrm>
              <a:off x="7096474" y="-3129806"/>
              <a:ext cx="3878212" cy="3836960"/>
            </a:xfrm>
            <a:custGeom>
              <a:avLst/>
              <a:gdLst>
                <a:gd name="connsiteX0" fmla="*/ 3510 w 3878212"/>
                <a:gd name="connsiteY0" fmla="*/ 2725494 h 3836960"/>
                <a:gd name="connsiteX1" fmla="*/ 1549803 w 3878212"/>
                <a:gd name="connsiteY1" fmla="*/ 202773 h 3836960"/>
                <a:gd name="connsiteX2" fmla="*/ 3847457 w 3878212"/>
                <a:gd name="connsiteY2" fmla="*/ 1029882 h 3836960"/>
                <a:gd name="connsiteX3" fmla="*/ 2095566 w 3878212"/>
                <a:gd name="connsiteY3" fmla="*/ 3820648 h 3836960"/>
                <a:gd name="connsiteX4" fmla="*/ 3510 w 3878212"/>
                <a:gd name="connsiteY4" fmla="*/ 2725494 h 3836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8212" h="3836960">
                  <a:moveTo>
                    <a:pt x="3510" y="2725494"/>
                  </a:moveTo>
                  <a:cubicBezTo>
                    <a:pt x="128550" y="1716910"/>
                    <a:pt x="488329" y="670994"/>
                    <a:pt x="1549803" y="202773"/>
                  </a:cubicBezTo>
                  <a:cubicBezTo>
                    <a:pt x="2611277" y="-265449"/>
                    <a:pt x="3639969" y="104716"/>
                    <a:pt x="3847457" y="1029882"/>
                  </a:cubicBezTo>
                  <a:cubicBezTo>
                    <a:pt x="4054947" y="1955048"/>
                    <a:pt x="3184010" y="3601421"/>
                    <a:pt x="2095566" y="3820648"/>
                  </a:cubicBezTo>
                  <a:cubicBezTo>
                    <a:pt x="1531030" y="3934394"/>
                    <a:pt x="-85174" y="3440958"/>
                    <a:pt x="3510" y="2725494"/>
                  </a:cubicBezTo>
                </a:path>
              </a:pathLst>
            </a:custGeom>
            <a:solidFill>
              <a:schemeClr val="accent5"/>
            </a:solidFill>
            <a:ln w="7005" cap="flat">
              <a:noFill/>
              <a:prstDash val="solid"/>
              <a:miter/>
            </a:ln>
          </p:spPr>
          <p:txBody>
            <a:bodyPr rtlCol="0" anchor="ctr"/>
            <a:lstStyle/>
            <a:p>
              <a:endParaRPr lang="en-GB"/>
            </a:p>
          </p:txBody>
        </p:sp>
      </p:grpSp>
      <p:sp>
        <p:nvSpPr>
          <p:cNvPr id="6" name="Rectangle 5">
            <a:extLst>
              <a:ext uri="{FF2B5EF4-FFF2-40B4-BE49-F238E27FC236}">
                <a16:creationId xmlns:a16="http://schemas.microsoft.com/office/drawing/2014/main" id="{6135681D-1509-CB48-84C6-0C3508A1E7F4}"/>
              </a:ext>
            </a:extLst>
          </p:cNvPr>
          <p:cNvSpPr/>
          <p:nvPr userDrawn="1"/>
        </p:nvSpPr>
        <p:spPr>
          <a:xfrm>
            <a:off x="0" y="0"/>
            <a:ext cx="12192000" cy="6858000"/>
          </a:xfrm>
          <a:prstGeom prst="rect">
            <a:avLst/>
          </a:prstGeom>
          <a:solidFill>
            <a:schemeClr val="accent1">
              <a:alpha val="7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209083A-4E48-B242-ADF4-8D3C3D4B352E}"/>
              </a:ext>
            </a:extLst>
          </p:cNvPr>
          <p:cNvSpPr>
            <a:spLocks noGrp="1"/>
          </p:cNvSpPr>
          <p:nvPr>
            <p:ph type="ctrTitle" hasCustomPrompt="1"/>
          </p:nvPr>
        </p:nvSpPr>
        <p:spPr>
          <a:xfrm>
            <a:off x="865095" y="2181409"/>
            <a:ext cx="7772400" cy="2937437"/>
          </a:xfrm>
        </p:spPr>
        <p:txBody>
          <a:bodyPr anchor="ctr">
            <a:noAutofit/>
          </a:bodyPr>
          <a:lstStyle>
            <a:lvl1pPr algn="l">
              <a:lnSpc>
                <a:spcPts val="6460"/>
              </a:lnSpc>
              <a:defRPr sz="4800">
                <a:solidFill>
                  <a:schemeClr val="bg1"/>
                </a:solidFill>
              </a:defRPr>
            </a:lvl1pPr>
          </a:lstStyle>
          <a:p>
            <a:r>
              <a:rPr lang="en-GB" dirty="0"/>
              <a:t>Section divider slide</a:t>
            </a:r>
          </a:p>
        </p:txBody>
      </p:sp>
    </p:spTree>
    <p:extLst>
      <p:ext uri="{BB962C8B-B14F-4D97-AF65-F5344CB8AC3E}">
        <p14:creationId xmlns:p14="http://schemas.microsoft.com/office/powerpoint/2010/main" val="15419879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52BF111-6668-6C4F-93F0-75079F2BE8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p>
        </p:txBody>
      </p:sp>
      <p:sp>
        <p:nvSpPr>
          <p:cNvPr id="3" name="Text Placeholder 2">
            <a:extLst>
              <a:ext uri="{FF2B5EF4-FFF2-40B4-BE49-F238E27FC236}">
                <a16:creationId xmlns:a16="http://schemas.microsoft.com/office/drawing/2014/main" id="{46B392E6-A931-CC4A-9B24-1E4ECEBC19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7" name="Footer Placeholder 6">
            <a:extLst>
              <a:ext uri="{FF2B5EF4-FFF2-40B4-BE49-F238E27FC236}">
                <a16:creationId xmlns:a16="http://schemas.microsoft.com/office/drawing/2014/main" id="{100EAE76-1C6A-CC5D-FBE4-FFE1BBE66199}"/>
              </a:ext>
            </a:extLst>
          </p:cNvPr>
          <p:cNvSpPr>
            <a:spLocks noGrp="1"/>
          </p:cNvSpPr>
          <p:nvPr>
            <p:ph type="ftr" sz="quarter" idx="3"/>
          </p:nvPr>
        </p:nvSpPr>
        <p:spPr>
          <a:xfrm>
            <a:off x="0" y="6176964"/>
            <a:ext cx="12192000" cy="681036"/>
          </a:xfrm>
          <a:prstGeom prst="rect">
            <a:avLst/>
          </a:prstGeom>
        </p:spPr>
        <p:txBody>
          <a:bodyPr vert="horz" lIns="360000" tIns="45720" rIns="91440" bIns="45720" rtlCol="0" anchor="ctr"/>
          <a:lstStyle>
            <a:lvl1pPr algn="ctr">
              <a:defRPr sz="900" b="1" i="0">
                <a:solidFill>
                  <a:schemeClr val="accent6"/>
                </a:solidFill>
                <a:latin typeface="Montserrat" pitchFamily="2" charset="77"/>
              </a:defRPr>
            </a:lvl1pPr>
          </a:lstStyle>
          <a:p>
            <a:pPr algn="l"/>
            <a:r>
              <a:rPr lang="en-GB" dirty="0"/>
              <a:t>Transforming drug discovery </a:t>
            </a:r>
            <a:r>
              <a:rPr lang="en-GB" b="0" dirty="0"/>
              <a:t>| Confidential © CN Bio 2024 </a:t>
            </a:r>
          </a:p>
        </p:txBody>
      </p:sp>
    </p:spTree>
    <p:extLst>
      <p:ext uri="{BB962C8B-B14F-4D97-AF65-F5344CB8AC3E}">
        <p14:creationId xmlns:p14="http://schemas.microsoft.com/office/powerpoint/2010/main" val="1295175161"/>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55" r:id="rId3"/>
    <p:sldLayoutId id="2147483656" r:id="rId4"/>
    <p:sldLayoutId id="2147483650" r:id="rId5"/>
    <p:sldLayoutId id="2147483657" r:id="rId6"/>
    <p:sldLayoutId id="2147483652" r:id="rId7"/>
    <p:sldLayoutId id="2147483658" r:id="rId8"/>
    <p:sldLayoutId id="2147483653" r:id="rId9"/>
    <p:sldLayoutId id="2147483654" r:id="rId10"/>
    <p:sldLayoutId id="2147483660" r:id="rId11"/>
  </p:sldLayoutIdLst>
  <p:hf sldNum="0" hdr="0" dt="0"/>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43.jpeg"/><Relationship Id="rId4" Type="http://schemas.openxmlformats.org/officeDocument/2006/relationships/image" Target="../media/image42.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8" Type="http://schemas.openxmlformats.org/officeDocument/2006/relationships/image" Target="../media/image54.tiff"/><Relationship Id="rId3" Type="http://schemas.openxmlformats.org/officeDocument/2006/relationships/image" Target="../media/image49.jpeg"/><Relationship Id="rId7" Type="http://schemas.openxmlformats.org/officeDocument/2006/relationships/image" Target="../media/image53.tiff"/><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52.png"/><Relationship Id="rId5" Type="http://schemas.openxmlformats.org/officeDocument/2006/relationships/image" Target="../media/image51.png"/><Relationship Id="rId10" Type="http://schemas.openxmlformats.org/officeDocument/2006/relationships/image" Target="../media/image14.png"/><Relationship Id="rId4" Type="http://schemas.openxmlformats.org/officeDocument/2006/relationships/image" Target="../media/image50.jpeg"/><Relationship Id="rId9" Type="http://schemas.openxmlformats.org/officeDocument/2006/relationships/image" Target="../media/image55.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8" Type="http://schemas.openxmlformats.org/officeDocument/2006/relationships/image" Target="../media/image59.jpg"/><Relationship Id="rId13" Type="http://schemas.openxmlformats.org/officeDocument/2006/relationships/oleObject" Target="../embeddings/oleObject1.bin"/><Relationship Id="rId18" Type="http://schemas.openxmlformats.org/officeDocument/2006/relationships/image" Target="../media/image66.emf"/><Relationship Id="rId3" Type="http://schemas.microsoft.com/office/2018/10/relationships/comments" Target="../comments/modernComment_BD6_F271BAE6.xml"/><Relationship Id="rId7" Type="http://schemas.openxmlformats.org/officeDocument/2006/relationships/image" Target="../media/image58.jpg"/><Relationship Id="rId12" Type="http://schemas.openxmlformats.org/officeDocument/2006/relationships/image" Target="../media/image63.png"/><Relationship Id="rId17" Type="http://schemas.openxmlformats.org/officeDocument/2006/relationships/oleObject" Target="../embeddings/oleObject3.bin"/><Relationship Id="rId2" Type="http://schemas.openxmlformats.org/officeDocument/2006/relationships/notesSlide" Target="../notesSlides/notesSlide16.xml"/><Relationship Id="rId16" Type="http://schemas.openxmlformats.org/officeDocument/2006/relationships/image" Target="../media/image65.emf"/><Relationship Id="rId20" Type="http://schemas.openxmlformats.org/officeDocument/2006/relationships/image" Target="../media/image67.emf"/><Relationship Id="rId1" Type="http://schemas.openxmlformats.org/officeDocument/2006/relationships/slideLayout" Target="../slideLayouts/slideLayout3.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14.png"/><Relationship Id="rId15" Type="http://schemas.openxmlformats.org/officeDocument/2006/relationships/oleObject" Target="../embeddings/oleObject2.bin"/><Relationship Id="rId10" Type="http://schemas.openxmlformats.org/officeDocument/2006/relationships/image" Target="../media/image61.jpg"/><Relationship Id="rId19" Type="http://schemas.openxmlformats.org/officeDocument/2006/relationships/oleObject" Target="../embeddings/oleObject4.bin"/><Relationship Id="rId4" Type="http://schemas.openxmlformats.org/officeDocument/2006/relationships/image" Target="../media/image56.png"/><Relationship Id="rId9" Type="http://schemas.openxmlformats.org/officeDocument/2006/relationships/image" Target="../media/image60.jpg"/><Relationship Id="rId14" Type="http://schemas.openxmlformats.org/officeDocument/2006/relationships/image" Target="../media/image64.em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68.tiff"/><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69.tiff"/></Relationships>
</file>

<file path=ppt/slides/_rels/slide19.xml.rels><?xml version="1.0" encoding="UTF-8" standalone="yes"?>
<Relationships xmlns="http://schemas.openxmlformats.org/package/2006/relationships"><Relationship Id="rId8" Type="http://schemas.openxmlformats.org/officeDocument/2006/relationships/image" Target="../media/image72.png"/><Relationship Id="rId3" Type="http://schemas.microsoft.com/office/2018/10/relationships/comments" Target="../comments/modernComment_BD9_37BA8F33.xml"/><Relationship Id="rId7"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71.jpeg"/><Relationship Id="rId5" Type="http://schemas.openxmlformats.org/officeDocument/2006/relationships/image" Target="../media/image14.png"/><Relationship Id="rId10" Type="http://schemas.openxmlformats.org/officeDocument/2006/relationships/image" Target="../media/image73.png"/><Relationship Id="rId4" Type="http://schemas.openxmlformats.org/officeDocument/2006/relationships/image" Target="../media/image70.jpeg"/><Relationship Id="rId9"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image" Target="../media/image77.emf"/><Relationship Id="rId18" Type="http://schemas.microsoft.com/office/2007/relationships/hdphoto" Target="../media/hdphoto1.wdp"/><Relationship Id="rId3" Type="http://schemas.microsoft.com/office/2018/10/relationships/comments" Target="../comments/modernComment_BCD_5366FBC7.xml"/><Relationship Id="rId21" Type="http://schemas.openxmlformats.org/officeDocument/2006/relationships/image" Target="../media/image83.png"/><Relationship Id="rId7" Type="http://schemas.openxmlformats.org/officeDocument/2006/relationships/image" Target="../media/image71.jpeg"/><Relationship Id="rId12" Type="http://schemas.openxmlformats.org/officeDocument/2006/relationships/oleObject" Target="../embeddings/oleObject8.bin"/><Relationship Id="rId17" Type="http://schemas.openxmlformats.org/officeDocument/2006/relationships/image" Target="../media/image80.png"/><Relationship Id="rId2" Type="http://schemas.openxmlformats.org/officeDocument/2006/relationships/notesSlide" Target="../notesSlides/notesSlide20.xml"/><Relationship Id="rId16" Type="http://schemas.openxmlformats.org/officeDocument/2006/relationships/image" Target="../media/image79.png"/><Relationship Id="rId20" Type="http://schemas.openxmlformats.org/officeDocument/2006/relationships/image" Target="../media/image82.png"/><Relationship Id="rId1" Type="http://schemas.openxmlformats.org/officeDocument/2006/relationships/slideLayout" Target="../slideLayouts/slideLayout3.xml"/><Relationship Id="rId6" Type="http://schemas.openxmlformats.org/officeDocument/2006/relationships/image" Target="../media/image14.png"/><Relationship Id="rId11" Type="http://schemas.openxmlformats.org/officeDocument/2006/relationships/image" Target="../media/image76.emf"/><Relationship Id="rId5" Type="http://schemas.openxmlformats.org/officeDocument/2006/relationships/image" Target="../media/image74.emf"/><Relationship Id="rId15" Type="http://schemas.openxmlformats.org/officeDocument/2006/relationships/image" Target="../media/image78.emf"/><Relationship Id="rId10" Type="http://schemas.openxmlformats.org/officeDocument/2006/relationships/oleObject" Target="../embeddings/oleObject7.bin"/><Relationship Id="rId19" Type="http://schemas.openxmlformats.org/officeDocument/2006/relationships/image" Target="../media/image81.png"/><Relationship Id="rId4" Type="http://schemas.openxmlformats.org/officeDocument/2006/relationships/oleObject" Target="../embeddings/oleObject5.bin"/><Relationship Id="rId9" Type="http://schemas.openxmlformats.org/officeDocument/2006/relationships/image" Target="../media/image75.emf"/><Relationship Id="rId14" Type="http://schemas.openxmlformats.org/officeDocument/2006/relationships/oleObject" Target="../embeddings/oleObject9.bin"/></Relationships>
</file>

<file path=ppt/slides/_rels/slide21.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oleObject" Target="../embeddings/oleObject14.bin"/><Relationship Id="rId3" Type="http://schemas.openxmlformats.org/officeDocument/2006/relationships/image" Target="../media/image71.jpeg"/><Relationship Id="rId7" Type="http://schemas.openxmlformats.org/officeDocument/2006/relationships/image" Target="../media/image85.emf"/><Relationship Id="rId12" Type="http://schemas.openxmlformats.org/officeDocument/2006/relationships/image" Target="../media/image88.emf"/><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oleObject" Target="../embeddings/oleObject11.bin"/><Relationship Id="rId11" Type="http://schemas.openxmlformats.org/officeDocument/2006/relationships/oleObject" Target="../embeddings/oleObject13.bin"/><Relationship Id="rId5" Type="http://schemas.openxmlformats.org/officeDocument/2006/relationships/image" Target="../media/image84.emf"/><Relationship Id="rId15" Type="http://schemas.openxmlformats.org/officeDocument/2006/relationships/image" Target="../media/image37.png"/><Relationship Id="rId10" Type="http://schemas.openxmlformats.org/officeDocument/2006/relationships/image" Target="../media/image87.emf"/><Relationship Id="rId4" Type="http://schemas.openxmlformats.org/officeDocument/2006/relationships/oleObject" Target="../embeddings/oleObject10.bin"/><Relationship Id="rId9" Type="http://schemas.openxmlformats.org/officeDocument/2006/relationships/oleObject" Target="../embeddings/oleObject12.bin"/><Relationship Id="rId14" Type="http://schemas.openxmlformats.org/officeDocument/2006/relationships/image" Target="../media/image89.emf"/></Relationships>
</file>

<file path=ppt/slides/_rels/slide22.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96.png"/><Relationship Id="rId3" Type="http://schemas.microsoft.com/office/2018/10/relationships/comments" Target="../comments/modernComment_BCF_9EBF68AA.xml"/><Relationship Id="rId7" Type="http://schemas.openxmlformats.org/officeDocument/2006/relationships/image" Target="../media/image93.png"/><Relationship Id="rId12" Type="http://schemas.openxmlformats.org/officeDocument/2006/relationships/image" Target="../media/image95.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92.png"/><Relationship Id="rId11" Type="http://schemas.openxmlformats.org/officeDocument/2006/relationships/image" Target="../media/image86.png"/><Relationship Id="rId5" Type="http://schemas.openxmlformats.org/officeDocument/2006/relationships/image" Target="../media/image91.png"/><Relationship Id="rId10" Type="http://schemas.openxmlformats.org/officeDocument/2006/relationships/image" Target="../media/image71.jpeg"/><Relationship Id="rId4" Type="http://schemas.openxmlformats.org/officeDocument/2006/relationships/image" Target="../media/image90.png"/><Relationship Id="rId9"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71.jpeg"/><Relationship Id="rId5" Type="http://schemas.openxmlformats.org/officeDocument/2006/relationships/image" Target="../media/image98.emf"/><Relationship Id="rId4" Type="http://schemas.openxmlformats.org/officeDocument/2006/relationships/oleObject" Target="../embeddings/oleObject15.bin"/></Relationships>
</file>

<file path=ppt/slides/_rels/slide24.xml.rels><?xml version="1.0" encoding="UTF-8" standalone="yes"?>
<Relationships xmlns="http://schemas.openxmlformats.org/package/2006/relationships"><Relationship Id="rId8" Type="http://schemas.openxmlformats.org/officeDocument/2006/relationships/oleObject" Target="../embeddings/oleObject18.bin"/><Relationship Id="rId13" Type="http://schemas.openxmlformats.org/officeDocument/2006/relationships/image" Target="../media/image71.jpeg"/><Relationship Id="rId3" Type="http://schemas.microsoft.com/office/2018/10/relationships/comments" Target="../comments/modernComment_BD3_949D0916.xml"/><Relationship Id="rId7" Type="http://schemas.openxmlformats.org/officeDocument/2006/relationships/image" Target="../media/image100.emf"/><Relationship Id="rId12"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oleObject" Target="../embeddings/oleObject17.bin"/><Relationship Id="rId11" Type="http://schemas.openxmlformats.org/officeDocument/2006/relationships/image" Target="../media/image102.emf"/><Relationship Id="rId5" Type="http://schemas.openxmlformats.org/officeDocument/2006/relationships/image" Target="../media/image99.emf"/><Relationship Id="rId10" Type="http://schemas.openxmlformats.org/officeDocument/2006/relationships/oleObject" Target="../embeddings/oleObject19.bin"/><Relationship Id="rId4" Type="http://schemas.openxmlformats.org/officeDocument/2006/relationships/oleObject" Target="../embeddings/oleObject16.bin"/><Relationship Id="rId9" Type="http://schemas.openxmlformats.org/officeDocument/2006/relationships/image" Target="../media/image101.emf"/></Relationships>
</file>

<file path=ppt/slides/_rels/slide2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chart" Target="../charts/chart1.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3.jpeg"/><Relationship Id="rId5" Type="http://schemas.openxmlformats.org/officeDocument/2006/relationships/image" Target="../media/image22.emf"/><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0.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34.png"/><Relationship Id="rId11" Type="http://schemas.openxmlformats.org/officeDocument/2006/relationships/image" Target="../media/image39.jpeg"/><Relationship Id="rId5" Type="http://schemas.openxmlformats.org/officeDocument/2006/relationships/image" Target="../media/image33.jpeg"/><Relationship Id="rId10" Type="http://schemas.openxmlformats.org/officeDocument/2006/relationships/image" Target="../media/image38.jpeg"/><Relationship Id="rId4" Type="http://schemas.openxmlformats.org/officeDocument/2006/relationships/image" Target="../media/image32.png"/><Relationship Id="rId9"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06E78-4161-E044-B1B1-E8F802642231}"/>
              </a:ext>
            </a:extLst>
          </p:cNvPr>
          <p:cNvSpPr>
            <a:spLocks noGrp="1"/>
          </p:cNvSpPr>
          <p:nvPr>
            <p:ph type="ctrTitle"/>
          </p:nvPr>
        </p:nvSpPr>
        <p:spPr>
          <a:xfrm>
            <a:off x="746311" y="2571425"/>
            <a:ext cx="9007289" cy="2937437"/>
          </a:xfrm>
        </p:spPr>
        <p:txBody>
          <a:bodyPr>
            <a:normAutofit fontScale="90000"/>
          </a:bodyPr>
          <a:lstStyle/>
          <a:p>
            <a:pPr marL="7701" marR="3081">
              <a:lnSpc>
                <a:spcPct val="116565"/>
              </a:lnSpc>
              <a:spcAft>
                <a:spcPts val="1092"/>
              </a:spcAft>
            </a:pPr>
            <a:r>
              <a:rPr lang="en-GB" sz="4700" spc="-91" dirty="0"/>
              <a:t>Modernising drug discovery research:</a:t>
            </a:r>
            <a:br>
              <a:rPr lang="en-GB" sz="4800" spc="-91" dirty="0"/>
            </a:br>
            <a:r>
              <a:rPr lang="en-GB" sz="3300" spc="-91" dirty="0"/>
              <a:t>An introduction to </a:t>
            </a:r>
            <a:r>
              <a:rPr lang="en-GB" sz="3300" spc="-91" dirty="0" err="1"/>
              <a:t>microphysiological</a:t>
            </a:r>
            <a:r>
              <a:rPr lang="en-GB" sz="3300" spc="-91" dirty="0"/>
              <a:t> systems (MPS)</a:t>
            </a:r>
            <a:br>
              <a:rPr lang="en-GB" sz="4800" spc="-91" dirty="0"/>
            </a:br>
            <a:endParaRPr lang="en-US" sz="4800" i="1" spc="-91" dirty="0"/>
          </a:p>
        </p:txBody>
      </p:sp>
      <p:sp>
        <p:nvSpPr>
          <p:cNvPr id="41" name="Subtitle 40">
            <a:extLst>
              <a:ext uri="{FF2B5EF4-FFF2-40B4-BE49-F238E27FC236}">
                <a16:creationId xmlns:a16="http://schemas.microsoft.com/office/drawing/2014/main" id="{C07F6925-C5E2-BF40-A508-EE9B2945BF99}"/>
              </a:ext>
            </a:extLst>
          </p:cNvPr>
          <p:cNvSpPr>
            <a:spLocks noGrp="1"/>
          </p:cNvSpPr>
          <p:nvPr>
            <p:ph type="subTitle" idx="1"/>
          </p:nvPr>
        </p:nvSpPr>
        <p:spPr/>
        <p:txBody>
          <a:bodyPr>
            <a:normAutofit lnSpcReduction="10000"/>
          </a:bodyPr>
          <a:lstStyle/>
          <a:p>
            <a:r>
              <a:rPr lang="en-GB" dirty="0"/>
              <a:t>18</a:t>
            </a:r>
            <a:r>
              <a:rPr lang="en-GB" baseline="30000" dirty="0"/>
              <a:t>th</a:t>
            </a:r>
            <a:r>
              <a:rPr lang="en-GB" dirty="0"/>
              <a:t> Mar 2024</a:t>
            </a:r>
          </a:p>
        </p:txBody>
      </p:sp>
      <p:sp>
        <p:nvSpPr>
          <p:cNvPr id="42" name="Text Placeholder 41">
            <a:extLst>
              <a:ext uri="{FF2B5EF4-FFF2-40B4-BE49-F238E27FC236}">
                <a16:creationId xmlns:a16="http://schemas.microsoft.com/office/drawing/2014/main" id="{C8088159-E9D3-D34F-9711-80C2DCD84117}"/>
              </a:ext>
            </a:extLst>
          </p:cNvPr>
          <p:cNvSpPr>
            <a:spLocks noGrp="1"/>
          </p:cNvSpPr>
          <p:nvPr>
            <p:ph type="body" sz="quarter" idx="10"/>
          </p:nvPr>
        </p:nvSpPr>
        <p:spPr>
          <a:xfrm>
            <a:off x="2166151" y="5256116"/>
            <a:ext cx="9398320" cy="505492"/>
          </a:xfrm>
        </p:spPr>
        <p:txBody>
          <a:bodyPr vert="horz" lIns="91440" tIns="45720" rIns="91440" bIns="45720" rtlCol="0" anchor="t">
            <a:noAutofit/>
          </a:bodyPr>
          <a:lstStyle/>
          <a:p>
            <a:pPr marL="12700" marR="5080" indent="2123440">
              <a:lnSpc>
                <a:spcPct val="125000"/>
              </a:lnSpc>
              <a:spcBef>
                <a:spcPts val="0"/>
              </a:spcBef>
            </a:pPr>
            <a:r>
              <a:rPr lang="en-US" sz="1600" b="1" dirty="0">
                <a:solidFill>
                  <a:srgbClr val="3B617B"/>
                </a:solidFill>
                <a:latin typeface="Montserrat Medium"/>
                <a:ea typeface="Montserrat Medium"/>
                <a:cs typeface="Montserrat Medium"/>
                <a:sym typeface="Montserrat Medium"/>
              </a:rPr>
              <a:t>Hailey Sze</a:t>
            </a:r>
          </a:p>
          <a:p>
            <a:pPr marL="12700" marR="5080" indent="2123440" algn="r">
              <a:lnSpc>
                <a:spcPct val="125000"/>
              </a:lnSpc>
              <a:spcBef>
                <a:spcPts val="0"/>
              </a:spcBef>
            </a:pPr>
            <a:r>
              <a:rPr lang="en-US" sz="1600" b="1" dirty="0">
                <a:solidFill>
                  <a:srgbClr val="3B617B"/>
                </a:solidFill>
                <a:latin typeface="Montserrat Medium"/>
                <a:ea typeface="Montserrat Medium"/>
                <a:cs typeface="Montserrat Medium"/>
                <a:sym typeface="Montserrat Medium"/>
              </a:rPr>
              <a:t>Scientist</a:t>
            </a:r>
            <a:endParaRPr lang="en-US" sz="1600" b="1" dirty="0">
              <a:solidFill>
                <a:srgbClr val="3B617B"/>
              </a:solidFill>
              <a:latin typeface="Montserrat Medium"/>
              <a:ea typeface="Montserrat Medium"/>
              <a:cs typeface="Montserrat Medium"/>
            </a:endParaRPr>
          </a:p>
        </p:txBody>
      </p:sp>
    </p:spTree>
    <p:extLst>
      <p:ext uri="{BB962C8B-B14F-4D97-AF65-F5344CB8AC3E}">
        <p14:creationId xmlns:p14="http://schemas.microsoft.com/office/powerpoint/2010/main" val="13409898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6E1D426A-3801-C031-4F8F-D8D8AC6810DC}"/>
              </a:ext>
            </a:extLst>
          </p:cNvPr>
          <p:cNvSpPr>
            <a:spLocks noGrp="1"/>
          </p:cNvSpPr>
          <p:nvPr>
            <p:ph type="ftr" sz="quarter" idx="31"/>
          </p:nvPr>
        </p:nvSpPr>
        <p:spPr/>
        <p:txBody>
          <a:bodyPr/>
          <a:lstStyle/>
          <a:p>
            <a:pPr algn="l"/>
            <a:r>
              <a:rPr lang="en-GB" dirty="0"/>
              <a:t>Transforming drug discovery </a:t>
            </a:r>
            <a:r>
              <a:rPr lang="en-GB" b="0" dirty="0"/>
              <a:t>| Non-confidential © CN Bio 2024 </a:t>
            </a:r>
          </a:p>
        </p:txBody>
      </p:sp>
      <p:sp>
        <p:nvSpPr>
          <p:cNvPr id="15" name="Text Placeholder 2">
            <a:extLst>
              <a:ext uri="{FF2B5EF4-FFF2-40B4-BE49-F238E27FC236}">
                <a16:creationId xmlns:a16="http://schemas.microsoft.com/office/drawing/2014/main" id="{A3493605-9DD9-87A2-6C3C-E987D16AF4B0}"/>
              </a:ext>
            </a:extLst>
          </p:cNvPr>
          <p:cNvSpPr>
            <a:spLocks noGrp="1"/>
          </p:cNvSpPr>
          <p:nvPr>
            <p:ph type="body" sz="quarter" idx="13"/>
          </p:nvPr>
        </p:nvSpPr>
        <p:spPr>
          <a:xfrm>
            <a:off x="1024616" y="4726509"/>
            <a:ext cx="2786882" cy="1068826"/>
          </a:xfrm>
        </p:spPr>
        <p:txBody>
          <a:bodyPr/>
          <a:lstStyle/>
          <a:p>
            <a:pPr algn="ctr">
              <a:lnSpc>
                <a:spcPct val="100000"/>
              </a:lnSpc>
            </a:pPr>
            <a:r>
              <a:rPr lang="en-US" dirty="0"/>
              <a:t>Drug absorption </a:t>
            </a:r>
          </a:p>
          <a:p>
            <a:pPr algn="ctr">
              <a:lnSpc>
                <a:spcPct val="100000"/>
              </a:lnSpc>
            </a:pPr>
            <a:r>
              <a:rPr lang="en-US" dirty="0"/>
              <a:t>Drug metabolism</a:t>
            </a:r>
          </a:p>
          <a:p>
            <a:pPr algn="ctr">
              <a:lnSpc>
                <a:spcPct val="100000"/>
              </a:lnSpc>
            </a:pPr>
            <a:r>
              <a:rPr lang="en-US" dirty="0"/>
              <a:t>Drug bioavailability</a:t>
            </a:r>
          </a:p>
        </p:txBody>
      </p:sp>
      <p:sp>
        <p:nvSpPr>
          <p:cNvPr id="16" name="object 8">
            <a:extLst>
              <a:ext uri="{FF2B5EF4-FFF2-40B4-BE49-F238E27FC236}">
                <a16:creationId xmlns:a16="http://schemas.microsoft.com/office/drawing/2014/main" id="{9ABF5FCB-B07F-0D13-AEF1-144B94A4F39E}"/>
              </a:ext>
            </a:extLst>
          </p:cNvPr>
          <p:cNvSpPr txBox="1"/>
          <p:nvPr/>
        </p:nvSpPr>
        <p:spPr>
          <a:xfrm>
            <a:off x="7888457" y="1705945"/>
            <a:ext cx="3156857" cy="286331"/>
          </a:xfrm>
          <a:prstGeom prst="rect">
            <a:avLst/>
          </a:prstGeom>
        </p:spPr>
        <p:txBody>
          <a:bodyPr vert="horz" wrap="square" lIns="0" tIns="9242" rIns="0" bIns="0" rtlCol="0">
            <a:spAutoFit/>
          </a:bodyPr>
          <a:lstStyle/>
          <a:p>
            <a:pPr marL="7701" algn="ctr">
              <a:spcBef>
                <a:spcPts val="73"/>
              </a:spcBef>
            </a:pPr>
            <a:r>
              <a:rPr lang="en-GB" spc="-27">
                <a:solidFill>
                  <a:srgbClr val="3B617B"/>
                </a:solidFill>
                <a:latin typeface="+mj-lt"/>
                <a:cs typeface="Montserrat"/>
              </a:rPr>
              <a:t>Safety toxicology</a:t>
            </a:r>
            <a:endParaRPr>
              <a:latin typeface="+mj-lt"/>
              <a:cs typeface="Montserrat"/>
            </a:endParaRPr>
          </a:p>
        </p:txBody>
      </p:sp>
      <p:sp>
        <p:nvSpPr>
          <p:cNvPr id="17" name="object 8">
            <a:extLst>
              <a:ext uri="{FF2B5EF4-FFF2-40B4-BE49-F238E27FC236}">
                <a16:creationId xmlns:a16="http://schemas.microsoft.com/office/drawing/2014/main" id="{E3EA160D-E80A-82F1-6E08-68F763B4E0DF}"/>
              </a:ext>
            </a:extLst>
          </p:cNvPr>
          <p:cNvSpPr txBox="1"/>
          <p:nvPr/>
        </p:nvSpPr>
        <p:spPr>
          <a:xfrm>
            <a:off x="4609004" y="1705945"/>
            <a:ext cx="2738524" cy="286331"/>
          </a:xfrm>
          <a:prstGeom prst="rect">
            <a:avLst/>
          </a:prstGeom>
        </p:spPr>
        <p:txBody>
          <a:bodyPr vert="horz" wrap="square" lIns="0" tIns="9242" rIns="0" bIns="0" rtlCol="0">
            <a:spAutoFit/>
          </a:bodyPr>
          <a:lstStyle/>
          <a:p>
            <a:pPr marL="7701" algn="ctr">
              <a:spcBef>
                <a:spcPts val="73"/>
              </a:spcBef>
            </a:pPr>
            <a:r>
              <a:rPr lang="en-GB" spc="-27">
                <a:solidFill>
                  <a:srgbClr val="3B617B"/>
                </a:solidFill>
                <a:latin typeface="+mj-lt"/>
                <a:cs typeface="Montserrat"/>
              </a:rPr>
              <a:t>Disease </a:t>
            </a:r>
            <a:r>
              <a:rPr lang="en-US" spc="-27">
                <a:solidFill>
                  <a:srgbClr val="3B617B"/>
                </a:solidFill>
                <a:latin typeface="+mj-lt"/>
                <a:cs typeface="Montserrat"/>
              </a:rPr>
              <a:t>modeling</a:t>
            </a:r>
            <a:endParaRPr lang="en-US">
              <a:latin typeface="+mj-lt"/>
              <a:cs typeface="Montserrat"/>
            </a:endParaRPr>
          </a:p>
        </p:txBody>
      </p:sp>
      <p:sp>
        <p:nvSpPr>
          <p:cNvPr id="18" name="object 8">
            <a:extLst>
              <a:ext uri="{FF2B5EF4-FFF2-40B4-BE49-F238E27FC236}">
                <a16:creationId xmlns:a16="http://schemas.microsoft.com/office/drawing/2014/main" id="{3E320BF5-4F83-351B-69FC-2F19DC52FE09}"/>
              </a:ext>
            </a:extLst>
          </p:cNvPr>
          <p:cNvSpPr txBox="1"/>
          <p:nvPr/>
        </p:nvSpPr>
        <p:spPr>
          <a:xfrm>
            <a:off x="1568483" y="1662651"/>
            <a:ext cx="1506878" cy="286331"/>
          </a:xfrm>
          <a:prstGeom prst="rect">
            <a:avLst/>
          </a:prstGeom>
        </p:spPr>
        <p:txBody>
          <a:bodyPr vert="horz" wrap="square" lIns="0" tIns="9242" rIns="0" bIns="0" rtlCol="0">
            <a:spAutoFit/>
          </a:bodyPr>
          <a:lstStyle/>
          <a:p>
            <a:pPr marL="7701" algn="ctr">
              <a:spcBef>
                <a:spcPts val="73"/>
              </a:spcBef>
            </a:pPr>
            <a:r>
              <a:rPr lang="en-GB" spc="-27">
                <a:solidFill>
                  <a:srgbClr val="3B617B"/>
                </a:solidFill>
                <a:latin typeface="+mj-lt"/>
                <a:cs typeface="Montserrat"/>
              </a:rPr>
              <a:t>ADME</a:t>
            </a:r>
            <a:endParaRPr>
              <a:latin typeface="+mj-lt"/>
              <a:cs typeface="Montserrat"/>
            </a:endParaRPr>
          </a:p>
        </p:txBody>
      </p:sp>
      <p:sp>
        <p:nvSpPr>
          <p:cNvPr id="19" name="Title 10">
            <a:extLst>
              <a:ext uri="{FF2B5EF4-FFF2-40B4-BE49-F238E27FC236}">
                <a16:creationId xmlns:a16="http://schemas.microsoft.com/office/drawing/2014/main" id="{B05D35B7-0CBD-22B0-6141-382DB6119F01}"/>
              </a:ext>
            </a:extLst>
          </p:cNvPr>
          <p:cNvSpPr>
            <a:spLocks noGrp="1"/>
          </p:cNvSpPr>
          <p:nvPr>
            <p:ph type="title"/>
          </p:nvPr>
        </p:nvSpPr>
        <p:spPr>
          <a:xfrm>
            <a:off x="549442" y="234234"/>
            <a:ext cx="7603958" cy="893605"/>
          </a:xfrm>
        </p:spPr>
        <p:txBody>
          <a:bodyPr/>
          <a:lstStyle/>
          <a:p>
            <a:r>
              <a:rPr lang="en-US"/>
              <a:t>Key OOC applications include:</a:t>
            </a:r>
          </a:p>
        </p:txBody>
      </p:sp>
      <p:sp>
        <p:nvSpPr>
          <p:cNvPr id="20" name="Text Placeholder 2">
            <a:extLst>
              <a:ext uri="{FF2B5EF4-FFF2-40B4-BE49-F238E27FC236}">
                <a16:creationId xmlns:a16="http://schemas.microsoft.com/office/drawing/2014/main" id="{50483DA7-DC8C-B23D-E90A-90010D840D5A}"/>
              </a:ext>
            </a:extLst>
          </p:cNvPr>
          <p:cNvSpPr txBox="1">
            <a:spLocks/>
          </p:cNvSpPr>
          <p:nvPr/>
        </p:nvSpPr>
        <p:spPr>
          <a:xfrm>
            <a:off x="4655163" y="4726509"/>
            <a:ext cx="2786882" cy="1375080"/>
          </a:xfrm>
          <a:prstGeom prst="rect">
            <a:avLst/>
          </a:prstGeom>
        </p:spPr>
        <p:txBody>
          <a:bodyPr vert="horz" lIns="91440" tIns="45720" rIns="91440" bIns="45720" rtlCol="0">
            <a:noAutofit/>
          </a:bodyPr>
          <a:lstStyle>
            <a:lvl1pPr marL="0" indent="0" algn="l" defTabSz="914400" rtl="0" eaLnBrk="1" latinLnBrk="0" hangingPunct="1">
              <a:lnSpc>
                <a:spcPts val="1760"/>
              </a:lnSpc>
              <a:spcBef>
                <a:spcPts val="1000"/>
              </a:spcBef>
              <a:buFont typeface="Arial" panose="020B0604020202020204" pitchFamily="34" charset="0"/>
              <a:buNone/>
              <a:defRPr sz="1200" kern="1200">
                <a:solidFill>
                  <a:schemeClr val="accent6"/>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accent6"/>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400" kern="1200">
                <a:solidFill>
                  <a:schemeClr val="accent6"/>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200" kern="1200">
                <a:solidFill>
                  <a:schemeClr val="accent6"/>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US"/>
              <a:t>NASH </a:t>
            </a:r>
          </a:p>
          <a:p>
            <a:pPr algn="ctr">
              <a:lnSpc>
                <a:spcPct val="100000"/>
              </a:lnSpc>
            </a:pPr>
            <a:r>
              <a:rPr lang="en-US"/>
              <a:t>Hepatitis B </a:t>
            </a:r>
          </a:p>
          <a:p>
            <a:pPr algn="ctr">
              <a:lnSpc>
                <a:spcPct val="100000"/>
              </a:lnSpc>
            </a:pPr>
            <a:r>
              <a:rPr lang="en-US"/>
              <a:t>Respiratory infection </a:t>
            </a:r>
          </a:p>
        </p:txBody>
      </p:sp>
      <p:sp>
        <p:nvSpPr>
          <p:cNvPr id="21" name="Text Placeholder 2">
            <a:extLst>
              <a:ext uri="{FF2B5EF4-FFF2-40B4-BE49-F238E27FC236}">
                <a16:creationId xmlns:a16="http://schemas.microsoft.com/office/drawing/2014/main" id="{7B01D5C5-E303-E603-9E8A-6B6EC93ED868}"/>
              </a:ext>
            </a:extLst>
          </p:cNvPr>
          <p:cNvSpPr txBox="1">
            <a:spLocks/>
          </p:cNvSpPr>
          <p:nvPr/>
        </p:nvSpPr>
        <p:spPr>
          <a:xfrm>
            <a:off x="8258432" y="4726509"/>
            <a:ext cx="2786882" cy="1102140"/>
          </a:xfrm>
          <a:prstGeom prst="rect">
            <a:avLst/>
          </a:prstGeom>
        </p:spPr>
        <p:txBody>
          <a:bodyPr vert="horz" lIns="91440" tIns="45720" rIns="91440" bIns="45720" rtlCol="0">
            <a:noAutofit/>
          </a:bodyPr>
          <a:lstStyle>
            <a:lvl1pPr marL="0" indent="0" algn="l" defTabSz="914400" rtl="0" eaLnBrk="1" latinLnBrk="0" hangingPunct="1">
              <a:lnSpc>
                <a:spcPts val="1760"/>
              </a:lnSpc>
              <a:spcBef>
                <a:spcPts val="1000"/>
              </a:spcBef>
              <a:buFont typeface="Arial" panose="020B0604020202020204" pitchFamily="34" charset="0"/>
              <a:buNone/>
              <a:defRPr sz="1200" kern="1200">
                <a:solidFill>
                  <a:schemeClr val="accent6"/>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accent6"/>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400" kern="1200">
                <a:solidFill>
                  <a:schemeClr val="accent6"/>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200" kern="1200">
                <a:solidFill>
                  <a:schemeClr val="accent6"/>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US"/>
              <a:t>DILI</a:t>
            </a:r>
          </a:p>
          <a:p>
            <a:pPr algn="ctr">
              <a:lnSpc>
                <a:spcPct val="100000"/>
              </a:lnSpc>
            </a:pPr>
            <a:r>
              <a:rPr lang="en-US"/>
              <a:t>Immune DILI</a:t>
            </a:r>
          </a:p>
          <a:p>
            <a:pPr algn="ctr">
              <a:lnSpc>
                <a:spcPct val="100000"/>
              </a:lnSpc>
            </a:pPr>
            <a:r>
              <a:rPr lang="en-US"/>
              <a:t>Disease + DILI</a:t>
            </a:r>
          </a:p>
        </p:txBody>
      </p:sp>
      <p:pic>
        <p:nvPicPr>
          <p:cNvPr id="22" name="Picture 21" descr="A picture containing board, colorful&#10;&#10;Description automatically generated">
            <a:extLst>
              <a:ext uri="{FF2B5EF4-FFF2-40B4-BE49-F238E27FC236}">
                <a16:creationId xmlns:a16="http://schemas.microsoft.com/office/drawing/2014/main" id="{0FD5419B-B9E9-9322-BA3F-ED32C0BF2A34}"/>
              </a:ext>
            </a:extLst>
          </p:cNvPr>
          <p:cNvPicPr>
            <a:picLocks noChangeAspect="1"/>
          </p:cNvPicPr>
          <p:nvPr/>
        </p:nvPicPr>
        <p:blipFill>
          <a:blip r:embed="rId3"/>
          <a:stretch>
            <a:fillRect/>
          </a:stretch>
        </p:blipFill>
        <p:spPr>
          <a:xfrm>
            <a:off x="1210506" y="2168121"/>
            <a:ext cx="2415101" cy="2415101"/>
          </a:xfrm>
          <a:prstGeom prst="rect">
            <a:avLst/>
          </a:prstGeom>
        </p:spPr>
      </p:pic>
      <p:pic>
        <p:nvPicPr>
          <p:cNvPr id="23" name="Picture 22" descr="A picture containing colorful&#10;&#10;Description automatically generated">
            <a:extLst>
              <a:ext uri="{FF2B5EF4-FFF2-40B4-BE49-F238E27FC236}">
                <a16:creationId xmlns:a16="http://schemas.microsoft.com/office/drawing/2014/main" id="{654220EE-ABB2-FBA4-0CCA-008813719026}"/>
              </a:ext>
            </a:extLst>
          </p:cNvPr>
          <p:cNvPicPr>
            <a:picLocks noChangeAspect="1"/>
          </p:cNvPicPr>
          <p:nvPr/>
        </p:nvPicPr>
        <p:blipFill>
          <a:blip r:embed="rId4"/>
          <a:stretch>
            <a:fillRect/>
          </a:stretch>
        </p:blipFill>
        <p:spPr>
          <a:xfrm>
            <a:off x="4824251" y="2168121"/>
            <a:ext cx="2415101" cy="2415101"/>
          </a:xfrm>
          <a:prstGeom prst="rect">
            <a:avLst/>
          </a:prstGeom>
        </p:spPr>
      </p:pic>
      <p:pic>
        <p:nvPicPr>
          <p:cNvPr id="24" name="Picture 23" descr="A picture containing music, board, cymbal, stone&#10;&#10;Description automatically generated">
            <a:extLst>
              <a:ext uri="{FF2B5EF4-FFF2-40B4-BE49-F238E27FC236}">
                <a16:creationId xmlns:a16="http://schemas.microsoft.com/office/drawing/2014/main" id="{2AE355CB-112B-63F9-0119-DA4462E5DCAB}"/>
              </a:ext>
            </a:extLst>
          </p:cNvPr>
          <p:cNvPicPr>
            <a:picLocks noChangeAspect="1"/>
          </p:cNvPicPr>
          <p:nvPr/>
        </p:nvPicPr>
        <p:blipFill>
          <a:blip r:embed="rId5"/>
          <a:stretch>
            <a:fillRect/>
          </a:stretch>
        </p:blipFill>
        <p:spPr>
          <a:xfrm>
            <a:off x="8383409" y="2168121"/>
            <a:ext cx="2415101" cy="2415101"/>
          </a:xfrm>
          <a:prstGeom prst="rect">
            <a:avLst/>
          </a:prstGeom>
        </p:spPr>
      </p:pic>
      <p:pic>
        <p:nvPicPr>
          <p:cNvPr id="2" name="Picture 1">
            <a:extLst>
              <a:ext uri="{FF2B5EF4-FFF2-40B4-BE49-F238E27FC236}">
                <a16:creationId xmlns:a16="http://schemas.microsoft.com/office/drawing/2014/main" id="{B45BFF0E-CEA4-1CA2-C9F7-EDBB73F28D4B}"/>
              </a:ext>
            </a:extLst>
          </p:cNvPr>
          <p:cNvPicPr>
            <a:picLocks noChangeAspect="1"/>
          </p:cNvPicPr>
          <p:nvPr/>
        </p:nvPicPr>
        <p:blipFill>
          <a:blip r:embed="rId6"/>
          <a:stretch>
            <a:fillRect/>
          </a:stretch>
        </p:blipFill>
        <p:spPr>
          <a:xfrm>
            <a:off x="10338655" y="5787308"/>
            <a:ext cx="1853345" cy="1079086"/>
          </a:xfrm>
          <a:prstGeom prst="rect">
            <a:avLst/>
          </a:prstGeom>
        </p:spPr>
      </p:pic>
    </p:spTree>
    <p:extLst>
      <p:ext uri="{BB962C8B-B14F-4D97-AF65-F5344CB8AC3E}">
        <p14:creationId xmlns:p14="http://schemas.microsoft.com/office/powerpoint/2010/main" val="40899007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xfrm>
            <a:off x="865095" y="3287906"/>
            <a:ext cx="7772400" cy="724443"/>
          </a:xfrm>
          <a:prstGeom prst="rect">
            <a:avLst/>
          </a:prstGeom>
        </p:spPr>
        <p:txBody>
          <a:bodyPr vert="horz" wrap="square" lIns="0" tIns="7316" rIns="0" bIns="0" rtlCol="0" anchor="ctr">
            <a:spAutoFit/>
          </a:bodyPr>
          <a:lstStyle/>
          <a:p>
            <a:pPr marL="7701" marR="18098">
              <a:lnSpc>
                <a:spcPct val="111400"/>
              </a:lnSpc>
              <a:spcBef>
                <a:spcPts val="58"/>
              </a:spcBef>
            </a:pPr>
            <a:r>
              <a:rPr lang="en-US" sz="4487" spc="-167" dirty="0">
                <a:solidFill>
                  <a:srgbClr val="FFFFFF"/>
                </a:solidFill>
              </a:rPr>
              <a:t>Liver-on-a-chip</a:t>
            </a:r>
            <a:endParaRPr sz="4487" dirty="0"/>
          </a:p>
        </p:txBody>
      </p:sp>
    </p:spTree>
    <p:extLst>
      <p:ext uri="{BB962C8B-B14F-4D97-AF65-F5344CB8AC3E}">
        <p14:creationId xmlns:p14="http://schemas.microsoft.com/office/powerpoint/2010/main" val="40973671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1545AB-F37D-D445-FC8B-A7EE360C349B}"/>
              </a:ext>
            </a:extLst>
          </p:cNvPr>
          <p:cNvPicPr>
            <a:picLocks noChangeAspect="1"/>
          </p:cNvPicPr>
          <p:nvPr/>
        </p:nvPicPr>
        <p:blipFill>
          <a:blip r:embed="rId3"/>
          <a:stretch>
            <a:fillRect/>
          </a:stretch>
        </p:blipFill>
        <p:spPr>
          <a:xfrm>
            <a:off x="-145865" y="1474838"/>
            <a:ext cx="5018648" cy="5431805"/>
          </a:xfrm>
          <a:prstGeom prst="rect">
            <a:avLst/>
          </a:prstGeom>
        </p:spPr>
      </p:pic>
      <p:sp>
        <p:nvSpPr>
          <p:cNvPr id="25" name="Title 13">
            <a:extLst>
              <a:ext uri="{FF2B5EF4-FFF2-40B4-BE49-F238E27FC236}">
                <a16:creationId xmlns:a16="http://schemas.microsoft.com/office/drawing/2014/main" id="{7BA0C6F5-8A37-4354-E1EB-1F0DBF30D5E4}"/>
              </a:ext>
            </a:extLst>
          </p:cNvPr>
          <p:cNvSpPr>
            <a:spLocks noGrp="1"/>
          </p:cNvSpPr>
          <p:nvPr>
            <p:ph type="title"/>
          </p:nvPr>
        </p:nvSpPr>
        <p:spPr>
          <a:xfrm>
            <a:off x="549442" y="234234"/>
            <a:ext cx="5018648" cy="1168365"/>
          </a:xfrm>
        </p:spPr>
        <p:txBody>
          <a:bodyPr/>
          <a:lstStyle/>
          <a:p>
            <a:r>
              <a:rPr lang="en-US"/>
              <a:t>Crucial hepatic features to recapitulate </a:t>
            </a:r>
            <a:r>
              <a:rPr lang="en-US" i="1"/>
              <a:t>in vitro​</a:t>
            </a:r>
          </a:p>
        </p:txBody>
      </p:sp>
      <p:sp>
        <p:nvSpPr>
          <p:cNvPr id="6" name="Footer Placeholder 5">
            <a:extLst>
              <a:ext uri="{FF2B5EF4-FFF2-40B4-BE49-F238E27FC236}">
                <a16:creationId xmlns:a16="http://schemas.microsoft.com/office/drawing/2014/main" id="{6E1D426A-3801-C031-4F8F-D8D8AC6810DC}"/>
              </a:ext>
            </a:extLst>
          </p:cNvPr>
          <p:cNvSpPr>
            <a:spLocks noGrp="1"/>
          </p:cNvSpPr>
          <p:nvPr>
            <p:ph type="ftr" sz="quarter" idx="31"/>
          </p:nvPr>
        </p:nvSpPr>
        <p:spPr/>
        <p:txBody>
          <a:bodyPr/>
          <a:lstStyle/>
          <a:p>
            <a:pPr algn="l"/>
            <a:r>
              <a:rPr lang="en-GB" dirty="0"/>
              <a:t>Transforming drug discovery </a:t>
            </a:r>
            <a:r>
              <a:rPr lang="en-GB" b="0" dirty="0"/>
              <a:t>| Non-confidential © CN Bio 2024 | Gough </a:t>
            </a:r>
            <a:r>
              <a:rPr lang="en-GB" b="0" i="1" dirty="0"/>
              <a:t>et al</a:t>
            </a:r>
            <a:r>
              <a:rPr lang="en-GB" b="0" dirty="0"/>
              <a:t>., Clin Nat Rev Gastroenterol Hepatol, 2020. </a:t>
            </a:r>
          </a:p>
        </p:txBody>
      </p:sp>
      <p:pic>
        <p:nvPicPr>
          <p:cNvPr id="24" name="Picture 2" descr="| Human liver acinus structure and organization. a | The liver sinusoid ...">
            <a:extLst>
              <a:ext uri="{FF2B5EF4-FFF2-40B4-BE49-F238E27FC236}">
                <a16:creationId xmlns:a16="http://schemas.microsoft.com/office/drawing/2014/main" id="{AE0D78A9-88A3-E260-E1BB-A63219725FE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441" b="40570"/>
          <a:stretch/>
        </p:blipFill>
        <p:spPr bwMode="auto">
          <a:xfrm>
            <a:off x="5757265" y="568460"/>
            <a:ext cx="5885293" cy="2663581"/>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28603E21-F37D-EC42-410E-9A321D5CE365}"/>
              </a:ext>
            </a:extLst>
          </p:cNvPr>
          <p:cNvCxnSpPr>
            <a:cxnSpLocks/>
          </p:cNvCxnSpPr>
          <p:nvPr/>
        </p:nvCxnSpPr>
        <p:spPr>
          <a:xfrm flipV="1">
            <a:off x="2182761" y="1928435"/>
            <a:ext cx="3574504" cy="2144327"/>
          </a:xfrm>
          <a:prstGeom prst="line">
            <a:avLst/>
          </a:prstGeom>
          <a:ln w="762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99492DB-5CEC-3690-2CBF-A9750342EAA1}"/>
              </a:ext>
            </a:extLst>
          </p:cNvPr>
          <p:cNvCxnSpPr>
            <a:cxnSpLocks/>
          </p:cNvCxnSpPr>
          <p:nvPr/>
        </p:nvCxnSpPr>
        <p:spPr>
          <a:xfrm flipV="1">
            <a:off x="2182761" y="1928435"/>
            <a:ext cx="3574504" cy="2144327"/>
          </a:xfrm>
          <a:prstGeom prst="line">
            <a:avLst/>
          </a:prstGeom>
          <a:ln w="38100">
            <a:solidFill>
              <a:schemeClr val="accent2"/>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160FACC2-DB06-FCE8-C327-F07062D43823}"/>
              </a:ext>
            </a:extLst>
          </p:cNvPr>
          <p:cNvSpPr txBox="1"/>
          <p:nvPr/>
        </p:nvSpPr>
        <p:spPr>
          <a:xfrm>
            <a:off x="4872783" y="3756033"/>
            <a:ext cx="1919210" cy="830997"/>
          </a:xfrm>
          <a:prstGeom prst="rect">
            <a:avLst/>
          </a:prstGeom>
          <a:noFill/>
        </p:spPr>
        <p:txBody>
          <a:bodyPr wrap="square">
            <a:spAutoFit/>
          </a:bodyPr>
          <a:lstStyle/>
          <a:p>
            <a:r>
              <a:rPr lang="en-GB" sz="1200" b="1" dirty="0">
                <a:solidFill>
                  <a:schemeClr val="accent1"/>
                </a:solidFill>
                <a:latin typeface="+mj-lt"/>
              </a:rPr>
              <a:t>Albumin production</a:t>
            </a:r>
          </a:p>
          <a:p>
            <a:endParaRPr lang="en-GB" sz="1200" b="1" dirty="0">
              <a:solidFill>
                <a:schemeClr val="accent6"/>
              </a:solidFill>
            </a:endParaRPr>
          </a:p>
          <a:p>
            <a:r>
              <a:rPr lang="en-GB" sz="1200" dirty="0">
                <a:solidFill>
                  <a:schemeClr val="accent6"/>
                </a:solidFill>
              </a:rPr>
              <a:t>&gt;37 µg per day per 1 million hepatocytes</a:t>
            </a:r>
            <a:endParaRPr lang="en-US" sz="1200" dirty="0">
              <a:solidFill>
                <a:schemeClr val="accent6"/>
              </a:solidFill>
            </a:endParaRPr>
          </a:p>
        </p:txBody>
      </p:sp>
      <p:sp>
        <p:nvSpPr>
          <p:cNvPr id="9" name="TextBox 8">
            <a:extLst>
              <a:ext uri="{FF2B5EF4-FFF2-40B4-BE49-F238E27FC236}">
                <a16:creationId xmlns:a16="http://schemas.microsoft.com/office/drawing/2014/main" id="{720A9401-35FE-ED2E-F1D6-7AAF9EB69370}"/>
              </a:ext>
            </a:extLst>
          </p:cNvPr>
          <p:cNvSpPr txBox="1"/>
          <p:nvPr/>
        </p:nvSpPr>
        <p:spPr>
          <a:xfrm>
            <a:off x="7014354" y="3756033"/>
            <a:ext cx="1919210" cy="830997"/>
          </a:xfrm>
          <a:prstGeom prst="rect">
            <a:avLst/>
          </a:prstGeom>
          <a:noFill/>
        </p:spPr>
        <p:txBody>
          <a:bodyPr wrap="square">
            <a:spAutoFit/>
          </a:bodyPr>
          <a:lstStyle/>
          <a:p>
            <a:r>
              <a:rPr lang="en-GB" sz="1200" b="1" dirty="0">
                <a:solidFill>
                  <a:schemeClr val="accent1"/>
                </a:solidFill>
                <a:latin typeface="+mj-lt"/>
              </a:rPr>
              <a:t>Urea synthesis</a:t>
            </a:r>
          </a:p>
          <a:p>
            <a:endParaRPr lang="en-GB" sz="1200" b="1" dirty="0">
              <a:solidFill>
                <a:schemeClr val="accent6"/>
              </a:solidFill>
            </a:endParaRPr>
          </a:p>
          <a:p>
            <a:r>
              <a:rPr lang="en-GB" sz="1200" dirty="0">
                <a:solidFill>
                  <a:schemeClr val="accent6"/>
                </a:solidFill>
              </a:rPr>
              <a:t>&gt;56 µg per day per 1 million hepatocytes</a:t>
            </a:r>
            <a:endParaRPr lang="en-US" sz="1200" dirty="0">
              <a:solidFill>
                <a:schemeClr val="accent6"/>
              </a:solidFill>
            </a:endParaRPr>
          </a:p>
        </p:txBody>
      </p:sp>
      <p:sp>
        <p:nvSpPr>
          <p:cNvPr id="10" name="TextBox 9">
            <a:extLst>
              <a:ext uri="{FF2B5EF4-FFF2-40B4-BE49-F238E27FC236}">
                <a16:creationId xmlns:a16="http://schemas.microsoft.com/office/drawing/2014/main" id="{DFA4E7C0-468A-7A83-D2FB-6A5826A7EC19}"/>
              </a:ext>
            </a:extLst>
          </p:cNvPr>
          <p:cNvSpPr txBox="1"/>
          <p:nvPr/>
        </p:nvSpPr>
        <p:spPr>
          <a:xfrm>
            <a:off x="4885116" y="4941291"/>
            <a:ext cx="3452640" cy="830997"/>
          </a:xfrm>
          <a:prstGeom prst="rect">
            <a:avLst/>
          </a:prstGeom>
          <a:noFill/>
        </p:spPr>
        <p:txBody>
          <a:bodyPr wrap="square">
            <a:spAutoFit/>
          </a:bodyPr>
          <a:lstStyle/>
          <a:p>
            <a:r>
              <a:rPr lang="en-GB" sz="1200" b="1" dirty="0">
                <a:solidFill>
                  <a:schemeClr val="accent1"/>
                </a:solidFill>
                <a:latin typeface="+mj-lt"/>
              </a:rPr>
              <a:t>Phase l and Phase Il enzyme expression</a:t>
            </a:r>
          </a:p>
          <a:p>
            <a:endParaRPr lang="en-GB" sz="1200" b="1" dirty="0">
              <a:solidFill>
                <a:schemeClr val="accent6"/>
              </a:solidFill>
            </a:endParaRPr>
          </a:p>
          <a:p>
            <a:r>
              <a:rPr lang="en-GB" sz="1200" dirty="0">
                <a:solidFill>
                  <a:schemeClr val="accent6"/>
                </a:solidFill>
              </a:rPr>
              <a:t>CYP3A4, CYP2B6, CYP2C9, CYP2C19, CYP1A2, CYP2D6, CYP2E, UGTIAT, GSTAT</a:t>
            </a:r>
            <a:endParaRPr lang="en-US" sz="1200" dirty="0">
              <a:solidFill>
                <a:schemeClr val="accent6"/>
              </a:solidFill>
            </a:endParaRPr>
          </a:p>
        </p:txBody>
      </p:sp>
      <p:sp>
        <p:nvSpPr>
          <p:cNvPr id="11" name="TextBox 10">
            <a:extLst>
              <a:ext uri="{FF2B5EF4-FFF2-40B4-BE49-F238E27FC236}">
                <a16:creationId xmlns:a16="http://schemas.microsoft.com/office/drawing/2014/main" id="{B7115E21-E0A7-5641-764C-0875D6A393A1}"/>
              </a:ext>
            </a:extLst>
          </p:cNvPr>
          <p:cNvSpPr txBox="1"/>
          <p:nvPr/>
        </p:nvSpPr>
        <p:spPr>
          <a:xfrm>
            <a:off x="8636090" y="4941291"/>
            <a:ext cx="3249537" cy="646331"/>
          </a:xfrm>
          <a:prstGeom prst="rect">
            <a:avLst/>
          </a:prstGeom>
          <a:noFill/>
        </p:spPr>
        <p:txBody>
          <a:bodyPr wrap="square">
            <a:spAutoFit/>
          </a:bodyPr>
          <a:lstStyle/>
          <a:p>
            <a:r>
              <a:rPr lang="en-GB" sz="1200" b="1" dirty="0">
                <a:solidFill>
                  <a:schemeClr val="accent1"/>
                </a:solidFill>
                <a:latin typeface="+mj-lt"/>
              </a:rPr>
              <a:t>Transporter expression</a:t>
            </a:r>
          </a:p>
          <a:p>
            <a:endParaRPr lang="en-GB" sz="1200" b="1" dirty="0">
              <a:solidFill>
                <a:schemeClr val="accent6"/>
              </a:solidFill>
            </a:endParaRPr>
          </a:p>
          <a:p>
            <a:r>
              <a:rPr lang="en-GB" sz="1200" dirty="0">
                <a:solidFill>
                  <a:schemeClr val="accent6"/>
                </a:solidFill>
              </a:rPr>
              <a:t>SLCOIBT, SLC22A1, ABCC2, ABCG2</a:t>
            </a:r>
            <a:endParaRPr lang="en-US" sz="1200" dirty="0">
              <a:solidFill>
                <a:schemeClr val="accent6"/>
              </a:solidFill>
            </a:endParaRPr>
          </a:p>
        </p:txBody>
      </p:sp>
      <p:sp>
        <p:nvSpPr>
          <p:cNvPr id="12" name="TextBox 11">
            <a:extLst>
              <a:ext uri="{FF2B5EF4-FFF2-40B4-BE49-F238E27FC236}">
                <a16:creationId xmlns:a16="http://schemas.microsoft.com/office/drawing/2014/main" id="{73066BD8-63F0-7C0E-8FD1-809C6D796816}"/>
              </a:ext>
            </a:extLst>
          </p:cNvPr>
          <p:cNvSpPr txBox="1"/>
          <p:nvPr/>
        </p:nvSpPr>
        <p:spPr>
          <a:xfrm>
            <a:off x="8997102" y="3756033"/>
            <a:ext cx="2645456" cy="830997"/>
          </a:xfrm>
          <a:prstGeom prst="rect">
            <a:avLst/>
          </a:prstGeom>
          <a:noFill/>
        </p:spPr>
        <p:txBody>
          <a:bodyPr wrap="square">
            <a:spAutoFit/>
          </a:bodyPr>
          <a:lstStyle/>
          <a:p>
            <a:r>
              <a:rPr lang="en-GB" sz="1200" b="1" dirty="0">
                <a:solidFill>
                  <a:schemeClr val="accent1"/>
                </a:solidFill>
                <a:latin typeface="+mj-lt"/>
              </a:rPr>
              <a:t>Markers of hepatic damage</a:t>
            </a:r>
          </a:p>
          <a:p>
            <a:endParaRPr lang="en-GB" sz="1200" b="1" dirty="0">
              <a:solidFill>
                <a:schemeClr val="accent6"/>
              </a:solidFill>
            </a:endParaRPr>
          </a:p>
          <a:p>
            <a:r>
              <a:rPr lang="en-GB" sz="1200" dirty="0">
                <a:solidFill>
                  <a:schemeClr val="accent6"/>
                </a:solidFill>
              </a:rPr>
              <a:t>ALT/AST release, LDH release, miR122, cytokine production</a:t>
            </a:r>
            <a:endParaRPr lang="en-US" sz="1200" dirty="0">
              <a:solidFill>
                <a:schemeClr val="accent6"/>
              </a:solidFill>
            </a:endParaRPr>
          </a:p>
        </p:txBody>
      </p:sp>
      <p:pic>
        <p:nvPicPr>
          <p:cNvPr id="2" name="Picture 1">
            <a:extLst>
              <a:ext uri="{FF2B5EF4-FFF2-40B4-BE49-F238E27FC236}">
                <a16:creationId xmlns:a16="http://schemas.microsoft.com/office/drawing/2014/main" id="{286922E6-5301-2561-B84D-F569546E71E5}"/>
              </a:ext>
            </a:extLst>
          </p:cNvPr>
          <p:cNvPicPr>
            <a:picLocks noChangeAspect="1"/>
          </p:cNvPicPr>
          <p:nvPr/>
        </p:nvPicPr>
        <p:blipFill>
          <a:blip r:embed="rId5"/>
          <a:stretch>
            <a:fillRect/>
          </a:stretch>
        </p:blipFill>
        <p:spPr>
          <a:xfrm>
            <a:off x="10338655" y="5787308"/>
            <a:ext cx="1853345" cy="1079086"/>
          </a:xfrm>
          <a:prstGeom prst="rect">
            <a:avLst/>
          </a:prstGeom>
        </p:spPr>
      </p:pic>
    </p:spTree>
    <p:extLst>
      <p:ext uri="{BB962C8B-B14F-4D97-AF65-F5344CB8AC3E}">
        <p14:creationId xmlns:p14="http://schemas.microsoft.com/office/powerpoint/2010/main" val="1837480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linds(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pic>
        <p:nvPicPr>
          <p:cNvPr id="3" name="Picture 2" descr="A diagram of a cell culture&#10;&#10;Description automatically generated with medium confidence">
            <a:extLst>
              <a:ext uri="{FF2B5EF4-FFF2-40B4-BE49-F238E27FC236}">
                <a16:creationId xmlns:a16="http://schemas.microsoft.com/office/drawing/2014/main" id="{864CC4A6-6DCE-FF43-8A94-CDDF2A982FAC}"/>
              </a:ext>
            </a:extLst>
          </p:cNvPr>
          <p:cNvPicPr>
            <a:picLocks noChangeAspect="1"/>
          </p:cNvPicPr>
          <p:nvPr/>
        </p:nvPicPr>
        <p:blipFill rotWithShape="1">
          <a:blip r:embed="rId3">
            <a:extLst>
              <a:ext uri="{28A0092B-C50C-407E-A947-70E740481C1C}">
                <a14:useLocalDpi xmlns:a14="http://schemas.microsoft.com/office/drawing/2010/main" val="0"/>
              </a:ext>
            </a:extLst>
          </a:blip>
          <a:srcRect t="5527"/>
          <a:stretch/>
        </p:blipFill>
        <p:spPr>
          <a:xfrm>
            <a:off x="374890" y="2200393"/>
            <a:ext cx="6655176" cy="4191549"/>
          </a:xfrm>
          <a:prstGeom prst="rect">
            <a:avLst/>
          </a:prstGeom>
        </p:spPr>
      </p:pic>
      <p:sp>
        <p:nvSpPr>
          <p:cNvPr id="21" name="Title 20">
            <a:extLst>
              <a:ext uri="{FF2B5EF4-FFF2-40B4-BE49-F238E27FC236}">
                <a16:creationId xmlns:a16="http://schemas.microsoft.com/office/drawing/2014/main" id="{F5EB2973-CC21-6564-5A80-376A6330C288}"/>
              </a:ext>
            </a:extLst>
          </p:cNvPr>
          <p:cNvSpPr>
            <a:spLocks noGrp="1"/>
          </p:cNvSpPr>
          <p:nvPr>
            <p:ph type="title"/>
          </p:nvPr>
        </p:nvSpPr>
        <p:spPr>
          <a:xfrm>
            <a:off x="549442" y="234234"/>
            <a:ext cx="6480623" cy="1168365"/>
          </a:xfrm>
        </p:spPr>
        <p:txBody>
          <a:bodyPr/>
          <a:lstStyle/>
          <a:p>
            <a:r>
              <a:rPr lang="en-US" dirty="0"/>
              <a:t>Building models of the human liver-on-a-chip (Liver MPS)</a:t>
            </a:r>
          </a:p>
        </p:txBody>
      </p:sp>
      <p:sp>
        <p:nvSpPr>
          <p:cNvPr id="38" name="Footer Placeholder 5">
            <a:extLst>
              <a:ext uri="{FF2B5EF4-FFF2-40B4-BE49-F238E27FC236}">
                <a16:creationId xmlns:a16="http://schemas.microsoft.com/office/drawing/2014/main" id="{FC2008A6-6F65-2A4E-8B82-397462CF3AE8}"/>
              </a:ext>
            </a:extLst>
          </p:cNvPr>
          <p:cNvSpPr>
            <a:spLocks noGrp="1"/>
          </p:cNvSpPr>
          <p:nvPr>
            <p:ph type="ftr" sz="quarter" idx="31"/>
          </p:nvPr>
        </p:nvSpPr>
        <p:spPr>
          <a:xfrm>
            <a:off x="0" y="6176964"/>
            <a:ext cx="12192000" cy="681036"/>
          </a:xfrm>
        </p:spPr>
        <p:txBody>
          <a:bodyPr/>
          <a:lstStyle/>
          <a:p>
            <a:pPr algn="l"/>
            <a:r>
              <a:rPr lang="en-GB" dirty="0"/>
              <a:t>Transforming drug discovery </a:t>
            </a:r>
            <a:r>
              <a:rPr lang="en-GB" b="0" dirty="0"/>
              <a:t>| Non-confidential © CN Bio 2024</a:t>
            </a:r>
          </a:p>
        </p:txBody>
      </p:sp>
      <p:sp>
        <p:nvSpPr>
          <p:cNvPr id="11" name="TextBox 10">
            <a:extLst>
              <a:ext uri="{FF2B5EF4-FFF2-40B4-BE49-F238E27FC236}">
                <a16:creationId xmlns:a16="http://schemas.microsoft.com/office/drawing/2014/main" id="{EE2D479F-A287-C816-0792-6A6D9B9797C8}"/>
              </a:ext>
            </a:extLst>
          </p:cNvPr>
          <p:cNvSpPr txBox="1"/>
          <p:nvPr/>
        </p:nvSpPr>
        <p:spPr>
          <a:xfrm>
            <a:off x="4578524" y="2080060"/>
            <a:ext cx="2451542" cy="461665"/>
          </a:xfrm>
          <a:prstGeom prst="rect">
            <a:avLst/>
          </a:prstGeom>
          <a:noFill/>
        </p:spPr>
        <p:txBody>
          <a:bodyPr wrap="square">
            <a:spAutoFit/>
          </a:bodyPr>
          <a:lstStyle/>
          <a:p>
            <a:pPr marL="0" marR="1905"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err="1">
                <a:ln>
                  <a:noFill/>
                </a:ln>
                <a:solidFill>
                  <a:srgbClr val="3B617B"/>
                </a:solidFill>
                <a:effectLst/>
                <a:uLnTx/>
                <a:uFillTx/>
                <a:latin typeface="+mj-lt"/>
                <a:ea typeface="Montserrat"/>
                <a:cs typeface="Montserrat"/>
                <a:sym typeface="Montserrat"/>
              </a:rPr>
              <a:t>PhysioM</a:t>
            </a:r>
            <a:r>
              <a:rPr lang="en-US" sz="1200" dirty="0" err="1">
                <a:solidFill>
                  <a:srgbClr val="3B617B"/>
                </a:solidFill>
                <a:latin typeface="+mj-lt"/>
                <a:ea typeface="Montserrat"/>
                <a:cs typeface="Montserrat"/>
                <a:sym typeface="Montserrat"/>
              </a:rPr>
              <a:t>imix</a:t>
            </a:r>
            <a:r>
              <a:rPr lang="en-US" sz="1200" dirty="0">
                <a:solidFill>
                  <a:srgbClr val="3B617B"/>
                </a:solidFill>
                <a:latin typeface="+mj-lt"/>
                <a:ea typeface="Montserrat"/>
                <a:cs typeface="Montserrat"/>
                <a:sym typeface="Montserrat"/>
              </a:rPr>
              <a:t>® </a:t>
            </a:r>
            <a:r>
              <a:rPr kumimoji="0" lang="en-US" sz="1200" i="0" u="none" strike="noStrike" kern="1200" cap="none" spc="0" normalizeH="0" baseline="0" noProof="0" dirty="0">
                <a:ln>
                  <a:noFill/>
                </a:ln>
                <a:solidFill>
                  <a:srgbClr val="3B617B"/>
                </a:solidFill>
                <a:effectLst/>
                <a:uLnTx/>
                <a:uFillTx/>
                <a:latin typeface="+mj-lt"/>
                <a:ea typeface="Montserrat"/>
                <a:cs typeface="Montserrat"/>
                <a:sym typeface="Montserrat"/>
              </a:rPr>
              <a:t>Multi-chip Liver-12 plate</a:t>
            </a:r>
            <a:endParaRPr kumimoji="0" lang="en-US" sz="1200" i="0" u="none" strike="noStrike" kern="1200" cap="none" spc="0" normalizeH="0" baseline="0" noProof="0" dirty="0">
              <a:ln>
                <a:noFill/>
              </a:ln>
              <a:solidFill>
                <a:srgbClr val="000000"/>
              </a:solidFill>
              <a:effectLst/>
              <a:uLnTx/>
              <a:uFillTx/>
              <a:latin typeface="+mj-lt"/>
              <a:ea typeface="Montserrat"/>
              <a:cs typeface="Montserrat"/>
              <a:sym typeface="Montserrat"/>
            </a:endParaRPr>
          </a:p>
        </p:txBody>
      </p:sp>
      <p:pic>
        <p:nvPicPr>
          <p:cNvPr id="2" name="Picture 1">
            <a:extLst>
              <a:ext uri="{FF2B5EF4-FFF2-40B4-BE49-F238E27FC236}">
                <a16:creationId xmlns:a16="http://schemas.microsoft.com/office/drawing/2014/main" id="{603B2FD2-B77B-87B2-0774-EF52AE437C39}"/>
              </a:ext>
            </a:extLst>
          </p:cNvPr>
          <p:cNvPicPr>
            <a:picLocks noChangeAspect="1"/>
          </p:cNvPicPr>
          <p:nvPr/>
        </p:nvPicPr>
        <p:blipFill>
          <a:blip r:embed="rId4"/>
          <a:stretch>
            <a:fillRect/>
          </a:stretch>
        </p:blipFill>
        <p:spPr>
          <a:xfrm>
            <a:off x="10338655" y="5787308"/>
            <a:ext cx="1853345" cy="1079086"/>
          </a:xfrm>
          <a:prstGeom prst="rect">
            <a:avLst/>
          </a:prstGeom>
        </p:spPr>
      </p:pic>
      <p:sp>
        <p:nvSpPr>
          <p:cNvPr id="4" name="TextBox 3">
            <a:extLst>
              <a:ext uri="{FF2B5EF4-FFF2-40B4-BE49-F238E27FC236}">
                <a16:creationId xmlns:a16="http://schemas.microsoft.com/office/drawing/2014/main" id="{4B02D7E0-1AE7-A5BA-F9BF-20082F576CA2}"/>
              </a:ext>
            </a:extLst>
          </p:cNvPr>
          <p:cNvSpPr txBox="1"/>
          <p:nvPr/>
        </p:nvSpPr>
        <p:spPr>
          <a:xfrm>
            <a:off x="1991833" y="5980642"/>
            <a:ext cx="2451542" cy="276999"/>
          </a:xfrm>
          <a:prstGeom prst="rect">
            <a:avLst/>
          </a:prstGeom>
          <a:noFill/>
        </p:spPr>
        <p:txBody>
          <a:bodyPr wrap="square">
            <a:spAutoFit/>
          </a:bodyPr>
          <a:lstStyle/>
          <a:p>
            <a:pPr marL="0" marR="1905"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3B617B"/>
                </a:solidFill>
                <a:effectLst/>
                <a:uLnTx/>
                <a:uFillTx/>
                <a:latin typeface="+mj-lt"/>
                <a:ea typeface="Montserrat"/>
                <a:cs typeface="Montserrat"/>
                <a:sym typeface="Montserrat"/>
              </a:rPr>
              <a:t>3D scaffold</a:t>
            </a:r>
            <a:endParaRPr kumimoji="0" lang="en-US" sz="1200" i="0" u="none" strike="noStrike" kern="1200" cap="none" spc="0" normalizeH="0" baseline="0" noProof="0" dirty="0">
              <a:ln>
                <a:noFill/>
              </a:ln>
              <a:solidFill>
                <a:srgbClr val="000000"/>
              </a:solidFill>
              <a:effectLst/>
              <a:uLnTx/>
              <a:uFillTx/>
              <a:latin typeface="+mj-lt"/>
              <a:ea typeface="Montserrat"/>
              <a:cs typeface="Montserrat"/>
              <a:sym typeface="Montserrat"/>
            </a:endParaRPr>
          </a:p>
        </p:txBody>
      </p:sp>
      <p:sp>
        <p:nvSpPr>
          <p:cNvPr id="7" name="Text Placeholder 29">
            <a:extLst>
              <a:ext uri="{FF2B5EF4-FFF2-40B4-BE49-F238E27FC236}">
                <a16:creationId xmlns:a16="http://schemas.microsoft.com/office/drawing/2014/main" id="{39F5D906-1726-EF90-9493-038451CA59F0}"/>
              </a:ext>
            </a:extLst>
          </p:cNvPr>
          <p:cNvSpPr txBox="1">
            <a:spLocks/>
          </p:cNvSpPr>
          <p:nvPr/>
        </p:nvSpPr>
        <p:spPr>
          <a:xfrm>
            <a:off x="549442" y="1652582"/>
            <a:ext cx="6831072" cy="344161"/>
          </a:xfrm>
          <a:prstGeom prst="rect">
            <a:avLst/>
          </a:prstGeom>
        </p:spPr>
        <p:txBody>
          <a:bodyPr vert="horz" lIns="91440" tIns="45720" rIns="91440" bIns="45720" rtlCol="0">
            <a:noAutofit/>
          </a:bodyPr>
          <a:lstStyle>
            <a:lvl1pPr marL="0" indent="0" algn="l" defTabSz="914400" rtl="0" eaLnBrk="1" latinLnBrk="0" hangingPunct="1">
              <a:lnSpc>
                <a:spcPts val="1880"/>
              </a:lnSpc>
              <a:spcBef>
                <a:spcPts val="1000"/>
              </a:spcBef>
              <a:buFont typeface="Arial" panose="020B0604020202020204" pitchFamily="34" charset="0"/>
              <a:buNone/>
              <a:defRPr lang="en-GB" sz="1400" b="1" i="0" kern="1200" dirty="0">
                <a:solidFill>
                  <a:schemeClr val="accent1"/>
                </a:solidFill>
                <a:latin typeface="Montserrat"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Media perfusion through microtissue produces functional hepatocytes </a:t>
            </a:r>
          </a:p>
        </p:txBody>
      </p:sp>
      <p:grpSp>
        <p:nvGrpSpPr>
          <p:cNvPr id="24" name="Group 23">
            <a:extLst>
              <a:ext uri="{FF2B5EF4-FFF2-40B4-BE49-F238E27FC236}">
                <a16:creationId xmlns:a16="http://schemas.microsoft.com/office/drawing/2014/main" id="{19748085-B2A3-4B9F-1DDC-1F2A22C6A138}"/>
              </a:ext>
            </a:extLst>
          </p:cNvPr>
          <p:cNvGrpSpPr/>
          <p:nvPr/>
        </p:nvGrpSpPr>
        <p:grpSpPr>
          <a:xfrm>
            <a:off x="8018703" y="2758192"/>
            <a:ext cx="1977743" cy="670448"/>
            <a:chOff x="720735" y="2724499"/>
            <a:chExt cx="1439959" cy="488141"/>
          </a:xfrm>
        </p:grpSpPr>
        <p:sp>
          <p:nvSpPr>
            <p:cNvPr id="25" name="object 84">
              <a:extLst>
                <a:ext uri="{FF2B5EF4-FFF2-40B4-BE49-F238E27FC236}">
                  <a16:creationId xmlns:a16="http://schemas.microsoft.com/office/drawing/2014/main" id="{62612870-1D9D-292B-A35D-4C85EA0D87E7}"/>
                </a:ext>
              </a:extLst>
            </p:cNvPr>
            <p:cNvSpPr txBox="1"/>
            <p:nvPr/>
          </p:nvSpPr>
          <p:spPr>
            <a:xfrm>
              <a:off x="1329449" y="2764161"/>
              <a:ext cx="831245" cy="369770"/>
            </a:xfrm>
            <a:prstGeom prst="rect">
              <a:avLst/>
            </a:prstGeom>
          </p:spPr>
          <p:txBody>
            <a:bodyPr vert="horz" wrap="square" lIns="0" tIns="20357" rIns="0" bIns="0" rtlCol="0">
              <a:spAutoFit/>
            </a:bodyPr>
            <a:lstStyle/>
            <a:p>
              <a:pPr marL="11309" marR="4524">
                <a:spcBef>
                  <a:spcPts val="160"/>
                </a:spcBef>
              </a:pPr>
              <a:r>
                <a:rPr sz="1000" b="1" spc="-49">
                  <a:solidFill>
                    <a:srgbClr val="3C5F7A"/>
                  </a:solidFill>
                  <a:latin typeface="+mj-lt"/>
                  <a:cs typeface="Montserrat ExtraBold"/>
                </a:rPr>
                <a:t>Primary </a:t>
              </a:r>
              <a:endParaRPr lang="en-GB" sz="1000" b="1" spc="-49">
                <a:solidFill>
                  <a:srgbClr val="3C5F7A"/>
                </a:solidFill>
                <a:latin typeface="+mj-lt"/>
                <a:cs typeface="Montserrat ExtraBold"/>
              </a:endParaRPr>
            </a:p>
            <a:p>
              <a:pPr marL="11309" marR="4524">
                <a:spcBef>
                  <a:spcPts val="160"/>
                </a:spcBef>
              </a:pPr>
              <a:r>
                <a:rPr sz="1000" b="1" spc="-58">
                  <a:solidFill>
                    <a:srgbClr val="3C5F7A"/>
                  </a:solidFill>
                  <a:latin typeface="+mj-lt"/>
                  <a:cs typeface="Montserrat ExtraBold"/>
                </a:rPr>
                <a:t>Human He</a:t>
              </a:r>
              <a:r>
                <a:rPr sz="1000" b="1" spc="-76">
                  <a:solidFill>
                    <a:srgbClr val="3C5F7A"/>
                  </a:solidFill>
                  <a:latin typeface="+mj-lt"/>
                  <a:cs typeface="Montserrat ExtraBold"/>
                </a:rPr>
                <a:t>p</a:t>
              </a:r>
              <a:r>
                <a:rPr sz="1000" b="1" spc="-58">
                  <a:solidFill>
                    <a:srgbClr val="3C5F7A"/>
                  </a:solidFill>
                  <a:latin typeface="+mj-lt"/>
                  <a:cs typeface="Montserrat ExtraBold"/>
                </a:rPr>
                <a:t>a</a:t>
              </a:r>
              <a:r>
                <a:rPr sz="1000" b="1" spc="-80">
                  <a:solidFill>
                    <a:srgbClr val="3C5F7A"/>
                  </a:solidFill>
                  <a:latin typeface="+mj-lt"/>
                  <a:cs typeface="Montserrat ExtraBold"/>
                </a:rPr>
                <a:t>t</a:t>
              </a:r>
              <a:r>
                <a:rPr sz="1000" b="1" spc="-58">
                  <a:solidFill>
                    <a:srgbClr val="3C5F7A"/>
                  </a:solidFill>
                  <a:latin typeface="+mj-lt"/>
                  <a:cs typeface="Montserrat ExtraBold"/>
                </a:rPr>
                <a:t>o</a:t>
              </a:r>
              <a:r>
                <a:rPr sz="1000" b="1" spc="-71">
                  <a:solidFill>
                    <a:srgbClr val="3C5F7A"/>
                  </a:solidFill>
                  <a:latin typeface="+mj-lt"/>
                  <a:cs typeface="Montserrat ExtraBold"/>
                </a:rPr>
                <a:t>c</a:t>
              </a:r>
              <a:r>
                <a:rPr sz="1000" b="1" spc="-36">
                  <a:solidFill>
                    <a:srgbClr val="3C5F7A"/>
                  </a:solidFill>
                  <a:latin typeface="+mj-lt"/>
                  <a:cs typeface="Montserrat ExtraBold"/>
                </a:rPr>
                <a:t>y</a:t>
              </a:r>
              <a:r>
                <a:rPr sz="1000" b="1" spc="-80">
                  <a:solidFill>
                    <a:srgbClr val="3C5F7A"/>
                  </a:solidFill>
                  <a:latin typeface="+mj-lt"/>
                  <a:cs typeface="Montserrat ExtraBold"/>
                </a:rPr>
                <a:t>t</a:t>
              </a:r>
              <a:r>
                <a:rPr sz="1000" b="1" spc="-58">
                  <a:solidFill>
                    <a:srgbClr val="3C5F7A"/>
                  </a:solidFill>
                  <a:latin typeface="+mj-lt"/>
                  <a:cs typeface="Montserrat ExtraBold"/>
                </a:rPr>
                <a:t>es</a:t>
              </a:r>
              <a:endParaRPr sz="1000">
                <a:latin typeface="+mj-lt"/>
                <a:cs typeface="Montserrat ExtraBold"/>
              </a:endParaRPr>
            </a:p>
          </p:txBody>
        </p:sp>
        <p:pic>
          <p:nvPicPr>
            <p:cNvPr id="26" name="object 28">
              <a:extLst>
                <a:ext uri="{FF2B5EF4-FFF2-40B4-BE49-F238E27FC236}">
                  <a16:creationId xmlns:a16="http://schemas.microsoft.com/office/drawing/2014/main" id="{78EAB1DE-BC0E-16A6-C6F6-405504105653}"/>
                </a:ext>
              </a:extLst>
            </p:cNvPr>
            <p:cNvPicPr/>
            <p:nvPr/>
          </p:nvPicPr>
          <p:blipFill>
            <a:blip r:embed="rId5" cstate="print"/>
            <a:stretch>
              <a:fillRect/>
            </a:stretch>
          </p:blipFill>
          <p:spPr>
            <a:xfrm>
              <a:off x="720735" y="2724499"/>
              <a:ext cx="488145" cy="488141"/>
            </a:xfrm>
            <a:prstGeom prst="rect">
              <a:avLst/>
            </a:prstGeom>
          </p:spPr>
        </p:pic>
      </p:grpSp>
      <p:grpSp>
        <p:nvGrpSpPr>
          <p:cNvPr id="27" name="Group 26">
            <a:extLst>
              <a:ext uri="{FF2B5EF4-FFF2-40B4-BE49-F238E27FC236}">
                <a16:creationId xmlns:a16="http://schemas.microsoft.com/office/drawing/2014/main" id="{1F407243-55D1-00FC-5959-124C78B41158}"/>
              </a:ext>
            </a:extLst>
          </p:cNvPr>
          <p:cNvGrpSpPr/>
          <p:nvPr/>
        </p:nvGrpSpPr>
        <p:grpSpPr>
          <a:xfrm>
            <a:off x="8027440" y="3544139"/>
            <a:ext cx="1801128" cy="786673"/>
            <a:chOff x="2567463" y="2737072"/>
            <a:chExt cx="1311368" cy="572762"/>
          </a:xfrm>
        </p:grpSpPr>
        <p:pic>
          <p:nvPicPr>
            <p:cNvPr id="28" name="object 26">
              <a:extLst>
                <a:ext uri="{FF2B5EF4-FFF2-40B4-BE49-F238E27FC236}">
                  <a16:creationId xmlns:a16="http://schemas.microsoft.com/office/drawing/2014/main" id="{1FBD507E-1845-345E-B7E3-96D865934FAB}"/>
                </a:ext>
              </a:extLst>
            </p:cNvPr>
            <p:cNvPicPr/>
            <p:nvPr/>
          </p:nvPicPr>
          <p:blipFill>
            <a:blip r:embed="rId6" cstate="print">
              <a:duotone>
                <a:prstClr val="black"/>
                <a:schemeClr val="accent5">
                  <a:tint val="45000"/>
                  <a:satMod val="400000"/>
                </a:schemeClr>
              </a:duotone>
            </a:blip>
            <a:stretch>
              <a:fillRect/>
            </a:stretch>
          </p:blipFill>
          <p:spPr>
            <a:xfrm>
              <a:off x="2567463" y="2737072"/>
              <a:ext cx="489600" cy="489600"/>
            </a:xfrm>
            <a:prstGeom prst="rect">
              <a:avLst/>
            </a:prstGeom>
          </p:spPr>
        </p:pic>
        <p:sp>
          <p:nvSpPr>
            <p:cNvPr id="29" name="object 84">
              <a:extLst>
                <a:ext uri="{FF2B5EF4-FFF2-40B4-BE49-F238E27FC236}">
                  <a16:creationId xmlns:a16="http://schemas.microsoft.com/office/drawing/2014/main" id="{645716CA-DBCE-356C-10D4-558C164B4597}"/>
                </a:ext>
              </a:extLst>
            </p:cNvPr>
            <p:cNvSpPr txBox="1"/>
            <p:nvPr/>
          </p:nvSpPr>
          <p:spPr>
            <a:xfrm>
              <a:off x="3179749" y="2827613"/>
              <a:ext cx="699082" cy="482221"/>
            </a:xfrm>
            <a:prstGeom prst="rect">
              <a:avLst/>
            </a:prstGeom>
          </p:spPr>
          <p:txBody>
            <a:bodyPr vert="horz" wrap="square" lIns="0" tIns="20357" rIns="0" bIns="0" rtlCol="0">
              <a:spAutoFit/>
            </a:bodyPr>
            <a:lstStyle/>
            <a:p>
              <a:pPr marL="11309" marR="4524">
                <a:spcBef>
                  <a:spcPts val="160"/>
                </a:spcBef>
              </a:pPr>
              <a:r>
                <a:rPr lang="en-GB" sz="1000" b="1" spc="-49">
                  <a:solidFill>
                    <a:srgbClr val="3C5F7A"/>
                  </a:solidFill>
                  <a:latin typeface="+mj-lt"/>
                  <a:cs typeface="Montserrat ExtraBold"/>
                </a:rPr>
                <a:t>Human Kupffer cells</a:t>
              </a:r>
            </a:p>
          </p:txBody>
        </p:sp>
      </p:grpSp>
      <p:grpSp>
        <p:nvGrpSpPr>
          <p:cNvPr id="30" name="Group 29">
            <a:extLst>
              <a:ext uri="{FF2B5EF4-FFF2-40B4-BE49-F238E27FC236}">
                <a16:creationId xmlns:a16="http://schemas.microsoft.com/office/drawing/2014/main" id="{6E018635-1BD0-0ED5-1775-6C43D94785B2}"/>
              </a:ext>
            </a:extLst>
          </p:cNvPr>
          <p:cNvGrpSpPr/>
          <p:nvPr/>
        </p:nvGrpSpPr>
        <p:grpSpPr>
          <a:xfrm>
            <a:off x="8027439" y="4289031"/>
            <a:ext cx="1813485" cy="672452"/>
            <a:chOff x="4070618" y="2723071"/>
            <a:chExt cx="1320365" cy="489600"/>
          </a:xfrm>
        </p:grpSpPr>
        <p:pic>
          <p:nvPicPr>
            <p:cNvPr id="31" name="object 27">
              <a:extLst>
                <a:ext uri="{FF2B5EF4-FFF2-40B4-BE49-F238E27FC236}">
                  <a16:creationId xmlns:a16="http://schemas.microsoft.com/office/drawing/2014/main" id="{B65C226E-A955-7E0E-1D5B-A1327DE78B75}"/>
                </a:ext>
              </a:extLst>
            </p:cNvPr>
            <p:cNvPicPr/>
            <p:nvPr/>
          </p:nvPicPr>
          <p:blipFill>
            <a:blip r:embed="rId7" cstate="print">
              <a:duotone>
                <a:prstClr val="black"/>
                <a:schemeClr val="accent1">
                  <a:tint val="45000"/>
                  <a:satMod val="400000"/>
                </a:schemeClr>
              </a:duotone>
            </a:blip>
            <a:stretch>
              <a:fillRect/>
            </a:stretch>
          </p:blipFill>
          <p:spPr>
            <a:xfrm>
              <a:off x="4070618" y="2723071"/>
              <a:ext cx="489600" cy="489600"/>
            </a:xfrm>
            <a:prstGeom prst="rect">
              <a:avLst/>
            </a:prstGeom>
          </p:spPr>
        </p:pic>
        <p:sp>
          <p:nvSpPr>
            <p:cNvPr id="32" name="object 84">
              <a:extLst>
                <a:ext uri="{FF2B5EF4-FFF2-40B4-BE49-F238E27FC236}">
                  <a16:creationId xmlns:a16="http://schemas.microsoft.com/office/drawing/2014/main" id="{4875D777-170F-19B0-D8E2-6BA6D7CB1676}"/>
                </a:ext>
              </a:extLst>
            </p:cNvPr>
            <p:cNvSpPr txBox="1"/>
            <p:nvPr/>
          </p:nvSpPr>
          <p:spPr>
            <a:xfrm>
              <a:off x="4691901" y="2762258"/>
              <a:ext cx="699082" cy="351096"/>
            </a:xfrm>
            <a:prstGeom prst="rect">
              <a:avLst/>
            </a:prstGeom>
          </p:spPr>
          <p:txBody>
            <a:bodyPr vert="horz" wrap="square" lIns="0" tIns="20357" rIns="0" bIns="0" rtlCol="0">
              <a:spAutoFit/>
            </a:bodyPr>
            <a:lstStyle/>
            <a:p>
              <a:pPr marL="11309" marR="4524">
                <a:spcBef>
                  <a:spcPts val="160"/>
                </a:spcBef>
              </a:pPr>
              <a:r>
                <a:rPr lang="en-GB" sz="1000" b="1" spc="-49" dirty="0">
                  <a:solidFill>
                    <a:srgbClr val="3C5F7A"/>
                  </a:solidFill>
                  <a:latin typeface="+mj-lt"/>
                  <a:cs typeface="Montserrat ExtraBold"/>
                </a:rPr>
                <a:t>Human Hepatic Stellate cells</a:t>
              </a:r>
            </a:p>
          </p:txBody>
        </p:sp>
      </p:grpSp>
    </p:spTree>
    <p:extLst>
      <p:ext uri="{BB962C8B-B14F-4D97-AF65-F5344CB8AC3E}">
        <p14:creationId xmlns:p14="http://schemas.microsoft.com/office/powerpoint/2010/main" val="42015382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a:extLst>
              <a:ext uri="{FF2B5EF4-FFF2-40B4-BE49-F238E27FC236}">
                <a16:creationId xmlns:a16="http://schemas.microsoft.com/office/drawing/2014/main" id="{3779B1A5-D6ED-F30B-001B-D8483026E0FC}"/>
              </a:ext>
            </a:extLst>
          </p:cNvPr>
          <p:cNvSpPr>
            <a:spLocks noGrp="1"/>
          </p:cNvSpPr>
          <p:nvPr>
            <p:ph type="title"/>
          </p:nvPr>
        </p:nvSpPr>
        <p:spPr>
          <a:xfrm>
            <a:off x="549441" y="234234"/>
            <a:ext cx="10805545" cy="893605"/>
          </a:xfrm>
        </p:spPr>
        <p:txBody>
          <a:bodyPr/>
          <a:lstStyle/>
          <a:p>
            <a:r>
              <a:rPr lang="en-US"/>
              <a:t>Liver-on-a-chip (Liver MPS) mimics human biology</a:t>
            </a:r>
          </a:p>
        </p:txBody>
      </p:sp>
      <p:sp>
        <p:nvSpPr>
          <p:cNvPr id="6" name="Footer Placeholder 5">
            <a:extLst>
              <a:ext uri="{FF2B5EF4-FFF2-40B4-BE49-F238E27FC236}">
                <a16:creationId xmlns:a16="http://schemas.microsoft.com/office/drawing/2014/main" id="{6E1D426A-3801-C031-4F8F-D8D8AC6810DC}"/>
              </a:ext>
            </a:extLst>
          </p:cNvPr>
          <p:cNvSpPr>
            <a:spLocks noGrp="1"/>
          </p:cNvSpPr>
          <p:nvPr>
            <p:ph type="ftr" sz="quarter" idx="31"/>
          </p:nvPr>
        </p:nvSpPr>
        <p:spPr/>
        <p:txBody>
          <a:bodyPr/>
          <a:lstStyle/>
          <a:p>
            <a:pPr algn="l"/>
            <a:r>
              <a:rPr lang="en-GB" dirty="0"/>
              <a:t>Transforming drug discovery </a:t>
            </a:r>
            <a:r>
              <a:rPr lang="en-GB" b="0" dirty="0"/>
              <a:t>| Non-confidential © CN Bio 2024 | </a:t>
            </a:r>
            <a:r>
              <a:rPr lang="en-GB" b="0" dirty="0" err="1"/>
              <a:t>Rubiano</a:t>
            </a:r>
            <a:r>
              <a:rPr lang="en-GB" b="0" dirty="0"/>
              <a:t> </a:t>
            </a:r>
            <a:r>
              <a:rPr lang="en-GB" b="0" i="1" dirty="0"/>
              <a:t>et al., </a:t>
            </a:r>
            <a:r>
              <a:rPr lang="en-GB" b="0" dirty="0"/>
              <a:t>Clin </a:t>
            </a:r>
            <a:r>
              <a:rPr lang="en-GB" b="0" dirty="0" err="1"/>
              <a:t>Transl</a:t>
            </a:r>
            <a:r>
              <a:rPr lang="en-GB" b="0" dirty="0"/>
              <a:t> Sci, 2021. </a:t>
            </a:r>
          </a:p>
        </p:txBody>
      </p:sp>
      <p:grpSp>
        <p:nvGrpSpPr>
          <p:cNvPr id="36" name="Group 35">
            <a:extLst>
              <a:ext uri="{FF2B5EF4-FFF2-40B4-BE49-F238E27FC236}">
                <a16:creationId xmlns:a16="http://schemas.microsoft.com/office/drawing/2014/main" id="{A27547D5-12EE-2478-75E8-37C42563D92E}"/>
              </a:ext>
            </a:extLst>
          </p:cNvPr>
          <p:cNvGrpSpPr/>
          <p:nvPr/>
        </p:nvGrpSpPr>
        <p:grpSpPr>
          <a:xfrm>
            <a:off x="1045458" y="1680187"/>
            <a:ext cx="4770932" cy="2099570"/>
            <a:chOff x="459829" y="1437735"/>
            <a:chExt cx="5343856" cy="2351700"/>
          </a:xfrm>
        </p:grpSpPr>
        <p:grpSp>
          <p:nvGrpSpPr>
            <p:cNvPr id="35" name="Group 34">
              <a:extLst>
                <a:ext uri="{FF2B5EF4-FFF2-40B4-BE49-F238E27FC236}">
                  <a16:creationId xmlns:a16="http://schemas.microsoft.com/office/drawing/2014/main" id="{D500F5E2-1458-A217-3A61-29CFCEB91E9D}"/>
                </a:ext>
              </a:extLst>
            </p:cNvPr>
            <p:cNvGrpSpPr/>
            <p:nvPr/>
          </p:nvGrpSpPr>
          <p:grpSpPr>
            <a:xfrm>
              <a:off x="459829" y="1437735"/>
              <a:ext cx="5343856" cy="2351700"/>
              <a:chOff x="459829" y="1437735"/>
              <a:chExt cx="5343856" cy="2351700"/>
            </a:xfrm>
          </p:grpSpPr>
          <p:pic>
            <p:nvPicPr>
              <p:cNvPr id="2" name="Picture 1">
                <a:extLst>
                  <a:ext uri="{FF2B5EF4-FFF2-40B4-BE49-F238E27FC236}">
                    <a16:creationId xmlns:a16="http://schemas.microsoft.com/office/drawing/2014/main" id="{30B8F583-FDEA-8CB5-2D29-D8675F139DB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29" t="5625" b="40532"/>
              <a:stretch/>
            </p:blipFill>
            <p:spPr>
              <a:xfrm>
                <a:off x="459829" y="1437735"/>
                <a:ext cx="5343856" cy="2059247"/>
              </a:xfrm>
              <a:prstGeom prst="rect">
                <a:avLst/>
              </a:prstGeom>
            </p:spPr>
          </p:pic>
          <p:sp>
            <p:nvSpPr>
              <p:cNvPr id="3" name="TextBox 2">
                <a:extLst>
                  <a:ext uri="{FF2B5EF4-FFF2-40B4-BE49-F238E27FC236}">
                    <a16:creationId xmlns:a16="http://schemas.microsoft.com/office/drawing/2014/main" id="{4FCE1019-2A8C-CD07-9730-DCF40AABF8B2}"/>
                  </a:ext>
                </a:extLst>
              </p:cNvPr>
              <p:cNvSpPr txBox="1">
                <a:spLocks noChangeAspect="1"/>
              </p:cNvSpPr>
              <p:nvPr/>
            </p:nvSpPr>
            <p:spPr>
              <a:xfrm>
                <a:off x="792683" y="3575604"/>
                <a:ext cx="4771257" cy="213831"/>
              </a:xfrm>
              <a:prstGeom prst="rect">
                <a:avLst/>
              </a:prstGeom>
              <a:noFill/>
              <a:ln>
                <a:noFill/>
              </a:ln>
            </p:spPr>
            <p:txBody>
              <a:bodyPr spcFirstLastPara="1" wrap="square" lIns="0" tIns="9627" rIns="0" bIns="0" anchor="t" anchorCtr="0">
                <a:noAutofit/>
              </a:bodyPr>
              <a:lstStyle>
                <a:defPPr marR="0" lvl="0" algn="l" rtl="0">
                  <a:lnSpc>
                    <a:spcPct val="100000"/>
                  </a:lnSpc>
                  <a:spcBef>
                    <a:spcPts val="0"/>
                  </a:spcBef>
                  <a:spcAft>
                    <a:spcPts val="0"/>
                  </a:spcAft>
                </a:defPPr>
                <a:lvl1pPr marL="12700" indent="0" algn="ctr">
                  <a:buNone/>
                  <a:defRPr sz="1800">
                    <a:solidFill>
                      <a:srgbClr val="6D6E71"/>
                    </a:solidFill>
                    <a:latin typeface="Montserrat Light"/>
                    <a:ea typeface="Montserrat Light"/>
                    <a:cs typeface="Montserrat Light"/>
                  </a:defRPr>
                </a:lvl1pPr>
              </a:lstStyle>
              <a:p>
                <a:r>
                  <a:rPr lang="en-GB" sz="1092"/>
                  <a:t>Morphogenesis from single cells to micro-tissues</a:t>
                </a:r>
              </a:p>
            </p:txBody>
          </p:sp>
          <p:sp>
            <p:nvSpPr>
              <p:cNvPr id="4" name="Google Shape;862;p20">
                <a:extLst>
                  <a:ext uri="{FF2B5EF4-FFF2-40B4-BE49-F238E27FC236}">
                    <a16:creationId xmlns:a16="http://schemas.microsoft.com/office/drawing/2014/main" id="{A61E8703-C1F8-51E8-0688-E3AC5BFB4C66}"/>
                  </a:ext>
                </a:extLst>
              </p:cNvPr>
              <p:cNvSpPr>
                <a:spLocks noChangeAspect="1"/>
              </p:cNvSpPr>
              <p:nvPr/>
            </p:nvSpPr>
            <p:spPr>
              <a:xfrm>
                <a:off x="1347370" y="3535062"/>
                <a:ext cx="3492839" cy="0"/>
              </a:xfrm>
              <a:custGeom>
                <a:avLst/>
                <a:gdLst/>
                <a:ahLst/>
                <a:cxnLst/>
                <a:rect l="l" t="t" r="r" b="b"/>
                <a:pathLst>
                  <a:path w="6781800" h="120000" extrusionOk="0">
                    <a:moveTo>
                      <a:pt x="6781207" y="0"/>
                    </a:moveTo>
                    <a:lnTo>
                      <a:pt x="0" y="0"/>
                    </a:lnTo>
                  </a:path>
                </a:pathLst>
              </a:custGeom>
              <a:noFill/>
              <a:ln w="41875" cap="flat" cmpd="sng">
                <a:solidFill>
                  <a:srgbClr val="82CFD1"/>
                </a:solidFill>
                <a:prstDash val="solid"/>
                <a:round/>
                <a:headEnd type="none" w="sm" len="sm"/>
                <a:tailEnd type="none" w="sm" len="sm"/>
              </a:ln>
            </p:spPr>
            <p:txBody>
              <a:bodyPr spcFirstLastPara="1" wrap="square" lIns="0" tIns="0" rIns="0" bIns="0" anchor="t" anchorCtr="0">
                <a:noAutofit/>
              </a:bodyPr>
              <a:lstStyle/>
              <a:p>
                <a:endParaRPr sz="1092">
                  <a:solidFill>
                    <a:schemeClr val="dk1"/>
                  </a:solidFill>
                  <a:latin typeface="Calibri"/>
                  <a:ea typeface="Calibri"/>
                  <a:cs typeface="Calibri"/>
                  <a:sym typeface="Calibri"/>
                </a:endParaRPr>
              </a:p>
            </p:txBody>
          </p:sp>
        </p:grpSp>
        <p:sp>
          <p:nvSpPr>
            <p:cNvPr id="5" name="Google Shape;863;p20">
              <a:extLst>
                <a:ext uri="{FF2B5EF4-FFF2-40B4-BE49-F238E27FC236}">
                  <a16:creationId xmlns:a16="http://schemas.microsoft.com/office/drawing/2014/main" id="{45F0053C-4866-5E6D-2EEF-318CD6E88C64}"/>
                </a:ext>
              </a:extLst>
            </p:cNvPr>
            <p:cNvSpPr>
              <a:spLocks noChangeAspect="1"/>
            </p:cNvSpPr>
            <p:nvPr/>
          </p:nvSpPr>
          <p:spPr>
            <a:xfrm>
              <a:off x="4825876" y="3456363"/>
              <a:ext cx="88970" cy="165440"/>
            </a:xfrm>
            <a:custGeom>
              <a:avLst/>
              <a:gdLst/>
              <a:ahLst/>
              <a:cxnLst/>
              <a:rect l="l" t="t" r="r" b="b"/>
              <a:pathLst>
                <a:path w="153669" h="285750" extrusionOk="0">
                  <a:moveTo>
                    <a:pt x="0" y="0"/>
                  </a:moveTo>
                  <a:lnTo>
                    <a:pt x="0" y="285415"/>
                  </a:lnTo>
                  <a:lnTo>
                    <a:pt x="153503" y="142707"/>
                  </a:lnTo>
                  <a:lnTo>
                    <a:pt x="0" y="0"/>
                  </a:lnTo>
                  <a:close/>
                </a:path>
              </a:pathLst>
            </a:custGeom>
            <a:solidFill>
              <a:srgbClr val="82CFD1"/>
            </a:solidFill>
            <a:ln>
              <a:noFill/>
            </a:ln>
          </p:spPr>
          <p:txBody>
            <a:bodyPr spcFirstLastPara="1" wrap="square" lIns="0" tIns="0" rIns="0" bIns="0" anchor="t" anchorCtr="0">
              <a:noAutofit/>
            </a:bodyPr>
            <a:lstStyle/>
            <a:p>
              <a:endParaRPr sz="1092">
                <a:solidFill>
                  <a:schemeClr val="dk1"/>
                </a:solidFill>
                <a:latin typeface="Calibri"/>
                <a:ea typeface="Calibri"/>
                <a:cs typeface="Calibri"/>
                <a:sym typeface="Calibri"/>
              </a:endParaRPr>
            </a:p>
          </p:txBody>
        </p:sp>
      </p:grpSp>
      <p:sp>
        <p:nvSpPr>
          <p:cNvPr id="16" name="object 37">
            <a:extLst>
              <a:ext uri="{FF2B5EF4-FFF2-40B4-BE49-F238E27FC236}">
                <a16:creationId xmlns:a16="http://schemas.microsoft.com/office/drawing/2014/main" id="{0D1A3B94-A4F3-5BFE-2F86-62CA2B65BD09}"/>
              </a:ext>
            </a:extLst>
          </p:cNvPr>
          <p:cNvSpPr>
            <a:spLocks noChangeAspect="1"/>
          </p:cNvSpPr>
          <p:nvPr/>
        </p:nvSpPr>
        <p:spPr>
          <a:xfrm>
            <a:off x="631827" y="1436962"/>
            <a:ext cx="5611184" cy="2410847"/>
          </a:xfrm>
          <a:custGeom>
            <a:avLst/>
            <a:gdLst/>
            <a:ahLst/>
            <a:cxnLst/>
            <a:rect l="l" t="t" r="r" b="b"/>
            <a:pathLst>
              <a:path w="6911340" h="3652520">
                <a:moveTo>
                  <a:pt x="129943" y="0"/>
                </a:moveTo>
                <a:lnTo>
                  <a:pt x="79411" y="10227"/>
                </a:lnTo>
                <a:lnTo>
                  <a:pt x="38102" y="38102"/>
                </a:lnTo>
                <a:lnTo>
                  <a:pt x="10227" y="79411"/>
                </a:lnTo>
                <a:lnTo>
                  <a:pt x="0" y="129943"/>
                </a:lnTo>
                <a:lnTo>
                  <a:pt x="0" y="3522144"/>
                </a:lnTo>
                <a:lnTo>
                  <a:pt x="10227" y="3572677"/>
                </a:lnTo>
                <a:lnTo>
                  <a:pt x="38102" y="3613990"/>
                </a:lnTo>
                <a:lnTo>
                  <a:pt x="79411" y="3641868"/>
                </a:lnTo>
                <a:lnTo>
                  <a:pt x="129943" y="3652098"/>
                </a:lnTo>
                <a:lnTo>
                  <a:pt x="6780840" y="3652098"/>
                </a:lnTo>
                <a:lnTo>
                  <a:pt x="6831372" y="3641868"/>
                </a:lnTo>
                <a:lnTo>
                  <a:pt x="6872682" y="3613990"/>
                </a:lnTo>
                <a:lnTo>
                  <a:pt x="6900556" y="3572677"/>
                </a:lnTo>
                <a:lnTo>
                  <a:pt x="6910784" y="3522144"/>
                </a:lnTo>
                <a:lnTo>
                  <a:pt x="6910784" y="129943"/>
                </a:lnTo>
                <a:lnTo>
                  <a:pt x="6900556" y="79411"/>
                </a:lnTo>
                <a:lnTo>
                  <a:pt x="6872682" y="38102"/>
                </a:lnTo>
                <a:lnTo>
                  <a:pt x="6831372" y="10227"/>
                </a:lnTo>
                <a:lnTo>
                  <a:pt x="6780840" y="0"/>
                </a:lnTo>
                <a:lnTo>
                  <a:pt x="129943" y="0"/>
                </a:lnTo>
                <a:close/>
              </a:path>
            </a:pathLst>
          </a:custGeom>
          <a:ln w="57150">
            <a:solidFill>
              <a:srgbClr val="F1F2F2"/>
            </a:solidFill>
          </a:ln>
        </p:spPr>
        <p:txBody>
          <a:bodyPr wrap="square" lIns="0" tIns="0" rIns="0" bIns="0" rtlCol="0"/>
          <a:lstStyle/>
          <a:p>
            <a:endParaRPr sz="1092"/>
          </a:p>
        </p:txBody>
      </p:sp>
      <p:sp>
        <p:nvSpPr>
          <p:cNvPr id="17" name="object 37">
            <a:extLst>
              <a:ext uri="{FF2B5EF4-FFF2-40B4-BE49-F238E27FC236}">
                <a16:creationId xmlns:a16="http://schemas.microsoft.com/office/drawing/2014/main" id="{BE824990-B880-EF24-52F0-9525CBED5DDA}"/>
              </a:ext>
            </a:extLst>
          </p:cNvPr>
          <p:cNvSpPr>
            <a:spLocks noChangeAspect="1"/>
          </p:cNvSpPr>
          <p:nvPr/>
        </p:nvSpPr>
        <p:spPr>
          <a:xfrm>
            <a:off x="631827" y="4020983"/>
            <a:ext cx="5611754" cy="2137901"/>
          </a:xfrm>
          <a:custGeom>
            <a:avLst/>
            <a:gdLst/>
            <a:ahLst/>
            <a:cxnLst/>
            <a:rect l="l" t="t" r="r" b="b"/>
            <a:pathLst>
              <a:path w="6911340" h="3652520">
                <a:moveTo>
                  <a:pt x="129943" y="0"/>
                </a:moveTo>
                <a:lnTo>
                  <a:pt x="79411" y="10227"/>
                </a:lnTo>
                <a:lnTo>
                  <a:pt x="38102" y="38102"/>
                </a:lnTo>
                <a:lnTo>
                  <a:pt x="10227" y="79411"/>
                </a:lnTo>
                <a:lnTo>
                  <a:pt x="0" y="129943"/>
                </a:lnTo>
                <a:lnTo>
                  <a:pt x="0" y="3522144"/>
                </a:lnTo>
                <a:lnTo>
                  <a:pt x="10227" y="3572677"/>
                </a:lnTo>
                <a:lnTo>
                  <a:pt x="38102" y="3613990"/>
                </a:lnTo>
                <a:lnTo>
                  <a:pt x="79411" y="3641868"/>
                </a:lnTo>
                <a:lnTo>
                  <a:pt x="129943" y="3652098"/>
                </a:lnTo>
                <a:lnTo>
                  <a:pt x="6780840" y="3652098"/>
                </a:lnTo>
                <a:lnTo>
                  <a:pt x="6831372" y="3641868"/>
                </a:lnTo>
                <a:lnTo>
                  <a:pt x="6872682" y="3613990"/>
                </a:lnTo>
                <a:lnTo>
                  <a:pt x="6900556" y="3572677"/>
                </a:lnTo>
                <a:lnTo>
                  <a:pt x="6910784" y="3522144"/>
                </a:lnTo>
                <a:lnTo>
                  <a:pt x="6910784" y="129943"/>
                </a:lnTo>
                <a:lnTo>
                  <a:pt x="6900556" y="79411"/>
                </a:lnTo>
                <a:lnTo>
                  <a:pt x="6872682" y="38102"/>
                </a:lnTo>
                <a:lnTo>
                  <a:pt x="6831372" y="10227"/>
                </a:lnTo>
                <a:lnTo>
                  <a:pt x="6780840" y="0"/>
                </a:lnTo>
                <a:lnTo>
                  <a:pt x="129943" y="0"/>
                </a:lnTo>
                <a:close/>
              </a:path>
            </a:pathLst>
          </a:custGeom>
          <a:ln w="57150">
            <a:solidFill>
              <a:srgbClr val="F1F2F2"/>
            </a:solidFill>
          </a:ln>
        </p:spPr>
        <p:txBody>
          <a:bodyPr wrap="square" lIns="0" tIns="0" rIns="0" bIns="0" rtlCol="0"/>
          <a:lstStyle/>
          <a:p>
            <a:endParaRPr sz="1092"/>
          </a:p>
        </p:txBody>
      </p:sp>
      <p:grpSp>
        <p:nvGrpSpPr>
          <p:cNvPr id="34" name="Group 33">
            <a:extLst>
              <a:ext uri="{FF2B5EF4-FFF2-40B4-BE49-F238E27FC236}">
                <a16:creationId xmlns:a16="http://schemas.microsoft.com/office/drawing/2014/main" id="{40553E46-0548-1286-4A80-64D13958493B}"/>
              </a:ext>
            </a:extLst>
          </p:cNvPr>
          <p:cNvGrpSpPr/>
          <p:nvPr/>
        </p:nvGrpSpPr>
        <p:grpSpPr>
          <a:xfrm>
            <a:off x="755810" y="4111681"/>
            <a:ext cx="5226879" cy="2027006"/>
            <a:chOff x="3884983" y="3282396"/>
            <a:chExt cx="5900922" cy="2288404"/>
          </a:xfrm>
        </p:grpSpPr>
        <p:grpSp>
          <p:nvGrpSpPr>
            <p:cNvPr id="8" name="Group 7">
              <a:extLst>
                <a:ext uri="{FF2B5EF4-FFF2-40B4-BE49-F238E27FC236}">
                  <a16:creationId xmlns:a16="http://schemas.microsoft.com/office/drawing/2014/main" id="{41BD3E20-CE75-5DC7-7299-000A308F098A}"/>
                </a:ext>
              </a:extLst>
            </p:cNvPr>
            <p:cNvGrpSpPr>
              <a:grpSpLocks noChangeAspect="1"/>
            </p:cNvGrpSpPr>
            <p:nvPr/>
          </p:nvGrpSpPr>
          <p:grpSpPr>
            <a:xfrm>
              <a:off x="5968498" y="3282396"/>
              <a:ext cx="3817407" cy="1904677"/>
              <a:chOff x="8758271" y="1628820"/>
              <a:chExt cx="4410971" cy="2148421"/>
            </a:xfrm>
          </p:grpSpPr>
          <p:pic>
            <p:nvPicPr>
              <p:cNvPr id="9" name="Picture 8">
                <a:extLst>
                  <a:ext uri="{FF2B5EF4-FFF2-40B4-BE49-F238E27FC236}">
                    <a16:creationId xmlns:a16="http://schemas.microsoft.com/office/drawing/2014/main" id="{23D8FA87-7352-7B05-DB8F-AA7F4CF84BD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758271" y="1628820"/>
                <a:ext cx="2164401" cy="2148421"/>
              </a:xfrm>
              <a:prstGeom prst="rect">
                <a:avLst/>
              </a:prstGeom>
            </p:spPr>
          </p:pic>
          <p:grpSp>
            <p:nvGrpSpPr>
              <p:cNvPr id="10" name="Group 9">
                <a:extLst>
                  <a:ext uri="{FF2B5EF4-FFF2-40B4-BE49-F238E27FC236}">
                    <a16:creationId xmlns:a16="http://schemas.microsoft.com/office/drawing/2014/main" id="{F40D76F6-6EFC-7BF3-7063-5E05E89419CF}"/>
                  </a:ext>
                </a:extLst>
              </p:cNvPr>
              <p:cNvGrpSpPr/>
              <p:nvPr/>
            </p:nvGrpSpPr>
            <p:grpSpPr>
              <a:xfrm>
                <a:off x="11004842" y="1628820"/>
                <a:ext cx="2164400" cy="2148420"/>
                <a:chOff x="8369862" y="-153449"/>
                <a:chExt cx="1823485" cy="1817401"/>
              </a:xfrm>
            </p:grpSpPr>
            <p:pic>
              <p:nvPicPr>
                <p:cNvPr id="12" name="Picture 2">
                  <a:extLst>
                    <a:ext uri="{FF2B5EF4-FFF2-40B4-BE49-F238E27FC236}">
                      <a16:creationId xmlns:a16="http://schemas.microsoft.com/office/drawing/2014/main" id="{7D9BF866-304A-EF20-76E5-9522B3A79A24}"/>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8594" r="4977"/>
                <a:stretch/>
              </p:blipFill>
              <p:spPr bwMode="auto">
                <a:xfrm>
                  <a:off x="8369862" y="-153449"/>
                  <a:ext cx="1823485" cy="1817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3" name="Straight Arrow Connector 12">
                  <a:extLst>
                    <a:ext uri="{FF2B5EF4-FFF2-40B4-BE49-F238E27FC236}">
                      <a16:creationId xmlns:a16="http://schemas.microsoft.com/office/drawing/2014/main" id="{C3EEB660-F037-6A68-D15E-3AEACF4678A2}"/>
                    </a:ext>
                  </a:extLst>
                </p:cNvPr>
                <p:cNvCxnSpPr/>
                <p:nvPr/>
              </p:nvCxnSpPr>
              <p:spPr>
                <a:xfrm flipH="1">
                  <a:off x="9452410" y="858104"/>
                  <a:ext cx="344951" cy="0"/>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grpSp>
        </p:grpSp>
        <p:sp>
          <p:nvSpPr>
            <p:cNvPr id="14" name="TextBox 13">
              <a:extLst>
                <a:ext uri="{FF2B5EF4-FFF2-40B4-BE49-F238E27FC236}">
                  <a16:creationId xmlns:a16="http://schemas.microsoft.com/office/drawing/2014/main" id="{00EBF0B3-29E5-43B5-A9F5-6C09C9E95F28}"/>
                </a:ext>
              </a:extLst>
            </p:cNvPr>
            <p:cNvSpPr txBox="1">
              <a:spLocks noChangeAspect="1"/>
            </p:cNvSpPr>
            <p:nvPr/>
          </p:nvSpPr>
          <p:spPr>
            <a:xfrm>
              <a:off x="6172343" y="5208208"/>
              <a:ext cx="1470963" cy="223963"/>
            </a:xfrm>
            <a:prstGeom prst="rect">
              <a:avLst/>
            </a:prstGeom>
            <a:noFill/>
            <a:ln>
              <a:noFill/>
            </a:ln>
          </p:spPr>
          <p:txBody>
            <a:bodyPr spcFirstLastPara="1" wrap="square" lIns="0" tIns="9627" rIns="0" bIns="0" anchor="t" anchorCtr="0">
              <a:noAutofit/>
            </a:bodyPr>
            <a:lstStyle>
              <a:defPPr marR="0" lvl="0" algn="l" rtl="0">
                <a:lnSpc>
                  <a:spcPct val="100000"/>
                </a:lnSpc>
                <a:spcBef>
                  <a:spcPts val="0"/>
                </a:spcBef>
                <a:spcAft>
                  <a:spcPts val="0"/>
                </a:spcAft>
              </a:defPPr>
              <a:lvl1pPr marL="12700" indent="0" algn="ctr">
                <a:buNone/>
                <a:defRPr sz="1800">
                  <a:solidFill>
                    <a:srgbClr val="6D6E71"/>
                  </a:solidFill>
                  <a:latin typeface="Montserrat Light"/>
                  <a:ea typeface="Montserrat Light"/>
                  <a:cs typeface="Montserrat Light"/>
                </a:defRPr>
              </a:lvl1pPr>
            </a:lstStyle>
            <a:p>
              <a:r>
                <a:rPr lang="en-GB" sz="1092" b="1"/>
                <a:t>Bile canaliculi</a:t>
              </a:r>
            </a:p>
          </p:txBody>
        </p:sp>
        <p:sp>
          <p:nvSpPr>
            <p:cNvPr id="15" name="TextBox 14">
              <a:extLst>
                <a:ext uri="{FF2B5EF4-FFF2-40B4-BE49-F238E27FC236}">
                  <a16:creationId xmlns:a16="http://schemas.microsoft.com/office/drawing/2014/main" id="{104A1E67-84F7-894F-6B45-7E1E17CB89D1}"/>
                </a:ext>
              </a:extLst>
            </p:cNvPr>
            <p:cNvSpPr txBox="1">
              <a:spLocks noChangeAspect="1"/>
            </p:cNvSpPr>
            <p:nvPr/>
          </p:nvSpPr>
          <p:spPr>
            <a:xfrm>
              <a:off x="7906821" y="5211326"/>
              <a:ext cx="1879084" cy="359474"/>
            </a:xfrm>
            <a:prstGeom prst="rect">
              <a:avLst/>
            </a:prstGeom>
            <a:noFill/>
            <a:ln>
              <a:noFill/>
            </a:ln>
          </p:spPr>
          <p:txBody>
            <a:bodyPr spcFirstLastPara="1" wrap="square" lIns="0" tIns="9627" rIns="0" bIns="0" anchor="t" anchorCtr="0">
              <a:noAutofit/>
            </a:bodyPr>
            <a:lstStyle>
              <a:defPPr marR="0" lvl="0" algn="l" rtl="0">
                <a:lnSpc>
                  <a:spcPct val="100000"/>
                </a:lnSpc>
                <a:spcBef>
                  <a:spcPts val="0"/>
                </a:spcBef>
                <a:spcAft>
                  <a:spcPts val="0"/>
                </a:spcAft>
              </a:defPPr>
              <a:lvl1pPr marL="12700" indent="0" algn="ctr">
                <a:buNone/>
                <a:defRPr sz="1800">
                  <a:solidFill>
                    <a:srgbClr val="6D6E71"/>
                  </a:solidFill>
                  <a:latin typeface="Montserrat Light"/>
                  <a:ea typeface="Montserrat Light"/>
                  <a:cs typeface="Montserrat Light"/>
                </a:defRPr>
              </a:lvl1pPr>
            </a:lstStyle>
            <a:p>
              <a:r>
                <a:rPr lang="en-GB" sz="1092" b="1"/>
                <a:t>Tight junctions</a:t>
              </a:r>
            </a:p>
          </p:txBody>
        </p:sp>
        <p:pic>
          <p:nvPicPr>
            <p:cNvPr id="28" name="Picture 2">
              <a:extLst>
                <a:ext uri="{FF2B5EF4-FFF2-40B4-BE49-F238E27FC236}">
                  <a16:creationId xmlns:a16="http://schemas.microsoft.com/office/drawing/2014/main" id="{07B29183-28DB-3B91-D2B1-CC3E320DA8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62473" y="3311080"/>
              <a:ext cx="1885337" cy="1875283"/>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18A30E6D-E2D1-A172-B631-E5ADD660E574}"/>
                </a:ext>
              </a:extLst>
            </p:cNvPr>
            <p:cNvSpPr txBox="1">
              <a:spLocks noChangeAspect="1"/>
            </p:cNvSpPr>
            <p:nvPr/>
          </p:nvSpPr>
          <p:spPr>
            <a:xfrm>
              <a:off x="3884983" y="5250833"/>
              <a:ext cx="2112625" cy="155816"/>
            </a:xfrm>
            <a:prstGeom prst="rect">
              <a:avLst/>
            </a:prstGeom>
            <a:noFill/>
            <a:ln>
              <a:noFill/>
            </a:ln>
          </p:spPr>
          <p:txBody>
            <a:bodyPr spcFirstLastPara="1" wrap="square" lIns="0" tIns="5838" rIns="0" bIns="0" anchor="t" anchorCtr="0">
              <a:noAutofit/>
            </a:bodyPr>
            <a:lstStyle>
              <a:defPPr marR="0" lvl="0" algn="l" rtl="0">
                <a:lnSpc>
                  <a:spcPct val="100000"/>
                </a:lnSpc>
                <a:spcBef>
                  <a:spcPts val="0"/>
                </a:spcBef>
                <a:spcAft>
                  <a:spcPts val="0"/>
                </a:spcAft>
              </a:defPPr>
              <a:lvl1pPr marL="12700" indent="0" algn="ctr">
                <a:buNone/>
                <a:defRPr sz="1800">
                  <a:solidFill>
                    <a:srgbClr val="6D6E71"/>
                  </a:solidFill>
                  <a:latin typeface="Montserrat Light"/>
                  <a:ea typeface="Montserrat Light"/>
                  <a:cs typeface="Montserrat Light"/>
                </a:defRPr>
              </a:lvl1pPr>
            </a:lstStyle>
            <a:p>
              <a:pPr marL="4670" marR="0" lvl="0" indent="0" algn="ctr" defTabSz="336244" rtl="0" eaLnBrk="1" fontAlgn="auto" latinLnBrk="0" hangingPunct="1">
                <a:lnSpc>
                  <a:spcPct val="100000"/>
                </a:lnSpc>
                <a:spcBef>
                  <a:spcPts val="0"/>
                </a:spcBef>
                <a:spcAft>
                  <a:spcPts val="0"/>
                </a:spcAft>
                <a:buClr>
                  <a:srgbClr val="000000"/>
                </a:buClr>
                <a:buSzTx/>
                <a:buFontTx/>
                <a:buNone/>
                <a:tabLst/>
                <a:defRPr/>
              </a:pPr>
              <a:r>
                <a:rPr kumimoji="0" lang="en-GB" sz="1100" b="1" i="0" u="none" strike="noStrike" kern="0" cap="none" spc="0" normalizeH="0" baseline="0" noProof="0">
                  <a:ln>
                    <a:noFill/>
                  </a:ln>
                  <a:solidFill>
                    <a:srgbClr val="C0504D"/>
                  </a:solidFill>
                  <a:effectLst/>
                  <a:uLnTx/>
                  <a:uFillTx/>
                  <a:latin typeface="Montserrat Light"/>
                  <a:sym typeface="Arial"/>
                </a:rPr>
                <a:t>Albumin</a:t>
              </a:r>
              <a:r>
                <a:rPr kumimoji="0" lang="en-GB" sz="1100" b="0" i="0" u="none" strike="noStrike" kern="0" cap="none" spc="0" normalizeH="0" baseline="0" noProof="0">
                  <a:ln>
                    <a:noFill/>
                  </a:ln>
                  <a:solidFill>
                    <a:srgbClr val="6D6E71"/>
                  </a:solidFill>
                  <a:effectLst/>
                  <a:uLnTx/>
                  <a:uFillTx/>
                  <a:latin typeface="Montserrat Light"/>
                  <a:sym typeface="Arial"/>
                </a:rPr>
                <a:t>      </a:t>
              </a:r>
              <a:r>
                <a:rPr kumimoji="0" lang="en-GB" sz="1100" b="1" i="0" u="none" strike="noStrike" kern="0" cap="none" spc="0" normalizeH="0" baseline="0" noProof="0">
                  <a:ln>
                    <a:noFill/>
                  </a:ln>
                  <a:solidFill>
                    <a:srgbClr val="9BBB59"/>
                  </a:solidFill>
                  <a:effectLst/>
                  <a:uLnTx/>
                  <a:uFillTx/>
                  <a:latin typeface="Montserrat Light"/>
                  <a:sym typeface="Arial"/>
                </a:rPr>
                <a:t>Cytoskeleton</a:t>
              </a:r>
              <a:r>
                <a:rPr kumimoji="0" lang="en-GB" sz="1100" b="0" i="0" u="none" strike="noStrike" kern="0" cap="none" spc="0" normalizeH="0" baseline="0" noProof="0">
                  <a:ln>
                    <a:noFill/>
                  </a:ln>
                  <a:solidFill>
                    <a:srgbClr val="6D6E71"/>
                  </a:solidFill>
                  <a:effectLst/>
                  <a:uLnTx/>
                  <a:uFillTx/>
                  <a:latin typeface="Montserrat Light"/>
                  <a:sym typeface="Arial"/>
                </a:rPr>
                <a:t> </a:t>
              </a:r>
            </a:p>
          </p:txBody>
        </p:sp>
      </p:grpSp>
      <p:grpSp>
        <p:nvGrpSpPr>
          <p:cNvPr id="7" name="Group 6">
            <a:extLst>
              <a:ext uri="{FF2B5EF4-FFF2-40B4-BE49-F238E27FC236}">
                <a16:creationId xmlns:a16="http://schemas.microsoft.com/office/drawing/2014/main" id="{863F4C1B-5743-FE02-EAC8-3D0A83CACFC0}"/>
              </a:ext>
            </a:extLst>
          </p:cNvPr>
          <p:cNvGrpSpPr/>
          <p:nvPr/>
        </p:nvGrpSpPr>
        <p:grpSpPr>
          <a:xfrm>
            <a:off x="6571993" y="1408831"/>
            <a:ext cx="3574848" cy="2353909"/>
            <a:chOff x="2065068" y="3749862"/>
            <a:chExt cx="7112000" cy="4611662"/>
          </a:xfrm>
        </p:grpSpPr>
        <p:pic>
          <p:nvPicPr>
            <p:cNvPr id="19" name="Picture 18">
              <a:extLst>
                <a:ext uri="{FF2B5EF4-FFF2-40B4-BE49-F238E27FC236}">
                  <a16:creationId xmlns:a16="http://schemas.microsoft.com/office/drawing/2014/main" id="{2DEA8272-CD6E-8389-86FD-30B97A211B4C}"/>
                </a:ext>
              </a:extLst>
            </p:cNvPr>
            <p:cNvPicPr>
              <a:picLocks noChangeAspect="1"/>
            </p:cNvPicPr>
            <p:nvPr/>
          </p:nvPicPr>
          <p:blipFill>
            <a:blip r:embed="rId7"/>
            <a:stretch>
              <a:fillRect/>
            </a:stretch>
          </p:blipFill>
          <p:spPr>
            <a:xfrm>
              <a:off x="2065068" y="3749862"/>
              <a:ext cx="7112000" cy="3975101"/>
            </a:xfrm>
            <a:prstGeom prst="rect">
              <a:avLst/>
            </a:prstGeom>
          </p:spPr>
        </p:pic>
        <p:sp>
          <p:nvSpPr>
            <p:cNvPr id="20" name="Rectangle 19">
              <a:extLst>
                <a:ext uri="{FF2B5EF4-FFF2-40B4-BE49-F238E27FC236}">
                  <a16:creationId xmlns:a16="http://schemas.microsoft.com/office/drawing/2014/main" id="{4DDD8BE2-2747-34D2-7632-5F73E1168545}"/>
                </a:ext>
              </a:extLst>
            </p:cNvPr>
            <p:cNvSpPr/>
            <p:nvPr/>
          </p:nvSpPr>
          <p:spPr>
            <a:xfrm>
              <a:off x="4416924" y="4282028"/>
              <a:ext cx="2049129" cy="581662"/>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Arial"/>
                <a:ea typeface="+mn-ea"/>
                <a:cs typeface="+mn-cs"/>
              </a:endParaRPr>
            </a:p>
          </p:txBody>
        </p:sp>
        <p:sp>
          <p:nvSpPr>
            <p:cNvPr id="21" name="object 179">
              <a:extLst>
                <a:ext uri="{FF2B5EF4-FFF2-40B4-BE49-F238E27FC236}">
                  <a16:creationId xmlns:a16="http://schemas.microsoft.com/office/drawing/2014/main" id="{4D804FCA-D77B-2906-7E4A-74AC074F9D38}"/>
                </a:ext>
              </a:extLst>
            </p:cNvPr>
            <p:cNvSpPr txBox="1"/>
            <p:nvPr/>
          </p:nvSpPr>
          <p:spPr>
            <a:xfrm>
              <a:off x="3676898" y="3995624"/>
              <a:ext cx="4161338" cy="417661"/>
            </a:xfrm>
            <a:prstGeom prst="rect">
              <a:avLst/>
            </a:prstGeom>
          </p:spPr>
          <p:txBody>
            <a:bodyPr vert="horz" wrap="square" lIns="0" tIns="15875" rIns="0" bIns="0" rtlCol="0">
              <a:spAutoFit/>
            </a:bodyPr>
            <a:lstStyle/>
            <a:p>
              <a:pPr marL="12700" marR="0" lvl="0" indent="0" algn="ctr" defTabSz="914400" rtl="0" eaLnBrk="1" fontAlgn="auto" latinLnBrk="0" hangingPunct="1">
                <a:lnSpc>
                  <a:spcPct val="100000"/>
                </a:lnSpc>
                <a:spcBef>
                  <a:spcPts val="125"/>
                </a:spcBef>
                <a:spcAft>
                  <a:spcPts val="0"/>
                </a:spcAft>
                <a:buClrTx/>
                <a:buSzTx/>
                <a:buFontTx/>
                <a:buNone/>
                <a:tabLst/>
                <a:defRPr/>
              </a:pPr>
              <a:r>
                <a:rPr kumimoji="0" lang="en-GB" sz="1600" b="1" i="0" u="none" strike="noStrike" kern="1200" cap="none" spc="-5" normalizeH="0" baseline="0" noProof="0" dirty="0">
                  <a:ln>
                    <a:noFill/>
                  </a:ln>
                  <a:solidFill>
                    <a:srgbClr val="3B617B"/>
                  </a:solidFill>
                  <a:effectLst/>
                  <a:uLnTx/>
                  <a:uFillTx/>
                  <a:latin typeface="Montserrat"/>
                  <a:ea typeface="+mn-ea"/>
                  <a:cs typeface="Montserrat"/>
                </a:rPr>
                <a:t>Metabolic activity</a:t>
              </a:r>
              <a:endParaRPr kumimoji="0" sz="1600" b="0" i="0" u="none" strike="noStrike" kern="1200" cap="none" spc="0" normalizeH="0" baseline="0" noProof="0" dirty="0">
                <a:ln>
                  <a:noFill/>
                </a:ln>
                <a:solidFill>
                  <a:srgbClr val="000000"/>
                </a:solidFill>
                <a:effectLst/>
                <a:uLnTx/>
                <a:uFillTx/>
                <a:latin typeface="Montserrat"/>
                <a:ea typeface="+mn-ea"/>
                <a:cs typeface="Montserrat"/>
              </a:endParaRPr>
            </a:p>
          </p:txBody>
        </p:sp>
        <p:sp>
          <p:nvSpPr>
            <p:cNvPr id="22" name="TextBox 21">
              <a:extLst>
                <a:ext uri="{FF2B5EF4-FFF2-40B4-BE49-F238E27FC236}">
                  <a16:creationId xmlns:a16="http://schemas.microsoft.com/office/drawing/2014/main" id="{653BAC3D-2813-4356-C3ED-F6523BC136F8}"/>
                </a:ext>
              </a:extLst>
            </p:cNvPr>
            <p:cNvSpPr txBox="1"/>
            <p:nvPr/>
          </p:nvSpPr>
          <p:spPr>
            <a:xfrm>
              <a:off x="4724111" y="7969391"/>
              <a:ext cx="1485900" cy="39213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000000"/>
                  </a:solidFill>
                  <a:effectLst/>
                  <a:uLnTx/>
                  <a:uFillTx/>
                  <a:latin typeface="Arial"/>
                  <a:ea typeface="+mn-ea"/>
                  <a:cs typeface="+mn-cs"/>
                </a:rPr>
                <a:t>Day</a:t>
              </a:r>
            </a:p>
          </p:txBody>
        </p:sp>
      </p:grpSp>
      <p:grpSp>
        <p:nvGrpSpPr>
          <p:cNvPr id="23" name="Group 22">
            <a:extLst>
              <a:ext uri="{FF2B5EF4-FFF2-40B4-BE49-F238E27FC236}">
                <a16:creationId xmlns:a16="http://schemas.microsoft.com/office/drawing/2014/main" id="{BF18F648-CE5A-9B14-15D6-B99FE5B52546}"/>
              </a:ext>
            </a:extLst>
          </p:cNvPr>
          <p:cNvGrpSpPr>
            <a:grpSpLocks noChangeAspect="1"/>
          </p:cNvGrpSpPr>
          <p:nvPr/>
        </p:nvGrpSpPr>
        <p:grpSpPr>
          <a:xfrm>
            <a:off x="6424485" y="3758845"/>
            <a:ext cx="3626045" cy="2256858"/>
            <a:chOff x="11340325" y="3953014"/>
            <a:chExt cx="7836258" cy="5066611"/>
          </a:xfrm>
        </p:grpSpPr>
        <p:pic>
          <p:nvPicPr>
            <p:cNvPr id="31" name="Picture 30">
              <a:extLst>
                <a:ext uri="{FF2B5EF4-FFF2-40B4-BE49-F238E27FC236}">
                  <a16:creationId xmlns:a16="http://schemas.microsoft.com/office/drawing/2014/main" id="{147C5404-FB65-BD95-35A4-0E7C4281306F}"/>
                </a:ext>
              </a:extLst>
            </p:cNvPr>
            <p:cNvPicPr>
              <a:picLocks noChangeAspect="1"/>
            </p:cNvPicPr>
            <p:nvPr/>
          </p:nvPicPr>
          <p:blipFill rotWithShape="1">
            <a:blip r:embed="rId8"/>
            <a:srcRect r="26075"/>
            <a:stretch/>
          </p:blipFill>
          <p:spPr>
            <a:xfrm>
              <a:off x="11340325" y="4184454"/>
              <a:ext cx="7429061" cy="4835171"/>
            </a:xfrm>
            <a:prstGeom prst="rect">
              <a:avLst/>
            </a:prstGeom>
          </p:spPr>
        </p:pic>
        <p:sp>
          <p:nvSpPr>
            <p:cNvPr id="32" name="Rectangle 31">
              <a:extLst>
                <a:ext uri="{FF2B5EF4-FFF2-40B4-BE49-F238E27FC236}">
                  <a16:creationId xmlns:a16="http://schemas.microsoft.com/office/drawing/2014/main" id="{E0C42D8D-BAE4-3A4A-6CA5-B10C382AC412}"/>
                </a:ext>
              </a:extLst>
            </p:cNvPr>
            <p:cNvSpPr/>
            <p:nvPr/>
          </p:nvSpPr>
          <p:spPr>
            <a:xfrm>
              <a:off x="13227086" y="4006879"/>
              <a:ext cx="3079750" cy="581662"/>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Arial"/>
                <a:ea typeface="+mn-ea"/>
                <a:cs typeface="+mn-cs"/>
              </a:endParaRPr>
            </a:p>
          </p:txBody>
        </p:sp>
        <p:sp>
          <p:nvSpPr>
            <p:cNvPr id="37" name="object 179">
              <a:extLst>
                <a:ext uri="{FF2B5EF4-FFF2-40B4-BE49-F238E27FC236}">
                  <a16:creationId xmlns:a16="http://schemas.microsoft.com/office/drawing/2014/main" id="{4DD899C9-2F80-F1EF-380A-023B23E3E542}"/>
                </a:ext>
              </a:extLst>
            </p:cNvPr>
            <p:cNvSpPr txBox="1"/>
            <p:nvPr/>
          </p:nvSpPr>
          <p:spPr>
            <a:xfrm>
              <a:off x="12649582" y="3953014"/>
              <a:ext cx="6527001" cy="588749"/>
            </a:xfrm>
            <a:prstGeom prst="rect">
              <a:avLst/>
            </a:prstGeom>
          </p:spPr>
          <p:txBody>
            <a:bodyPr vert="horz" wrap="square" lIns="0" tIns="15875" rIns="0" bIns="0" rtlCol="0">
              <a:spAutoFit/>
            </a:bodyPr>
            <a:lstStyle/>
            <a:p>
              <a:pPr marL="12700" marR="0" lvl="0" indent="0" algn="ctr" defTabSz="914400" rtl="0" eaLnBrk="1" fontAlgn="auto" latinLnBrk="0" hangingPunct="1">
                <a:lnSpc>
                  <a:spcPct val="100000"/>
                </a:lnSpc>
                <a:spcBef>
                  <a:spcPts val="125"/>
                </a:spcBef>
                <a:spcAft>
                  <a:spcPts val="0"/>
                </a:spcAft>
                <a:buClrTx/>
                <a:buSzTx/>
                <a:buFontTx/>
                <a:buNone/>
                <a:tabLst/>
                <a:defRPr/>
              </a:pPr>
              <a:r>
                <a:rPr kumimoji="0" lang="en-GB" sz="1600" b="1" i="0" u="none" strike="noStrike" kern="1200" cap="none" spc="-5" normalizeH="0" baseline="0" noProof="0" dirty="0">
                  <a:ln>
                    <a:noFill/>
                  </a:ln>
                  <a:solidFill>
                    <a:srgbClr val="3B617B"/>
                  </a:solidFill>
                  <a:effectLst/>
                  <a:uLnTx/>
                  <a:uFillTx/>
                  <a:latin typeface="Montserrat"/>
                  <a:ea typeface="+mn-ea"/>
                  <a:cs typeface="Montserrat"/>
                </a:rPr>
                <a:t>Albumin production</a:t>
              </a:r>
              <a:endParaRPr kumimoji="0" sz="1600" b="0" i="0" u="none" strike="noStrike" kern="1200" cap="none" spc="0" normalizeH="0" baseline="0" noProof="0" dirty="0">
                <a:ln>
                  <a:noFill/>
                </a:ln>
                <a:solidFill>
                  <a:srgbClr val="000000"/>
                </a:solidFill>
                <a:effectLst/>
                <a:uLnTx/>
                <a:uFillTx/>
                <a:latin typeface="Montserrat"/>
                <a:ea typeface="+mn-ea"/>
                <a:cs typeface="Montserrat"/>
              </a:endParaRPr>
            </a:p>
          </p:txBody>
        </p:sp>
        <p:sp>
          <p:nvSpPr>
            <p:cNvPr id="38" name="TextBox 37">
              <a:extLst>
                <a:ext uri="{FF2B5EF4-FFF2-40B4-BE49-F238E27FC236}">
                  <a16:creationId xmlns:a16="http://schemas.microsoft.com/office/drawing/2014/main" id="{10A7EAA7-0EBA-63CA-6986-0335F105EB65}"/>
                </a:ext>
              </a:extLst>
            </p:cNvPr>
            <p:cNvSpPr txBox="1"/>
            <p:nvPr/>
          </p:nvSpPr>
          <p:spPr>
            <a:xfrm>
              <a:off x="15131849" y="8593062"/>
              <a:ext cx="1485899" cy="3826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0000"/>
                  </a:solidFill>
                  <a:effectLst/>
                  <a:uLnTx/>
                  <a:uFillTx/>
                  <a:latin typeface="Arial"/>
                  <a:ea typeface="+mn-ea"/>
                  <a:cs typeface="+mn-cs"/>
                </a:rPr>
                <a:t>Day</a:t>
              </a:r>
            </a:p>
          </p:txBody>
        </p:sp>
      </p:grpSp>
      <p:sp>
        <p:nvSpPr>
          <p:cNvPr id="39" name="object 37">
            <a:extLst>
              <a:ext uri="{FF2B5EF4-FFF2-40B4-BE49-F238E27FC236}">
                <a16:creationId xmlns:a16="http://schemas.microsoft.com/office/drawing/2014/main" id="{D237F5A3-4CCA-29D2-7002-8A5EDBAF89EA}"/>
              </a:ext>
            </a:extLst>
          </p:cNvPr>
          <p:cNvSpPr>
            <a:spLocks noChangeAspect="1"/>
          </p:cNvSpPr>
          <p:nvPr/>
        </p:nvSpPr>
        <p:spPr>
          <a:xfrm>
            <a:off x="6392387" y="1448861"/>
            <a:ext cx="5239526" cy="4728103"/>
          </a:xfrm>
          <a:custGeom>
            <a:avLst/>
            <a:gdLst/>
            <a:ahLst/>
            <a:cxnLst/>
            <a:rect l="l" t="t" r="r" b="b"/>
            <a:pathLst>
              <a:path w="6911340" h="3652520">
                <a:moveTo>
                  <a:pt x="129943" y="0"/>
                </a:moveTo>
                <a:lnTo>
                  <a:pt x="79411" y="10227"/>
                </a:lnTo>
                <a:lnTo>
                  <a:pt x="38102" y="38102"/>
                </a:lnTo>
                <a:lnTo>
                  <a:pt x="10227" y="79411"/>
                </a:lnTo>
                <a:lnTo>
                  <a:pt x="0" y="129943"/>
                </a:lnTo>
                <a:lnTo>
                  <a:pt x="0" y="3522144"/>
                </a:lnTo>
                <a:lnTo>
                  <a:pt x="10227" y="3572677"/>
                </a:lnTo>
                <a:lnTo>
                  <a:pt x="38102" y="3613990"/>
                </a:lnTo>
                <a:lnTo>
                  <a:pt x="79411" y="3641868"/>
                </a:lnTo>
                <a:lnTo>
                  <a:pt x="129943" y="3652098"/>
                </a:lnTo>
                <a:lnTo>
                  <a:pt x="6780840" y="3652098"/>
                </a:lnTo>
                <a:lnTo>
                  <a:pt x="6831372" y="3641868"/>
                </a:lnTo>
                <a:lnTo>
                  <a:pt x="6872682" y="3613990"/>
                </a:lnTo>
                <a:lnTo>
                  <a:pt x="6900556" y="3572677"/>
                </a:lnTo>
                <a:lnTo>
                  <a:pt x="6910784" y="3522144"/>
                </a:lnTo>
                <a:lnTo>
                  <a:pt x="6910784" y="129943"/>
                </a:lnTo>
                <a:lnTo>
                  <a:pt x="6900556" y="79411"/>
                </a:lnTo>
                <a:lnTo>
                  <a:pt x="6872682" y="38102"/>
                </a:lnTo>
                <a:lnTo>
                  <a:pt x="6831372" y="10227"/>
                </a:lnTo>
                <a:lnTo>
                  <a:pt x="6780840" y="0"/>
                </a:lnTo>
                <a:lnTo>
                  <a:pt x="129943" y="0"/>
                </a:lnTo>
                <a:close/>
              </a:path>
            </a:pathLst>
          </a:custGeom>
          <a:ln w="57150">
            <a:solidFill>
              <a:srgbClr val="F1F2F2"/>
            </a:solidFill>
          </a:ln>
        </p:spPr>
        <p:txBody>
          <a:bodyPr wrap="square" lIns="0" tIns="0" rIns="0" bIns="0" rtlCol="0"/>
          <a:lstStyle/>
          <a:p>
            <a:endParaRPr sz="1092"/>
          </a:p>
        </p:txBody>
      </p:sp>
      <p:grpSp>
        <p:nvGrpSpPr>
          <p:cNvPr id="40" name="Group 39">
            <a:extLst>
              <a:ext uri="{FF2B5EF4-FFF2-40B4-BE49-F238E27FC236}">
                <a16:creationId xmlns:a16="http://schemas.microsoft.com/office/drawing/2014/main" id="{7F229D2C-77AB-74F1-85D0-FBED2D329239}"/>
              </a:ext>
            </a:extLst>
          </p:cNvPr>
          <p:cNvGrpSpPr/>
          <p:nvPr/>
        </p:nvGrpSpPr>
        <p:grpSpPr>
          <a:xfrm>
            <a:off x="10252881" y="3110491"/>
            <a:ext cx="5503664" cy="709840"/>
            <a:chOff x="6479931" y="9385380"/>
            <a:chExt cx="8275537" cy="962553"/>
          </a:xfrm>
        </p:grpSpPr>
        <p:sp>
          <p:nvSpPr>
            <p:cNvPr id="41" name="TextBox 40">
              <a:extLst>
                <a:ext uri="{FF2B5EF4-FFF2-40B4-BE49-F238E27FC236}">
                  <a16:creationId xmlns:a16="http://schemas.microsoft.com/office/drawing/2014/main" id="{49FDC509-61FA-DD89-8434-AE34F1B60E9B}"/>
                </a:ext>
              </a:extLst>
            </p:cNvPr>
            <p:cNvSpPr txBox="1"/>
            <p:nvPr/>
          </p:nvSpPr>
          <p:spPr>
            <a:xfrm>
              <a:off x="6885801" y="9385380"/>
              <a:ext cx="7869667" cy="337333"/>
            </a:xfrm>
            <a:prstGeom prst="rect">
              <a:avLst/>
            </a:prstGeom>
            <a:ln w="9525">
              <a:no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36000" rIns="36000" bIns="36000"/>
            <a:lstStyle>
              <a:defPPr>
                <a:defRPr lang="en-US"/>
              </a:defPPr>
              <a:lvl1pPr marL="342900" indent="-342900" defTabSz="1218072" fontAlgn="base">
                <a:spcBef>
                  <a:spcPts val="0"/>
                </a:spcBef>
                <a:spcAft>
                  <a:spcPts val="799"/>
                </a:spcAft>
                <a:buFont typeface="Arial" charset="0"/>
                <a:buChar char="•"/>
              </a:lvl1pPr>
              <a:lvl2pPr marL="742950" indent="-285750" eaLnBrk="0" fontAlgn="base" hangingPunct="0">
                <a:spcBef>
                  <a:spcPct val="20000"/>
                </a:spcBef>
                <a:spcAft>
                  <a:spcPct val="0"/>
                </a:spcAft>
                <a:buFont typeface="Arial" charset="0"/>
                <a:buChar char="–"/>
                <a:defRPr sz="2800">
                  <a:solidFill>
                    <a:srgbClr val="009DC5"/>
                  </a:solidFill>
                </a:defRPr>
              </a:lvl2pPr>
              <a:lvl3pPr marL="1143000" indent="-228600" eaLnBrk="0" fontAlgn="base" hangingPunct="0">
                <a:spcBef>
                  <a:spcPct val="20000"/>
                </a:spcBef>
                <a:spcAft>
                  <a:spcPct val="0"/>
                </a:spcAft>
                <a:buFont typeface="Arial" charset="0"/>
                <a:buChar char="•"/>
                <a:defRPr sz="2400"/>
              </a:lvl3pPr>
              <a:lvl4pPr marL="1600200" indent="-228600" eaLnBrk="0" fontAlgn="base" hangingPunct="0">
                <a:spcBef>
                  <a:spcPct val="20000"/>
                </a:spcBef>
                <a:spcAft>
                  <a:spcPct val="0"/>
                </a:spcAft>
                <a:buFont typeface="Arial" charset="0"/>
                <a:buChar char="–"/>
                <a:defRPr sz="2000"/>
              </a:lvl4pPr>
              <a:lvl5pPr marL="2057400" indent="-228600" eaLnBrk="0" fontAlgn="base" hangingPunct="0">
                <a:spcBef>
                  <a:spcPct val="20000"/>
                </a:spcBef>
                <a:spcAft>
                  <a:spcPct val="0"/>
                </a:spcAft>
                <a:buFont typeface="Arial" charset="0"/>
                <a:buChar char="»"/>
                <a:defRPr sz="2000"/>
              </a:lvl5pPr>
              <a:lvl6pPr marL="2514600" indent="-228600" fontAlgn="base">
                <a:spcBef>
                  <a:spcPct val="20000"/>
                </a:spcBef>
                <a:spcAft>
                  <a:spcPct val="0"/>
                </a:spcAft>
                <a:buFont typeface="Arial" charset="0"/>
                <a:buChar char="»"/>
                <a:defRPr sz="2000"/>
              </a:lvl6pPr>
              <a:lvl7pPr marL="2971800" indent="-228600" fontAlgn="base">
                <a:spcBef>
                  <a:spcPct val="20000"/>
                </a:spcBef>
                <a:spcAft>
                  <a:spcPct val="0"/>
                </a:spcAft>
                <a:buFont typeface="Arial" charset="0"/>
                <a:buChar char="»"/>
                <a:defRPr sz="2000"/>
              </a:lvl7pPr>
              <a:lvl8pPr marL="3429000" indent="-228600" fontAlgn="base">
                <a:spcBef>
                  <a:spcPct val="20000"/>
                </a:spcBef>
                <a:spcAft>
                  <a:spcPct val="0"/>
                </a:spcAft>
                <a:buFont typeface="Arial" charset="0"/>
                <a:buChar char="»"/>
                <a:defRPr sz="2000"/>
              </a:lvl8pPr>
              <a:lvl9pPr marL="3886200" indent="-228600" fontAlgn="base">
                <a:spcBef>
                  <a:spcPct val="20000"/>
                </a:spcBef>
                <a:spcAft>
                  <a:spcPct val="0"/>
                </a:spcAft>
                <a:buFont typeface="Arial" charset="0"/>
                <a:buChar char="»"/>
                <a:defRPr sz="2000"/>
              </a:lvl9pPr>
            </a:lstStyle>
            <a:p>
              <a:pPr marL="0" marR="0" lvl="0" indent="0" defTabSz="1218072" rtl="0" eaLnBrk="1" fontAlgn="base" latinLnBrk="0" hangingPunct="1">
                <a:lnSpc>
                  <a:spcPct val="100000"/>
                </a:lnSpc>
                <a:spcBef>
                  <a:spcPts val="0"/>
                </a:spcBef>
                <a:spcAft>
                  <a:spcPts val="799"/>
                </a:spcAft>
                <a:buClrTx/>
                <a:buSzTx/>
                <a:buFont typeface="Arial" charset="0"/>
                <a:buNone/>
                <a:tabLst/>
                <a:defRPr/>
              </a:pPr>
              <a:r>
                <a:rPr kumimoji="0" lang="en-GB" sz="900" b="1" i="0" u="none" strike="noStrike" kern="1200" cap="none" spc="0" normalizeH="0" baseline="0" noProof="0" dirty="0">
                  <a:ln>
                    <a:noFill/>
                  </a:ln>
                  <a:solidFill>
                    <a:srgbClr val="6D6E71"/>
                  </a:solidFill>
                  <a:effectLst/>
                  <a:uLnTx/>
                  <a:uFillTx/>
                  <a:latin typeface="Montserrat Light"/>
                  <a:ea typeface="+mn-ea"/>
                  <a:cs typeface="+mn-cs"/>
                </a:rPr>
                <a:t>Liver MPS </a:t>
              </a:r>
            </a:p>
            <a:p>
              <a:pPr marL="0" marR="0" lvl="0" indent="0" defTabSz="1218072" rtl="0" eaLnBrk="1" fontAlgn="base" latinLnBrk="0" hangingPunct="1">
                <a:lnSpc>
                  <a:spcPct val="100000"/>
                </a:lnSpc>
                <a:spcBef>
                  <a:spcPts val="0"/>
                </a:spcBef>
                <a:spcAft>
                  <a:spcPts val="799"/>
                </a:spcAft>
                <a:buClrTx/>
                <a:buSzTx/>
                <a:buFont typeface="Arial" charset="0"/>
                <a:buNone/>
                <a:tabLst/>
                <a:defRPr/>
              </a:pPr>
              <a:r>
                <a:rPr kumimoji="0" lang="en-GB" sz="900" b="1" i="0" u="none" strike="noStrike" kern="1200" cap="none" spc="0" normalizeH="0" baseline="0" noProof="0" dirty="0">
                  <a:ln>
                    <a:noFill/>
                  </a:ln>
                  <a:solidFill>
                    <a:srgbClr val="6D6E71"/>
                  </a:solidFill>
                  <a:effectLst/>
                  <a:uLnTx/>
                  <a:uFillTx/>
                  <a:latin typeface="Montserrat Light"/>
                  <a:ea typeface="+mn-ea"/>
                  <a:cs typeface="+mn-cs"/>
                </a:rPr>
                <a:t>Spheroids </a:t>
              </a:r>
            </a:p>
            <a:p>
              <a:pPr marL="0" marR="0" lvl="0" indent="0" defTabSz="1218072" rtl="0" eaLnBrk="1" fontAlgn="base" latinLnBrk="0" hangingPunct="1">
                <a:lnSpc>
                  <a:spcPct val="100000"/>
                </a:lnSpc>
                <a:spcBef>
                  <a:spcPts val="0"/>
                </a:spcBef>
                <a:spcAft>
                  <a:spcPts val="799"/>
                </a:spcAft>
                <a:buClrTx/>
                <a:buSzTx/>
                <a:buFont typeface="Arial" charset="0"/>
                <a:buNone/>
                <a:tabLst/>
                <a:defRPr/>
              </a:pPr>
              <a:r>
                <a:rPr kumimoji="0" lang="en-GB" sz="900" b="1" i="0" u="none" strike="noStrike" kern="1200" cap="none" spc="0" normalizeH="0" baseline="0" noProof="0" dirty="0">
                  <a:ln>
                    <a:noFill/>
                  </a:ln>
                  <a:solidFill>
                    <a:srgbClr val="6D6E71"/>
                  </a:solidFill>
                  <a:effectLst/>
                  <a:uLnTx/>
                  <a:uFillTx/>
                  <a:latin typeface="Montserrat Light"/>
                  <a:ea typeface="+mn-ea"/>
                  <a:cs typeface="+mn-cs"/>
                </a:rPr>
                <a:t>Sandwich culture</a:t>
              </a:r>
              <a:endParaRPr kumimoji="0" lang="en-GB" sz="900" b="0" i="0" u="none" strike="noStrike" kern="1200" cap="none" spc="0" normalizeH="0" baseline="0" noProof="0" dirty="0">
                <a:ln>
                  <a:noFill/>
                </a:ln>
                <a:solidFill>
                  <a:srgbClr val="000000"/>
                </a:solidFill>
                <a:effectLst/>
                <a:uLnTx/>
                <a:uFillTx/>
                <a:latin typeface="Arial"/>
                <a:ea typeface="+mn-ea"/>
                <a:cs typeface="+mn-cs"/>
              </a:endParaRPr>
            </a:p>
          </p:txBody>
        </p:sp>
        <p:sp>
          <p:nvSpPr>
            <p:cNvPr id="42" name="Oval 41">
              <a:extLst>
                <a:ext uri="{FF2B5EF4-FFF2-40B4-BE49-F238E27FC236}">
                  <a16:creationId xmlns:a16="http://schemas.microsoft.com/office/drawing/2014/main" id="{B988CFFE-9CF3-995A-60D3-59EDB8B3E357}"/>
                </a:ext>
              </a:extLst>
            </p:cNvPr>
            <p:cNvSpPr/>
            <p:nvPr/>
          </p:nvSpPr>
          <p:spPr>
            <a:xfrm>
              <a:off x="6484381" y="9462078"/>
              <a:ext cx="243838" cy="223197"/>
            </a:xfrm>
            <a:prstGeom prst="ellipse">
              <a:avLst/>
            </a:prstGeom>
            <a:solidFill>
              <a:srgbClr val="82CE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Arial"/>
                <a:ea typeface="+mn-ea"/>
                <a:cs typeface="+mn-cs"/>
              </a:endParaRPr>
            </a:p>
          </p:txBody>
        </p:sp>
        <p:sp>
          <p:nvSpPr>
            <p:cNvPr id="43" name="Rectangle 42">
              <a:extLst>
                <a:ext uri="{FF2B5EF4-FFF2-40B4-BE49-F238E27FC236}">
                  <a16:creationId xmlns:a16="http://schemas.microsoft.com/office/drawing/2014/main" id="{F500687B-3D59-65B0-3EF6-8F241FC07035}"/>
                </a:ext>
              </a:extLst>
            </p:cNvPr>
            <p:cNvSpPr/>
            <p:nvPr/>
          </p:nvSpPr>
          <p:spPr>
            <a:xfrm>
              <a:off x="6486961" y="9746862"/>
              <a:ext cx="243840" cy="243840"/>
            </a:xfrm>
            <a:prstGeom prst="rect">
              <a:avLst/>
            </a:prstGeom>
            <a:solidFill>
              <a:srgbClr val="F7B5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Arial"/>
                <a:ea typeface="+mn-ea"/>
                <a:cs typeface="+mn-cs"/>
              </a:endParaRPr>
            </a:p>
          </p:txBody>
        </p:sp>
        <p:sp>
          <p:nvSpPr>
            <p:cNvPr id="44" name="Triangle 8">
              <a:extLst>
                <a:ext uri="{FF2B5EF4-FFF2-40B4-BE49-F238E27FC236}">
                  <a16:creationId xmlns:a16="http://schemas.microsoft.com/office/drawing/2014/main" id="{CC730F61-3B8B-3DDD-974D-344290A4767F}"/>
                </a:ext>
              </a:extLst>
            </p:cNvPr>
            <p:cNvSpPr/>
            <p:nvPr/>
          </p:nvSpPr>
          <p:spPr>
            <a:xfrm>
              <a:off x="6479931" y="10104093"/>
              <a:ext cx="282853" cy="243840"/>
            </a:xfrm>
            <a:prstGeom prst="triangle">
              <a:avLst/>
            </a:prstGeom>
            <a:solidFill>
              <a:srgbClr val="FEC3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Arial"/>
                <a:ea typeface="+mn-ea"/>
                <a:cs typeface="+mn-cs"/>
              </a:endParaRPr>
            </a:p>
          </p:txBody>
        </p:sp>
      </p:grpSp>
      <p:pic>
        <p:nvPicPr>
          <p:cNvPr id="1026" name="Picture 2" descr="FDA Logo - MDIC">
            <a:extLst>
              <a:ext uri="{FF2B5EF4-FFF2-40B4-BE49-F238E27FC236}">
                <a16:creationId xmlns:a16="http://schemas.microsoft.com/office/drawing/2014/main" id="{00C392FD-5C58-648A-6A23-2ABE0AF4CE2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936740" y="675610"/>
            <a:ext cx="836492" cy="47030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2F3A4DE2-45DF-2AAF-EBBD-6E9E24E93888}"/>
              </a:ext>
            </a:extLst>
          </p:cNvPr>
          <p:cNvPicPr>
            <a:picLocks noChangeAspect="1"/>
          </p:cNvPicPr>
          <p:nvPr/>
        </p:nvPicPr>
        <p:blipFill>
          <a:blip r:embed="rId10"/>
          <a:stretch>
            <a:fillRect/>
          </a:stretch>
        </p:blipFill>
        <p:spPr>
          <a:xfrm>
            <a:off x="10338655" y="5787308"/>
            <a:ext cx="1853345" cy="1079086"/>
          </a:xfrm>
          <a:prstGeom prst="rect">
            <a:avLst/>
          </a:prstGeom>
        </p:spPr>
      </p:pic>
    </p:spTree>
    <p:extLst>
      <p:ext uri="{BB962C8B-B14F-4D97-AF65-F5344CB8AC3E}">
        <p14:creationId xmlns:p14="http://schemas.microsoft.com/office/powerpoint/2010/main" val="3719247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linds(horizontal)">
                                      <p:cBhvr>
                                        <p:cTn id="7" dur="500"/>
                                        <p:tgtEl>
                                          <p:spTgt spid="3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linds(horizont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linds(horizontal)">
                                      <p:cBhvr>
                                        <p:cTn id="15" dur="500"/>
                                        <p:tgtEl>
                                          <p:spTgt spid="7"/>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blinds(horizontal)">
                                      <p:cBhvr>
                                        <p:cTn id="18" dur="500"/>
                                        <p:tgtEl>
                                          <p:spTgt spid="39"/>
                                        </p:tgtEl>
                                      </p:cBhvr>
                                    </p:animEffect>
                                  </p:childTnLst>
                                </p:cTn>
                              </p:par>
                              <p:par>
                                <p:cTn id="19" presetID="3" presetClass="entr" presetSubtype="1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linds(horizontal)">
                                      <p:cBhvr>
                                        <p:cTn id="21" dur="500"/>
                                        <p:tgtEl>
                                          <p:spTgt spid="23"/>
                                        </p:tgtEl>
                                      </p:cBhvr>
                                    </p:animEffect>
                                  </p:childTnLst>
                                </p:cTn>
                              </p:par>
                              <p:par>
                                <p:cTn id="22" presetID="3" presetClass="entr" presetSubtype="10" fill="hold" nodeType="with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blinds(horizontal)">
                                      <p:cBhvr>
                                        <p:cTn id="2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3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xfrm>
            <a:off x="865095" y="3287906"/>
            <a:ext cx="7772400" cy="724443"/>
          </a:xfrm>
          <a:prstGeom prst="rect">
            <a:avLst/>
          </a:prstGeom>
        </p:spPr>
        <p:txBody>
          <a:bodyPr vert="horz" wrap="square" lIns="0" tIns="7316" rIns="0" bIns="0" rtlCol="0" anchor="ctr">
            <a:spAutoFit/>
          </a:bodyPr>
          <a:lstStyle/>
          <a:p>
            <a:pPr marL="7701" marR="18098">
              <a:lnSpc>
                <a:spcPct val="111400"/>
              </a:lnSpc>
              <a:spcBef>
                <a:spcPts val="58"/>
              </a:spcBef>
            </a:pPr>
            <a:r>
              <a:rPr lang="en-US" sz="4487" spc="-167" dirty="0">
                <a:solidFill>
                  <a:srgbClr val="FFFFFF"/>
                </a:solidFill>
              </a:rPr>
              <a:t>Barrier models</a:t>
            </a:r>
            <a:endParaRPr sz="4487" dirty="0"/>
          </a:p>
        </p:txBody>
      </p:sp>
    </p:spTree>
    <p:extLst>
      <p:ext uri="{BB962C8B-B14F-4D97-AF65-F5344CB8AC3E}">
        <p14:creationId xmlns:p14="http://schemas.microsoft.com/office/powerpoint/2010/main" val="22742940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8D5B31-D816-E6A4-4D11-8F28ACABB9F5}"/>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C1723846-A2CA-FDB7-8101-79AF01E55E76}"/>
              </a:ext>
            </a:extLst>
          </p:cNvPr>
          <p:cNvPicPr>
            <a:picLocks noChangeAspect="1"/>
          </p:cNvPicPr>
          <p:nvPr/>
        </p:nvPicPr>
        <p:blipFill>
          <a:blip r:embed="rId4"/>
          <a:stretch>
            <a:fillRect/>
          </a:stretch>
        </p:blipFill>
        <p:spPr>
          <a:xfrm>
            <a:off x="736404" y="1955003"/>
            <a:ext cx="4997800" cy="2333998"/>
          </a:xfrm>
          <a:prstGeom prst="rect">
            <a:avLst/>
          </a:prstGeom>
        </p:spPr>
      </p:pic>
      <p:sp>
        <p:nvSpPr>
          <p:cNvPr id="3" name="Title 2">
            <a:extLst>
              <a:ext uri="{FF2B5EF4-FFF2-40B4-BE49-F238E27FC236}">
                <a16:creationId xmlns:a16="http://schemas.microsoft.com/office/drawing/2014/main" id="{D0F96CD3-5D87-881D-603A-9F8C8B911D8D}"/>
              </a:ext>
            </a:extLst>
          </p:cNvPr>
          <p:cNvSpPr>
            <a:spLocks noGrp="1"/>
          </p:cNvSpPr>
          <p:nvPr>
            <p:ph type="title"/>
          </p:nvPr>
        </p:nvSpPr>
        <p:spPr/>
        <p:txBody>
          <a:bodyPr/>
          <a:lstStyle/>
          <a:p>
            <a:r>
              <a:rPr lang="en-US" dirty="0"/>
              <a:t>Building models of the human lung-on-a-chip (Lung MPS)</a:t>
            </a:r>
            <a:endParaRPr lang="en-GB" dirty="0"/>
          </a:p>
        </p:txBody>
      </p:sp>
      <p:sp>
        <p:nvSpPr>
          <p:cNvPr id="58" name="Footer Placeholder 5">
            <a:extLst>
              <a:ext uri="{FF2B5EF4-FFF2-40B4-BE49-F238E27FC236}">
                <a16:creationId xmlns:a16="http://schemas.microsoft.com/office/drawing/2014/main" id="{C4693422-853E-476A-E296-A0F63AC02E48}"/>
              </a:ext>
            </a:extLst>
          </p:cNvPr>
          <p:cNvSpPr>
            <a:spLocks noGrp="1"/>
          </p:cNvSpPr>
          <p:nvPr>
            <p:ph type="ftr" sz="quarter" idx="31"/>
          </p:nvPr>
        </p:nvSpPr>
        <p:spPr/>
        <p:txBody>
          <a:bodyPr/>
          <a:lstStyle/>
          <a:p>
            <a:pPr algn="l"/>
            <a:r>
              <a:rPr lang="en-GB" dirty="0"/>
              <a:t>Transforming drug discovery </a:t>
            </a:r>
            <a:r>
              <a:rPr lang="en-GB" b="0" dirty="0"/>
              <a:t>| Non-confidential © CN Bio 2024</a:t>
            </a:r>
          </a:p>
        </p:txBody>
      </p:sp>
      <p:pic>
        <p:nvPicPr>
          <p:cNvPr id="6" name="Picture 5">
            <a:extLst>
              <a:ext uri="{FF2B5EF4-FFF2-40B4-BE49-F238E27FC236}">
                <a16:creationId xmlns:a16="http://schemas.microsoft.com/office/drawing/2014/main" id="{4F15F1CC-D9A2-2AA6-C35E-A98F568C3A85}"/>
              </a:ext>
            </a:extLst>
          </p:cNvPr>
          <p:cNvPicPr>
            <a:picLocks noChangeAspect="1"/>
          </p:cNvPicPr>
          <p:nvPr/>
        </p:nvPicPr>
        <p:blipFill>
          <a:blip r:embed="rId5"/>
          <a:stretch>
            <a:fillRect/>
          </a:stretch>
        </p:blipFill>
        <p:spPr>
          <a:xfrm>
            <a:off x="10338655" y="5787308"/>
            <a:ext cx="1853345" cy="1079086"/>
          </a:xfrm>
          <a:prstGeom prst="rect">
            <a:avLst/>
          </a:prstGeom>
        </p:spPr>
      </p:pic>
      <p:sp>
        <p:nvSpPr>
          <p:cNvPr id="17" name="Text Placeholder 4">
            <a:extLst>
              <a:ext uri="{FF2B5EF4-FFF2-40B4-BE49-F238E27FC236}">
                <a16:creationId xmlns:a16="http://schemas.microsoft.com/office/drawing/2014/main" id="{7D91013A-90B2-95EB-84C6-52C96D5E7988}"/>
              </a:ext>
            </a:extLst>
          </p:cNvPr>
          <p:cNvSpPr txBox="1">
            <a:spLocks/>
          </p:cNvSpPr>
          <p:nvPr/>
        </p:nvSpPr>
        <p:spPr>
          <a:xfrm>
            <a:off x="475741" y="1359960"/>
            <a:ext cx="5574027" cy="595043"/>
          </a:xfrm>
          <a:prstGeom prst="rect">
            <a:avLst/>
          </a:prstGeom>
        </p:spPr>
        <p:txBody>
          <a:bodyPr vert="horz" lIns="91440" tIns="45720" rIns="91440" bIns="45720" rtlCol="0">
            <a:noAutofit/>
          </a:bodyPr>
          <a:lstStyle>
            <a:lvl1pPr marL="0" indent="0" algn="l" defTabSz="914400" rtl="0" eaLnBrk="1" latinLnBrk="0" hangingPunct="1">
              <a:lnSpc>
                <a:spcPts val="1880"/>
              </a:lnSpc>
              <a:spcBef>
                <a:spcPts val="1000"/>
              </a:spcBef>
              <a:buFont typeface="Arial" panose="020B0604020202020204" pitchFamily="34" charset="0"/>
              <a:buNone/>
              <a:defRPr lang="en-GB" sz="1400" b="1" i="0" kern="1200" dirty="0">
                <a:solidFill>
                  <a:schemeClr val="accent1"/>
                </a:solidFill>
                <a:latin typeface="Montserrat"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701" marR="0" lvl="0" indent="0" defTabSz="914400" rtl="0" eaLnBrk="1" fontAlgn="auto" latinLnBrk="0" hangingPunct="1">
              <a:lnSpc>
                <a:spcPct val="100000"/>
              </a:lnSpc>
              <a:spcBef>
                <a:spcPts val="0"/>
              </a:spcBef>
              <a:spcAft>
                <a:spcPts val="0"/>
              </a:spcAft>
              <a:buClrTx/>
              <a:buSzTx/>
              <a:buFontTx/>
              <a:buNone/>
              <a:tabLst/>
              <a:defRPr/>
            </a:pPr>
            <a:r>
              <a:rPr lang="en-GB" sz="1300" b="1" dirty="0">
                <a:solidFill>
                  <a:srgbClr val="3B617B"/>
                </a:solidFill>
                <a:latin typeface="Montserrat" panose="00000500000000000000" pitchFamily="2" charset="0"/>
                <a:ea typeface="Montserrat"/>
                <a:cs typeface="Arial" panose="020B0604020202020204" pitchFamily="34" charset="0"/>
                <a:sym typeface="Montserrat"/>
              </a:rPr>
              <a:t>Primary lung cells </a:t>
            </a:r>
            <a:r>
              <a:rPr lang="en-GB" sz="1300" dirty="0">
                <a:solidFill>
                  <a:srgbClr val="3B617B"/>
                </a:solidFill>
                <a:latin typeface="Montserrat" panose="00000500000000000000" pitchFamily="2" charset="0"/>
                <a:ea typeface="Montserrat"/>
                <a:cs typeface="Arial" panose="020B0604020202020204" pitchFamily="34" charset="0"/>
                <a:sym typeface="Montserrat"/>
              </a:rPr>
              <a:t>are</a:t>
            </a:r>
            <a:r>
              <a:rPr lang="en-GB" sz="1300" b="1" dirty="0">
                <a:solidFill>
                  <a:srgbClr val="3B617B"/>
                </a:solidFill>
                <a:latin typeface="Montserrat" panose="00000500000000000000" pitchFamily="2" charset="0"/>
                <a:ea typeface="Montserrat"/>
                <a:cs typeface="Arial" panose="020B0604020202020204" pitchFamily="34" charset="0"/>
                <a:sym typeface="Montserrat"/>
              </a:rPr>
              <a:t> seeded onto </a:t>
            </a:r>
            <a:r>
              <a:rPr lang="en-GB" sz="1300" b="1" dirty="0" err="1">
                <a:solidFill>
                  <a:srgbClr val="3B617B"/>
                </a:solidFill>
                <a:latin typeface="Montserrat" panose="00000500000000000000" pitchFamily="2" charset="0"/>
                <a:ea typeface="Montserrat"/>
                <a:cs typeface="Arial" panose="020B0604020202020204" pitchFamily="34" charset="0"/>
                <a:sym typeface="Montserrat"/>
              </a:rPr>
              <a:t>Transwell</a:t>
            </a:r>
            <a:r>
              <a:rPr lang="en-GB" sz="1300" b="1" dirty="0">
                <a:solidFill>
                  <a:srgbClr val="3B617B"/>
                </a:solidFill>
                <a:latin typeface="Montserrat" panose="00000500000000000000" pitchFamily="2" charset="0"/>
                <a:ea typeface="Montserrat"/>
                <a:cs typeface="Arial" panose="020B0604020202020204" pitchFamily="34" charset="0"/>
                <a:sym typeface="Montserrat"/>
              </a:rPr>
              <a:t>® inserts, accompanied by perfusion, to model the human upper and lower airways</a:t>
            </a:r>
          </a:p>
          <a:p>
            <a:endParaRPr lang="en-GB" sz="1300" dirty="0">
              <a:latin typeface="Montserrat" panose="00000500000000000000" pitchFamily="2" charset="0"/>
            </a:endParaRPr>
          </a:p>
        </p:txBody>
      </p:sp>
      <p:grpSp>
        <p:nvGrpSpPr>
          <p:cNvPr id="60" name="Group 59">
            <a:extLst>
              <a:ext uri="{FF2B5EF4-FFF2-40B4-BE49-F238E27FC236}">
                <a16:creationId xmlns:a16="http://schemas.microsoft.com/office/drawing/2014/main" id="{304E0582-AF3F-3DDC-B724-E673BFF45788}"/>
              </a:ext>
            </a:extLst>
          </p:cNvPr>
          <p:cNvGrpSpPr/>
          <p:nvPr/>
        </p:nvGrpSpPr>
        <p:grpSpPr>
          <a:xfrm>
            <a:off x="6045450" y="1364016"/>
            <a:ext cx="5574896" cy="2766835"/>
            <a:chOff x="6429019" y="1894372"/>
            <a:chExt cx="5574896" cy="2766835"/>
          </a:xfrm>
        </p:grpSpPr>
        <p:sp>
          <p:nvSpPr>
            <p:cNvPr id="44" name="object 37">
              <a:extLst>
                <a:ext uri="{FF2B5EF4-FFF2-40B4-BE49-F238E27FC236}">
                  <a16:creationId xmlns:a16="http://schemas.microsoft.com/office/drawing/2014/main" id="{71F864F9-3176-0BE3-6A68-CD7D3FE1A4C5}"/>
                </a:ext>
              </a:extLst>
            </p:cNvPr>
            <p:cNvSpPr>
              <a:spLocks noChangeAspect="1"/>
            </p:cNvSpPr>
            <p:nvPr/>
          </p:nvSpPr>
          <p:spPr>
            <a:xfrm>
              <a:off x="6429019" y="1894372"/>
              <a:ext cx="5574896" cy="2766835"/>
            </a:xfrm>
            <a:custGeom>
              <a:avLst/>
              <a:gdLst/>
              <a:ahLst/>
              <a:cxnLst/>
              <a:rect l="l" t="t" r="r" b="b"/>
              <a:pathLst>
                <a:path w="6911340" h="3652520">
                  <a:moveTo>
                    <a:pt x="129943" y="0"/>
                  </a:moveTo>
                  <a:lnTo>
                    <a:pt x="79411" y="10227"/>
                  </a:lnTo>
                  <a:lnTo>
                    <a:pt x="38102" y="38102"/>
                  </a:lnTo>
                  <a:lnTo>
                    <a:pt x="10227" y="79411"/>
                  </a:lnTo>
                  <a:lnTo>
                    <a:pt x="0" y="129943"/>
                  </a:lnTo>
                  <a:lnTo>
                    <a:pt x="0" y="3522144"/>
                  </a:lnTo>
                  <a:lnTo>
                    <a:pt x="10227" y="3572677"/>
                  </a:lnTo>
                  <a:lnTo>
                    <a:pt x="38102" y="3613990"/>
                  </a:lnTo>
                  <a:lnTo>
                    <a:pt x="79411" y="3641868"/>
                  </a:lnTo>
                  <a:lnTo>
                    <a:pt x="129943" y="3652098"/>
                  </a:lnTo>
                  <a:lnTo>
                    <a:pt x="6780840" y="3652098"/>
                  </a:lnTo>
                  <a:lnTo>
                    <a:pt x="6831372" y="3641868"/>
                  </a:lnTo>
                  <a:lnTo>
                    <a:pt x="6872682" y="3613990"/>
                  </a:lnTo>
                  <a:lnTo>
                    <a:pt x="6900556" y="3572677"/>
                  </a:lnTo>
                  <a:lnTo>
                    <a:pt x="6910784" y="3522144"/>
                  </a:lnTo>
                  <a:lnTo>
                    <a:pt x="6910784" y="129943"/>
                  </a:lnTo>
                  <a:lnTo>
                    <a:pt x="6900556" y="79411"/>
                  </a:lnTo>
                  <a:lnTo>
                    <a:pt x="6872682" y="38102"/>
                  </a:lnTo>
                  <a:lnTo>
                    <a:pt x="6831372" y="10227"/>
                  </a:lnTo>
                  <a:lnTo>
                    <a:pt x="6780840" y="0"/>
                  </a:lnTo>
                  <a:lnTo>
                    <a:pt x="129943" y="0"/>
                  </a:lnTo>
                  <a:close/>
                </a:path>
              </a:pathLst>
            </a:custGeom>
            <a:ln w="57150">
              <a:solidFill>
                <a:srgbClr val="F1F2F2"/>
              </a:solidFill>
            </a:ln>
          </p:spPr>
          <p:txBody>
            <a:bodyPr wrap="square" lIns="0" tIns="0" rIns="0" bIns="0" rtlCol="0"/>
            <a:lstStyle/>
            <a:p>
              <a:endParaRPr sz="1092"/>
            </a:p>
          </p:txBody>
        </p:sp>
        <p:grpSp>
          <p:nvGrpSpPr>
            <p:cNvPr id="53" name="Group 52">
              <a:extLst>
                <a:ext uri="{FF2B5EF4-FFF2-40B4-BE49-F238E27FC236}">
                  <a16:creationId xmlns:a16="http://schemas.microsoft.com/office/drawing/2014/main" id="{E9D1E8F5-B441-81D9-0328-73BBFD5607B5}"/>
                </a:ext>
              </a:extLst>
            </p:cNvPr>
            <p:cNvGrpSpPr/>
            <p:nvPr/>
          </p:nvGrpSpPr>
          <p:grpSpPr>
            <a:xfrm>
              <a:off x="6429019" y="2271095"/>
              <a:ext cx="5317906" cy="2276127"/>
              <a:chOff x="5776747" y="1877459"/>
              <a:chExt cx="5317906" cy="2276127"/>
            </a:xfrm>
          </p:grpSpPr>
          <p:pic>
            <p:nvPicPr>
              <p:cNvPr id="4" name="Picture 3">
                <a:extLst>
                  <a:ext uri="{FF2B5EF4-FFF2-40B4-BE49-F238E27FC236}">
                    <a16:creationId xmlns:a16="http://schemas.microsoft.com/office/drawing/2014/main" id="{3E5357D4-6D86-53F5-1EB7-058DE4F90A2B}"/>
                  </a:ext>
                </a:extLst>
              </p:cNvPr>
              <p:cNvPicPr>
                <a:picLocks noChangeAspect="1"/>
              </p:cNvPicPr>
              <p:nvPr/>
            </p:nvPicPr>
            <p:blipFill rotWithShape="1">
              <a:blip r:embed="rId6"/>
              <a:srcRect l="9754" t="13574" r="5466"/>
              <a:stretch/>
            </p:blipFill>
            <p:spPr>
              <a:xfrm>
                <a:off x="8153400" y="2407261"/>
                <a:ext cx="1406773" cy="1746325"/>
              </a:xfrm>
              <a:prstGeom prst="rect">
                <a:avLst/>
              </a:prstGeom>
            </p:spPr>
          </p:pic>
          <p:sp>
            <p:nvSpPr>
              <p:cNvPr id="5" name="Rectangle 4">
                <a:extLst>
                  <a:ext uri="{FF2B5EF4-FFF2-40B4-BE49-F238E27FC236}">
                    <a16:creationId xmlns:a16="http://schemas.microsoft.com/office/drawing/2014/main" id="{A73F5603-6D6F-BBFC-B77D-C9CBDA975796}"/>
                  </a:ext>
                </a:extLst>
              </p:cNvPr>
              <p:cNvSpPr/>
              <p:nvPr/>
            </p:nvSpPr>
            <p:spPr>
              <a:xfrm>
                <a:off x="8178584" y="3369820"/>
                <a:ext cx="293298" cy="246451"/>
              </a:xfrm>
              <a:prstGeom prst="rect">
                <a:avLst/>
              </a:prstGeom>
              <a:noFill/>
              <a:ln w="19050">
                <a:solidFill>
                  <a:schemeClr val="accent4">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Connector 7">
                <a:extLst>
                  <a:ext uri="{FF2B5EF4-FFF2-40B4-BE49-F238E27FC236}">
                    <a16:creationId xmlns:a16="http://schemas.microsoft.com/office/drawing/2014/main" id="{AE0284D8-49C5-E98A-F451-65909C076C9F}"/>
                  </a:ext>
                </a:extLst>
              </p:cNvPr>
              <p:cNvCxnSpPr>
                <a:cxnSpLocks/>
              </p:cNvCxnSpPr>
              <p:nvPr/>
            </p:nvCxnSpPr>
            <p:spPr>
              <a:xfrm>
                <a:off x="9098484" y="3440712"/>
                <a:ext cx="570149" cy="641933"/>
              </a:xfrm>
              <a:prstGeom prst="line">
                <a:avLst/>
              </a:prstGeom>
              <a:ln w="19050">
                <a:solidFill>
                  <a:schemeClr val="accent4">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550E47F-67DA-DCD1-67A3-55DEF275B722}"/>
                  </a:ext>
                </a:extLst>
              </p:cNvPr>
              <p:cNvCxnSpPr>
                <a:cxnSpLocks/>
              </p:cNvCxnSpPr>
              <p:nvPr/>
            </p:nvCxnSpPr>
            <p:spPr>
              <a:xfrm>
                <a:off x="7989552" y="2151854"/>
                <a:ext cx="196030" cy="1280315"/>
              </a:xfrm>
              <a:prstGeom prst="line">
                <a:avLst/>
              </a:prstGeom>
              <a:ln w="19050">
                <a:solidFill>
                  <a:schemeClr val="accent4">
                    <a:lumMod val="50000"/>
                  </a:schemeClr>
                </a:solidFill>
                <a:prstDash val="dash"/>
              </a:ln>
            </p:spPr>
            <p:style>
              <a:lnRef idx="1">
                <a:schemeClr val="accent1"/>
              </a:lnRef>
              <a:fillRef idx="0">
                <a:schemeClr val="accent1"/>
              </a:fillRef>
              <a:effectRef idx="0">
                <a:schemeClr val="accent1"/>
              </a:effectRef>
              <a:fontRef idx="minor">
                <a:schemeClr val="tx1"/>
              </a:fontRef>
            </p:style>
          </p:cxnSp>
          <p:pic>
            <p:nvPicPr>
              <p:cNvPr id="25" name="Picture 24" descr="A picture containing text&#10;&#10;Description automatically generated">
                <a:extLst>
                  <a:ext uri="{FF2B5EF4-FFF2-40B4-BE49-F238E27FC236}">
                    <a16:creationId xmlns:a16="http://schemas.microsoft.com/office/drawing/2014/main" id="{5E1B80EE-CF9D-E0D6-3537-2C414E1260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10272" y="3171169"/>
                <a:ext cx="1406773" cy="839639"/>
              </a:xfrm>
              <a:prstGeom prst="rect">
                <a:avLst/>
              </a:prstGeom>
            </p:spPr>
          </p:pic>
          <p:pic>
            <p:nvPicPr>
              <p:cNvPr id="26" name="Picture 25" descr="A picture containing text&#10;&#10;Description automatically generated">
                <a:extLst>
                  <a:ext uri="{FF2B5EF4-FFF2-40B4-BE49-F238E27FC236}">
                    <a16:creationId xmlns:a16="http://schemas.microsoft.com/office/drawing/2014/main" id="{0F16DAB4-BFC3-E63B-7D2F-83C9F2F38478}"/>
                  </a:ext>
                </a:extLst>
              </p:cNvPr>
              <p:cNvPicPr>
                <a:picLocks noChangeAspect="1"/>
              </p:cNvPicPr>
              <p:nvPr/>
            </p:nvPicPr>
            <p:blipFill rotWithShape="1">
              <a:blip r:embed="rId8">
                <a:extLst>
                  <a:ext uri="{28A0092B-C50C-407E-A947-70E740481C1C}">
                    <a14:useLocalDpi xmlns:a14="http://schemas.microsoft.com/office/drawing/2010/main" val="0"/>
                  </a:ext>
                </a:extLst>
              </a:blip>
              <a:srcRect l="23569"/>
              <a:stretch/>
            </p:blipFill>
            <p:spPr>
              <a:xfrm>
                <a:off x="6509278" y="2151854"/>
                <a:ext cx="1407767" cy="839640"/>
              </a:xfrm>
              <a:prstGeom prst="rect">
                <a:avLst/>
              </a:prstGeom>
            </p:spPr>
          </p:pic>
          <p:sp>
            <p:nvSpPr>
              <p:cNvPr id="27" name="Rectangle 26">
                <a:extLst>
                  <a:ext uri="{FF2B5EF4-FFF2-40B4-BE49-F238E27FC236}">
                    <a16:creationId xmlns:a16="http://schemas.microsoft.com/office/drawing/2014/main" id="{080F733E-4674-A046-36C3-87749FF160F5}"/>
                  </a:ext>
                </a:extLst>
              </p:cNvPr>
              <p:cNvSpPr/>
              <p:nvPr/>
            </p:nvSpPr>
            <p:spPr>
              <a:xfrm>
                <a:off x="8819724" y="3182549"/>
                <a:ext cx="293298" cy="246451"/>
              </a:xfrm>
              <a:prstGeom prst="rect">
                <a:avLst/>
              </a:prstGeom>
              <a:noFill/>
              <a:ln w="19050">
                <a:solidFill>
                  <a:schemeClr val="accent4">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 name="Picture 27" descr="A picture containing text&#10;&#10;Description automatically generated">
                <a:extLst>
                  <a:ext uri="{FF2B5EF4-FFF2-40B4-BE49-F238E27FC236}">
                    <a16:creationId xmlns:a16="http://schemas.microsoft.com/office/drawing/2014/main" id="{0880FE1D-63FB-C459-788D-52077F23D002}"/>
                  </a:ext>
                </a:extLst>
              </p:cNvPr>
              <p:cNvPicPr>
                <a:picLocks noChangeAspect="1"/>
              </p:cNvPicPr>
              <p:nvPr/>
            </p:nvPicPr>
            <p:blipFill rotWithShape="1">
              <a:blip r:embed="rId9">
                <a:extLst>
                  <a:ext uri="{28A0092B-C50C-407E-A947-70E740481C1C}">
                    <a14:useLocalDpi xmlns:a14="http://schemas.microsoft.com/office/drawing/2010/main" val="0"/>
                  </a:ext>
                </a:extLst>
              </a:blip>
              <a:srcRect t="8785"/>
              <a:stretch/>
            </p:blipFill>
            <p:spPr>
              <a:xfrm>
                <a:off x="9698637" y="3226858"/>
                <a:ext cx="1394387" cy="817643"/>
              </a:xfrm>
              <a:prstGeom prst="rect">
                <a:avLst/>
              </a:prstGeom>
            </p:spPr>
          </p:pic>
          <p:pic>
            <p:nvPicPr>
              <p:cNvPr id="29" name="Picture 28" descr="A picture containing text&#10;&#10;Description automatically generated">
                <a:extLst>
                  <a:ext uri="{FF2B5EF4-FFF2-40B4-BE49-F238E27FC236}">
                    <a16:creationId xmlns:a16="http://schemas.microsoft.com/office/drawing/2014/main" id="{32589843-CAE2-9055-B4CD-4FC4A220BD2A}"/>
                  </a:ext>
                </a:extLst>
              </p:cNvPr>
              <p:cNvPicPr>
                <a:picLocks noChangeAspect="1"/>
              </p:cNvPicPr>
              <p:nvPr/>
            </p:nvPicPr>
            <p:blipFill rotWithShape="1">
              <a:blip r:embed="rId10">
                <a:extLst>
                  <a:ext uri="{28A0092B-C50C-407E-A947-70E740481C1C}">
                    <a14:useLocalDpi xmlns:a14="http://schemas.microsoft.com/office/drawing/2010/main" val="0"/>
                  </a:ext>
                </a:extLst>
              </a:blip>
              <a:srcRect t="9107"/>
              <a:stretch/>
            </p:blipFill>
            <p:spPr>
              <a:xfrm>
                <a:off x="9698637" y="2123680"/>
                <a:ext cx="1396016" cy="815712"/>
              </a:xfrm>
              <a:prstGeom prst="rect">
                <a:avLst/>
              </a:prstGeom>
            </p:spPr>
          </p:pic>
          <p:sp>
            <p:nvSpPr>
              <p:cNvPr id="30" name="TextBox 29">
                <a:extLst>
                  <a:ext uri="{FF2B5EF4-FFF2-40B4-BE49-F238E27FC236}">
                    <a16:creationId xmlns:a16="http://schemas.microsoft.com/office/drawing/2014/main" id="{DC21B170-2F6A-E7A6-A0B0-9EA815C56CE6}"/>
                  </a:ext>
                </a:extLst>
              </p:cNvPr>
              <p:cNvSpPr txBox="1"/>
              <p:nvPr/>
            </p:nvSpPr>
            <p:spPr>
              <a:xfrm>
                <a:off x="5929372" y="2475449"/>
                <a:ext cx="556563" cy="246221"/>
              </a:xfrm>
              <a:prstGeom prst="rect">
                <a:avLst/>
              </a:prstGeom>
              <a:noFill/>
            </p:spPr>
            <p:txBody>
              <a:bodyPr wrap="none" rtlCol="0">
                <a:spAutoFit/>
              </a:bodyPr>
              <a:lstStyle/>
              <a:p>
                <a:pPr defTabSz="914358">
                  <a:defRPr/>
                </a:pPr>
                <a:r>
                  <a:rPr lang="en-GB" sz="1000" kern="0" dirty="0">
                    <a:solidFill>
                      <a:prstClr val="black"/>
                    </a:solidFill>
                    <a:latin typeface="Montserrat Medium" panose="00000600000000000000" pitchFamily="2" charset="0"/>
                    <a:cs typeface="Arial"/>
                    <a:sym typeface="Arial"/>
                  </a:rPr>
                  <a:t>Static</a:t>
                </a:r>
              </a:p>
            </p:txBody>
          </p:sp>
          <p:sp>
            <p:nvSpPr>
              <p:cNvPr id="31" name="TextBox 30">
                <a:extLst>
                  <a:ext uri="{FF2B5EF4-FFF2-40B4-BE49-F238E27FC236}">
                    <a16:creationId xmlns:a16="http://schemas.microsoft.com/office/drawing/2014/main" id="{CF62D2B5-F977-B4F0-EB1B-5AC4E1593233}"/>
                  </a:ext>
                </a:extLst>
              </p:cNvPr>
              <p:cNvSpPr txBox="1"/>
              <p:nvPr/>
            </p:nvSpPr>
            <p:spPr>
              <a:xfrm>
                <a:off x="5776747" y="3476478"/>
                <a:ext cx="771365" cy="246221"/>
              </a:xfrm>
              <a:prstGeom prst="rect">
                <a:avLst/>
              </a:prstGeom>
              <a:noFill/>
            </p:spPr>
            <p:txBody>
              <a:bodyPr wrap="none" rtlCol="0">
                <a:spAutoFit/>
              </a:bodyPr>
              <a:lstStyle/>
              <a:p>
                <a:pPr defTabSz="914358">
                  <a:defRPr/>
                </a:pPr>
                <a:r>
                  <a:rPr lang="en-GB" sz="1000" kern="0" dirty="0">
                    <a:solidFill>
                      <a:prstClr val="black"/>
                    </a:solidFill>
                    <a:latin typeface="Montserrat Medium" panose="00000600000000000000" pitchFamily="2" charset="0"/>
                    <a:cs typeface="Arial"/>
                    <a:sym typeface="Arial"/>
                  </a:rPr>
                  <a:t>Perfused</a:t>
                </a:r>
              </a:p>
            </p:txBody>
          </p:sp>
          <p:cxnSp>
            <p:nvCxnSpPr>
              <p:cNvPr id="35" name="Straight Connector 34">
                <a:extLst>
                  <a:ext uri="{FF2B5EF4-FFF2-40B4-BE49-F238E27FC236}">
                    <a16:creationId xmlns:a16="http://schemas.microsoft.com/office/drawing/2014/main" id="{3F0D7588-C7BA-FD74-707D-4BE0B257C2A9}"/>
                  </a:ext>
                </a:extLst>
              </p:cNvPr>
              <p:cNvCxnSpPr>
                <a:cxnSpLocks/>
              </p:cNvCxnSpPr>
              <p:nvPr/>
            </p:nvCxnSpPr>
            <p:spPr>
              <a:xfrm flipV="1">
                <a:off x="7951796" y="3346020"/>
                <a:ext cx="226788" cy="657782"/>
              </a:xfrm>
              <a:prstGeom prst="line">
                <a:avLst/>
              </a:prstGeom>
              <a:ln w="19050">
                <a:solidFill>
                  <a:schemeClr val="accent4">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B0508CC-04D2-BCA6-6981-784B7B3DCB49}"/>
                  </a:ext>
                </a:extLst>
              </p:cNvPr>
              <p:cNvCxnSpPr>
                <a:cxnSpLocks/>
              </p:cNvCxnSpPr>
              <p:nvPr/>
            </p:nvCxnSpPr>
            <p:spPr>
              <a:xfrm flipH="1">
                <a:off x="9106570" y="2151854"/>
                <a:ext cx="562063" cy="1082406"/>
              </a:xfrm>
              <a:prstGeom prst="line">
                <a:avLst/>
              </a:prstGeom>
              <a:ln w="19050">
                <a:solidFill>
                  <a:schemeClr val="accent4">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8157AA38-F068-AEE5-BA4B-DE7667CDCBA6}"/>
                  </a:ext>
                </a:extLst>
              </p:cNvPr>
              <p:cNvSpPr txBox="1"/>
              <p:nvPr/>
            </p:nvSpPr>
            <p:spPr>
              <a:xfrm>
                <a:off x="6618209" y="1906139"/>
                <a:ext cx="1194558" cy="246221"/>
              </a:xfrm>
              <a:prstGeom prst="rect">
                <a:avLst/>
              </a:prstGeom>
              <a:noFill/>
            </p:spPr>
            <p:txBody>
              <a:bodyPr wrap="none" rtlCol="0">
                <a:spAutoFit/>
              </a:bodyPr>
              <a:lstStyle/>
              <a:p>
                <a:pPr defTabSz="914358">
                  <a:defRPr/>
                </a:pPr>
                <a:r>
                  <a:rPr lang="en-GB" sz="1000" b="1" kern="0" dirty="0">
                    <a:solidFill>
                      <a:schemeClr val="accent1"/>
                    </a:solidFill>
                    <a:latin typeface="Montserrat" panose="00000500000000000000" pitchFamily="2" charset="0"/>
                    <a:cs typeface="Arial"/>
                    <a:sym typeface="Arial"/>
                  </a:rPr>
                  <a:t>Alveolar model</a:t>
                </a:r>
              </a:p>
            </p:txBody>
          </p:sp>
          <p:sp>
            <p:nvSpPr>
              <p:cNvPr id="52" name="TextBox 51">
                <a:extLst>
                  <a:ext uri="{FF2B5EF4-FFF2-40B4-BE49-F238E27FC236}">
                    <a16:creationId xmlns:a16="http://schemas.microsoft.com/office/drawing/2014/main" id="{288B7E3D-7EC9-E89E-52F7-F167885CFEF5}"/>
                  </a:ext>
                </a:extLst>
              </p:cNvPr>
              <p:cNvSpPr txBox="1"/>
              <p:nvPr/>
            </p:nvSpPr>
            <p:spPr>
              <a:xfrm>
                <a:off x="9751262" y="1877459"/>
                <a:ext cx="1289135" cy="246221"/>
              </a:xfrm>
              <a:prstGeom prst="rect">
                <a:avLst/>
              </a:prstGeom>
              <a:noFill/>
            </p:spPr>
            <p:txBody>
              <a:bodyPr wrap="none" rtlCol="0">
                <a:spAutoFit/>
              </a:bodyPr>
              <a:lstStyle/>
              <a:p>
                <a:pPr defTabSz="914358">
                  <a:defRPr/>
                </a:pPr>
                <a:r>
                  <a:rPr lang="en-GB" sz="1000" b="1" kern="0" dirty="0">
                    <a:solidFill>
                      <a:schemeClr val="accent1"/>
                    </a:solidFill>
                    <a:latin typeface="Montserrat" panose="00000500000000000000" pitchFamily="2" charset="0"/>
                    <a:cs typeface="Arial"/>
                    <a:sym typeface="Arial"/>
                  </a:rPr>
                  <a:t>Bronchial model</a:t>
                </a:r>
              </a:p>
            </p:txBody>
          </p:sp>
        </p:grpSp>
        <p:sp>
          <p:nvSpPr>
            <p:cNvPr id="54" name="object 108">
              <a:extLst>
                <a:ext uri="{FF2B5EF4-FFF2-40B4-BE49-F238E27FC236}">
                  <a16:creationId xmlns:a16="http://schemas.microsoft.com/office/drawing/2014/main" id="{83FBB806-AFC6-B48B-E83A-351C50C8B329}"/>
                </a:ext>
              </a:extLst>
            </p:cNvPr>
            <p:cNvSpPr txBox="1"/>
            <p:nvPr/>
          </p:nvSpPr>
          <p:spPr>
            <a:xfrm>
              <a:off x="7918459" y="1983591"/>
              <a:ext cx="3002226" cy="451099"/>
            </a:xfrm>
            <a:prstGeom prst="rect">
              <a:avLst/>
            </a:prstGeom>
          </p:spPr>
          <p:txBody>
            <a:bodyPr vert="horz" wrap="square" lIns="0" tIns="7316" rIns="0" bIns="0" rtlCol="0">
              <a:spAutoFit/>
            </a:bodyPr>
            <a:lstStyle/>
            <a:p>
              <a:pPr marL="7701" marR="0" lvl="0" indent="0" algn="l" defTabSz="914400" rtl="0" eaLnBrk="1" fontAlgn="auto" latinLnBrk="0" hangingPunct="1">
                <a:lnSpc>
                  <a:spcPct val="100000"/>
                </a:lnSpc>
                <a:spcBef>
                  <a:spcPts val="58"/>
                </a:spcBef>
                <a:spcAft>
                  <a:spcPts val="0"/>
                </a:spcAft>
                <a:buClrTx/>
                <a:buSzTx/>
                <a:buFontTx/>
                <a:buNone/>
                <a:tabLst/>
                <a:defRPr/>
              </a:pPr>
              <a:r>
                <a:rPr kumimoji="0" lang="en-GB" sz="1400" b="1" i="0" u="none" strike="noStrike" kern="1200" cap="none" spc="-52" normalizeH="0" baseline="0" noProof="0" dirty="0">
                  <a:ln>
                    <a:noFill/>
                  </a:ln>
                  <a:solidFill>
                    <a:srgbClr val="3B617B"/>
                  </a:solidFill>
                  <a:effectLst/>
                  <a:uLnTx/>
                  <a:uFillTx/>
                  <a:latin typeface="Montserrat-ExtraBold"/>
                  <a:ea typeface="+mn-ea"/>
                  <a:cs typeface="Montserrat-ExtraBold"/>
                </a:rPr>
                <a:t>Superior tissue structure formation</a:t>
              </a:r>
            </a:p>
            <a:p>
              <a:pPr marL="7701" marR="0" lvl="0" indent="0" algn="l" defTabSz="914400" rtl="0" eaLnBrk="1" fontAlgn="auto" latinLnBrk="0" hangingPunct="1">
                <a:lnSpc>
                  <a:spcPct val="100000"/>
                </a:lnSpc>
                <a:spcBef>
                  <a:spcPts val="58"/>
                </a:spcBef>
                <a:spcAft>
                  <a:spcPts val="0"/>
                </a:spcAft>
                <a:buClrTx/>
                <a:buSzTx/>
                <a:buFontTx/>
                <a:buNone/>
                <a:tabLst/>
                <a:defRPr/>
              </a:pPr>
              <a:endParaRPr kumimoji="0" lang="en-GB" sz="1400" b="1" i="0" u="none" strike="noStrike" kern="1200" cap="none" spc="-52" normalizeH="0" baseline="0" noProof="0" dirty="0">
                <a:ln>
                  <a:noFill/>
                </a:ln>
                <a:solidFill>
                  <a:srgbClr val="3B617B"/>
                </a:solidFill>
                <a:effectLst/>
                <a:uLnTx/>
                <a:uFillTx/>
                <a:latin typeface="Montserrat-ExtraBold"/>
                <a:ea typeface="+mn-ea"/>
                <a:cs typeface="Montserrat-ExtraBold"/>
              </a:endParaRPr>
            </a:p>
          </p:txBody>
        </p:sp>
      </p:grpSp>
      <p:grpSp>
        <p:nvGrpSpPr>
          <p:cNvPr id="1024" name="Group 1023">
            <a:extLst>
              <a:ext uri="{FF2B5EF4-FFF2-40B4-BE49-F238E27FC236}">
                <a16:creationId xmlns:a16="http://schemas.microsoft.com/office/drawing/2014/main" id="{F50180A0-0095-41F2-79A1-15D63DAE7719}"/>
              </a:ext>
            </a:extLst>
          </p:cNvPr>
          <p:cNvGrpSpPr/>
          <p:nvPr/>
        </p:nvGrpSpPr>
        <p:grpSpPr>
          <a:xfrm>
            <a:off x="8511384" y="4357689"/>
            <a:ext cx="3427736" cy="1619938"/>
            <a:chOff x="7754968" y="4311848"/>
            <a:chExt cx="3427736" cy="1619938"/>
          </a:xfrm>
        </p:grpSpPr>
        <p:sp>
          <p:nvSpPr>
            <p:cNvPr id="61" name="Rectangle: Rounded Corners 60">
              <a:extLst>
                <a:ext uri="{FF2B5EF4-FFF2-40B4-BE49-F238E27FC236}">
                  <a16:creationId xmlns:a16="http://schemas.microsoft.com/office/drawing/2014/main" id="{6D038E6F-DC08-EA4D-68E3-04010AA19202}"/>
                </a:ext>
              </a:extLst>
            </p:cNvPr>
            <p:cNvSpPr/>
            <p:nvPr/>
          </p:nvSpPr>
          <p:spPr>
            <a:xfrm>
              <a:off x="7754968" y="4311848"/>
              <a:ext cx="3002226" cy="1608354"/>
            </a:xfrm>
            <a:prstGeom prst="roundRect">
              <a:avLst/>
            </a:prstGeom>
            <a:solidFill>
              <a:schemeClr val="accent2">
                <a:lumMod val="40000"/>
                <a:lumOff val="6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62" name="object 108">
              <a:extLst>
                <a:ext uri="{FF2B5EF4-FFF2-40B4-BE49-F238E27FC236}">
                  <a16:creationId xmlns:a16="http://schemas.microsoft.com/office/drawing/2014/main" id="{D29A147A-BCD0-375F-5B04-BDED6BB5B549}"/>
                </a:ext>
              </a:extLst>
            </p:cNvPr>
            <p:cNvSpPr txBox="1"/>
            <p:nvPr/>
          </p:nvSpPr>
          <p:spPr>
            <a:xfrm>
              <a:off x="8052316" y="4465295"/>
              <a:ext cx="3002226" cy="451099"/>
            </a:xfrm>
            <a:prstGeom prst="rect">
              <a:avLst/>
            </a:prstGeom>
          </p:spPr>
          <p:txBody>
            <a:bodyPr vert="horz" wrap="square" lIns="0" tIns="7316" rIns="0" bIns="0" rtlCol="0">
              <a:spAutoFit/>
            </a:bodyPr>
            <a:lstStyle/>
            <a:p>
              <a:pPr marL="7701" marR="0" lvl="0" indent="0" algn="l" defTabSz="914400" rtl="0" eaLnBrk="1" fontAlgn="auto" latinLnBrk="0" hangingPunct="1">
                <a:lnSpc>
                  <a:spcPct val="100000"/>
                </a:lnSpc>
                <a:spcBef>
                  <a:spcPts val="58"/>
                </a:spcBef>
                <a:spcAft>
                  <a:spcPts val="0"/>
                </a:spcAft>
                <a:buClrTx/>
                <a:buSzTx/>
                <a:buFontTx/>
                <a:buNone/>
                <a:tabLst/>
                <a:defRPr/>
              </a:pPr>
              <a:r>
                <a:rPr lang="en-GB" sz="1400" b="1" spc="-52" dirty="0">
                  <a:solidFill>
                    <a:schemeClr val="accent4">
                      <a:lumMod val="25000"/>
                    </a:schemeClr>
                  </a:solidFill>
                  <a:latin typeface="Montserrat-ExtraBold"/>
                  <a:cs typeface="Montserrat-ExtraBold"/>
                </a:rPr>
                <a:t>Potential research applications </a:t>
              </a:r>
              <a:endParaRPr kumimoji="0" lang="en-GB" sz="1400" b="1" i="0" u="none" strike="noStrike" kern="1200" cap="none" spc="-52" normalizeH="0" baseline="0" noProof="0" dirty="0">
                <a:ln>
                  <a:noFill/>
                </a:ln>
                <a:solidFill>
                  <a:schemeClr val="accent4">
                    <a:lumMod val="25000"/>
                  </a:schemeClr>
                </a:solidFill>
                <a:effectLst/>
                <a:uLnTx/>
                <a:uFillTx/>
                <a:latin typeface="Montserrat-ExtraBold"/>
                <a:ea typeface="+mn-ea"/>
                <a:cs typeface="Montserrat-ExtraBold"/>
              </a:endParaRPr>
            </a:p>
            <a:p>
              <a:pPr marL="7701" marR="0" lvl="0" indent="0" algn="l" defTabSz="914400" rtl="0" eaLnBrk="1" fontAlgn="auto" latinLnBrk="0" hangingPunct="1">
                <a:lnSpc>
                  <a:spcPct val="100000"/>
                </a:lnSpc>
                <a:spcBef>
                  <a:spcPts val="58"/>
                </a:spcBef>
                <a:spcAft>
                  <a:spcPts val="0"/>
                </a:spcAft>
                <a:buClrTx/>
                <a:buSzTx/>
                <a:buFontTx/>
                <a:buNone/>
                <a:tabLst/>
                <a:defRPr/>
              </a:pPr>
              <a:endParaRPr kumimoji="0" lang="en-GB" sz="1400" b="1" i="0" u="none" strike="noStrike" kern="1200" cap="none" spc="-52" normalizeH="0" baseline="0" noProof="0" dirty="0">
                <a:ln>
                  <a:noFill/>
                </a:ln>
                <a:solidFill>
                  <a:schemeClr val="accent4">
                    <a:lumMod val="25000"/>
                  </a:schemeClr>
                </a:solidFill>
                <a:effectLst/>
                <a:uLnTx/>
                <a:uFillTx/>
                <a:latin typeface="Montserrat-ExtraBold"/>
                <a:ea typeface="+mn-ea"/>
                <a:cs typeface="Montserrat-ExtraBold"/>
              </a:endParaRPr>
            </a:p>
          </p:txBody>
        </p:sp>
        <p:sp>
          <p:nvSpPr>
            <p:cNvPr id="63" name="TextBox 62">
              <a:extLst>
                <a:ext uri="{FF2B5EF4-FFF2-40B4-BE49-F238E27FC236}">
                  <a16:creationId xmlns:a16="http://schemas.microsoft.com/office/drawing/2014/main" id="{C09032A2-15BB-D2E2-CA5C-EBF3C8A16421}"/>
                </a:ext>
              </a:extLst>
            </p:cNvPr>
            <p:cNvSpPr txBox="1"/>
            <p:nvPr/>
          </p:nvSpPr>
          <p:spPr>
            <a:xfrm>
              <a:off x="7924153" y="4731457"/>
              <a:ext cx="3258551" cy="1200329"/>
            </a:xfrm>
            <a:prstGeom prst="rect">
              <a:avLst/>
            </a:prstGeom>
            <a:noFill/>
          </p:spPr>
          <p:txBody>
            <a:bodyPr wrap="square">
              <a:spAutoFit/>
            </a:bodyPr>
            <a:lstStyle/>
            <a:p>
              <a:pPr marL="171450" indent="-171450">
                <a:buFont typeface="Wingdings" panose="05000000000000000000" pitchFamily="2" charset="2"/>
                <a:buChar char="ü"/>
              </a:pPr>
              <a:r>
                <a:rPr lang="en-US" sz="1200" dirty="0">
                  <a:solidFill>
                    <a:schemeClr val="accent1"/>
                  </a:solidFill>
                </a:rPr>
                <a:t>Respiratory infections</a:t>
              </a:r>
            </a:p>
            <a:p>
              <a:endParaRPr lang="en-US" sz="1200" dirty="0">
                <a:solidFill>
                  <a:schemeClr val="accent1"/>
                </a:solidFill>
              </a:endParaRPr>
            </a:p>
            <a:p>
              <a:pPr marL="171450" indent="-171450">
                <a:buFont typeface="Wingdings" panose="05000000000000000000" pitchFamily="2" charset="2"/>
                <a:buChar char="ü"/>
              </a:pPr>
              <a:r>
                <a:rPr lang="en-US" sz="1200" dirty="0">
                  <a:solidFill>
                    <a:schemeClr val="accent1"/>
                  </a:solidFill>
                </a:rPr>
                <a:t>Disease modelling</a:t>
              </a:r>
            </a:p>
            <a:p>
              <a:pPr marL="171450" indent="-171450">
                <a:buFont typeface="Wingdings" panose="05000000000000000000" pitchFamily="2" charset="2"/>
                <a:buChar char="ü"/>
              </a:pPr>
              <a:endParaRPr lang="en-US" sz="1200" dirty="0">
                <a:solidFill>
                  <a:schemeClr val="accent1"/>
                </a:solidFill>
              </a:endParaRPr>
            </a:p>
            <a:p>
              <a:pPr marL="171450" indent="-171450">
                <a:buFont typeface="Wingdings" panose="05000000000000000000" pitchFamily="2" charset="2"/>
                <a:buChar char="ü"/>
              </a:pPr>
              <a:r>
                <a:rPr lang="en-US" sz="1200" dirty="0">
                  <a:solidFill>
                    <a:schemeClr val="accent1"/>
                  </a:solidFill>
                </a:rPr>
                <a:t>Inhalation medicines</a:t>
              </a:r>
            </a:p>
            <a:p>
              <a:pPr marL="171450" indent="-171450">
                <a:buFont typeface="Wingdings" panose="05000000000000000000" pitchFamily="2" charset="2"/>
                <a:buChar char="ü"/>
              </a:pPr>
              <a:endParaRPr lang="en-US" sz="1200" dirty="0">
                <a:solidFill>
                  <a:schemeClr val="accent1"/>
                </a:solidFill>
              </a:endParaRPr>
            </a:p>
          </p:txBody>
        </p:sp>
      </p:grpSp>
      <p:sp>
        <p:nvSpPr>
          <p:cNvPr id="13" name="TextBox 12">
            <a:extLst>
              <a:ext uri="{FF2B5EF4-FFF2-40B4-BE49-F238E27FC236}">
                <a16:creationId xmlns:a16="http://schemas.microsoft.com/office/drawing/2014/main" id="{85F1A4D1-ACAE-E535-F0F5-F40D850BA8F3}"/>
              </a:ext>
            </a:extLst>
          </p:cNvPr>
          <p:cNvSpPr txBox="1"/>
          <p:nvPr/>
        </p:nvSpPr>
        <p:spPr>
          <a:xfrm>
            <a:off x="2384484" y="2269480"/>
            <a:ext cx="1756539" cy="400110"/>
          </a:xfrm>
          <a:prstGeom prst="rect">
            <a:avLst/>
          </a:prstGeom>
          <a:noFill/>
        </p:spPr>
        <p:txBody>
          <a:bodyPr wrap="square">
            <a:spAutoFit/>
          </a:bodyPr>
          <a:lstStyle/>
          <a:p>
            <a:pPr marL="0" marR="1905"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err="1">
                <a:ln>
                  <a:noFill/>
                </a:ln>
                <a:solidFill>
                  <a:srgbClr val="3B617B"/>
                </a:solidFill>
                <a:effectLst/>
                <a:uLnTx/>
                <a:uFillTx/>
                <a:latin typeface="+mj-lt"/>
                <a:ea typeface="Montserrat"/>
                <a:cs typeface="Montserrat"/>
                <a:sym typeface="Montserrat"/>
              </a:rPr>
              <a:t>PhysioM</a:t>
            </a:r>
            <a:r>
              <a:rPr lang="en-US" sz="1000" dirty="0" err="1">
                <a:solidFill>
                  <a:srgbClr val="3B617B"/>
                </a:solidFill>
                <a:latin typeface="+mj-lt"/>
                <a:ea typeface="Montserrat"/>
                <a:cs typeface="Montserrat"/>
                <a:sym typeface="Montserrat"/>
              </a:rPr>
              <a:t>imix</a:t>
            </a:r>
            <a:r>
              <a:rPr lang="en-US" sz="1000" dirty="0">
                <a:solidFill>
                  <a:srgbClr val="3B617B"/>
                </a:solidFill>
                <a:latin typeface="+mj-lt"/>
                <a:ea typeface="Montserrat"/>
                <a:cs typeface="Montserrat"/>
                <a:sym typeface="Montserrat"/>
              </a:rPr>
              <a:t>® </a:t>
            </a:r>
            <a:r>
              <a:rPr kumimoji="0" lang="en-US" sz="1000" i="0" u="none" strike="noStrike" kern="1200" cap="none" spc="0" normalizeH="0" baseline="0" noProof="0" dirty="0">
                <a:ln>
                  <a:noFill/>
                </a:ln>
                <a:solidFill>
                  <a:srgbClr val="3B617B"/>
                </a:solidFill>
                <a:effectLst/>
                <a:uLnTx/>
                <a:uFillTx/>
                <a:latin typeface="+mj-lt"/>
                <a:ea typeface="Montserrat"/>
                <a:cs typeface="Montserrat"/>
                <a:sym typeface="Montserrat"/>
              </a:rPr>
              <a:t>Multi-chip Barrier plate</a:t>
            </a:r>
            <a:endParaRPr kumimoji="0" lang="en-US" sz="1000" i="0" u="none" strike="noStrike" kern="1200" cap="none" spc="0" normalizeH="0" baseline="0" noProof="0" dirty="0">
              <a:ln>
                <a:noFill/>
              </a:ln>
              <a:solidFill>
                <a:srgbClr val="000000"/>
              </a:solidFill>
              <a:effectLst/>
              <a:uLnTx/>
              <a:uFillTx/>
              <a:latin typeface="+mj-lt"/>
              <a:ea typeface="Montserrat"/>
              <a:cs typeface="Montserrat"/>
              <a:sym typeface="Montserrat"/>
            </a:endParaRPr>
          </a:p>
        </p:txBody>
      </p:sp>
      <p:grpSp>
        <p:nvGrpSpPr>
          <p:cNvPr id="19" name="Group 18">
            <a:extLst>
              <a:ext uri="{FF2B5EF4-FFF2-40B4-BE49-F238E27FC236}">
                <a16:creationId xmlns:a16="http://schemas.microsoft.com/office/drawing/2014/main" id="{011C8417-0D59-61BD-0170-C9BBA6D5A302}"/>
              </a:ext>
            </a:extLst>
          </p:cNvPr>
          <p:cNvGrpSpPr/>
          <p:nvPr/>
        </p:nvGrpSpPr>
        <p:grpSpPr>
          <a:xfrm>
            <a:off x="314977" y="4324893"/>
            <a:ext cx="7952268" cy="2077951"/>
            <a:chOff x="314977" y="4324893"/>
            <a:chExt cx="7952268" cy="2077951"/>
          </a:xfrm>
        </p:grpSpPr>
        <p:grpSp>
          <p:nvGrpSpPr>
            <p:cNvPr id="11" name="Group 10">
              <a:extLst>
                <a:ext uri="{FF2B5EF4-FFF2-40B4-BE49-F238E27FC236}">
                  <a16:creationId xmlns:a16="http://schemas.microsoft.com/office/drawing/2014/main" id="{4598996F-DFBA-B5E9-51B8-7F49D9415E88}"/>
                </a:ext>
              </a:extLst>
            </p:cNvPr>
            <p:cNvGrpSpPr/>
            <p:nvPr/>
          </p:nvGrpSpPr>
          <p:grpSpPr>
            <a:xfrm>
              <a:off x="314977" y="4324893"/>
              <a:ext cx="7952268" cy="2077951"/>
              <a:chOff x="314977" y="4324893"/>
              <a:chExt cx="7952268" cy="2077951"/>
            </a:xfrm>
          </p:grpSpPr>
          <p:grpSp>
            <p:nvGrpSpPr>
              <p:cNvPr id="1025" name="Group 1024">
                <a:extLst>
                  <a:ext uri="{FF2B5EF4-FFF2-40B4-BE49-F238E27FC236}">
                    <a16:creationId xmlns:a16="http://schemas.microsoft.com/office/drawing/2014/main" id="{043B8324-9655-DFC6-2140-0A4918DCB431}"/>
                  </a:ext>
                </a:extLst>
              </p:cNvPr>
              <p:cNvGrpSpPr/>
              <p:nvPr/>
            </p:nvGrpSpPr>
            <p:grpSpPr>
              <a:xfrm>
                <a:off x="314977" y="4324893"/>
                <a:ext cx="7952268" cy="2077951"/>
                <a:chOff x="314977" y="4324893"/>
                <a:chExt cx="7952268" cy="2077951"/>
              </a:xfrm>
            </p:grpSpPr>
            <p:sp>
              <p:nvSpPr>
                <p:cNvPr id="1026" name="TextBox 1025">
                  <a:extLst>
                    <a:ext uri="{FF2B5EF4-FFF2-40B4-BE49-F238E27FC236}">
                      <a16:creationId xmlns:a16="http://schemas.microsoft.com/office/drawing/2014/main" id="{728BEAD8-8D34-0739-2892-CCE61E27AE54}"/>
                    </a:ext>
                  </a:extLst>
                </p:cNvPr>
                <p:cNvSpPr txBox="1"/>
                <p:nvPr/>
              </p:nvSpPr>
              <p:spPr>
                <a:xfrm>
                  <a:off x="816997" y="4897271"/>
                  <a:ext cx="1247457" cy="246221"/>
                </a:xfrm>
                <a:prstGeom prst="rect">
                  <a:avLst/>
                </a:prstGeom>
                <a:noFill/>
              </p:spPr>
              <p:txBody>
                <a:bodyPr wrap="none" rtlCol="0">
                  <a:spAutoFit/>
                </a:bodyPr>
                <a:lstStyle/>
                <a:p>
                  <a:pPr defTabSz="914358">
                    <a:defRPr/>
                  </a:pPr>
                  <a:r>
                    <a:rPr lang="en-GB" sz="1000" kern="0" dirty="0">
                      <a:solidFill>
                        <a:prstClr val="black"/>
                      </a:solidFill>
                      <a:latin typeface="Montserrat Medium" panose="00000600000000000000" pitchFamily="2" charset="0"/>
                      <a:cs typeface="Arial"/>
                      <a:sym typeface="Arial"/>
                    </a:rPr>
                    <a:t>AQP5 – AT1 Cells</a:t>
                  </a:r>
                </a:p>
              </p:txBody>
            </p:sp>
            <p:sp>
              <p:nvSpPr>
                <p:cNvPr id="1028" name="TextBox 1027">
                  <a:extLst>
                    <a:ext uri="{FF2B5EF4-FFF2-40B4-BE49-F238E27FC236}">
                      <a16:creationId xmlns:a16="http://schemas.microsoft.com/office/drawing/2014/main" id="{CB10A171-1918-8A35-BC43-64A291148A31}"/>
                    </a:ext>
                  </a:extLst>
                </p:cNvPr>
                <p:cNvSpPr txBox="1"/>
                <p:nvPr/>
              </p:nvSpPr>
              <p:spPr>
                <a:xfrm>
                  <a:off x="2178470" y="4897271"/>
                  <a:ext cx="1338828" cy="246221"/>
                </a:xfrm>
                <a:prstGeom prst="rect">
                  <a:avLst/>
                </a:prstGeom>
                <a:noFill/>
              </p:spPr>
              <p:txBody>
                <a:bodyPr wrap="none" rtlCol="0">
                  <a:spAutoFit/>
                </a:bodyPr>
                <a:lstStyle/>
                <a:p>
                  <a:pPr defTabSz="914358">
                    <a:defRPr/>
                  </a:pPr>
                  <a:r>
                    <a:rPr lang="en-GB" sz="1000" kern="0" dirty="0">
                      <a:solidFill>
                        <a:prstClr val="black"/>
                      </a:solidFill>
                      <a:latin typeface="Montserrat Medium" panose="00000600000000000000" pitchFamily="2" charset="0"/>
                      <a:cs typeface="Arial"/>
                      <a:sym typeface="Arial"/>
                    </a:rPr>
                    <a:t>SFTPB – ATII Cells</a:t>
                  </a:r>
                </a:p>
              </p:txBody>
            </p:sp>
            <p:sp>
              <p:nvSpPr>
                <p:cNvPr id="1044" name="TextBox 1043">
                  <a:extLst>
                    <a:ext uri="{FF2B5EF4-FFF2-40B4-BE49-F238E27FC236}">
                      <a16:creationId xmlns:a16="http://schemas.microsoft.com/office/drawing/2014/main" id="{DB7936BA-C30F-1C1A-E564-ED7A813BD3AE}"/>
                    </a:ext>
                  </a:extLst>
                </p:cNvPr>
                <p:cNvSpPr txBox="1"/>
                <p:nvPr/>
              </p:nvSpPr>
              <p:spPr>
                <a:xfrm>
                  <a:off x="862860" y="4437310"/>
                  <a:ext cx="5695790" cy="307777"/>
                </a:xfrm>
                <a:prstGeom prst="rect">
                  <a:avLst/>
                </a:prstGeom>
                <a:noFill/>
              </p:spPr>
              <p:txBody>
                <a:bodyPr wrap="none" rtlCol="0">
                  <a:spAutoFit/>
                </a:bodyPr>
                <a:lstStyle/>
                <a:p>
                  <a:pPr defTabSz="914358">
                    <a:defRPr/>
                  </a:pPr>
                  <a:r>
                    <a:rPr lang="en-GB" sz="1400" kern="0" dirty="0">
                      <a:solidFill>
                        <a:schemeClr val="accent1"/>
                      </a:solidFill>
                      <a:latin typeface="Montserrat-ExtraBold" panose="020B0604020202020204" charset="0"/>
                      <a:cs typeface="Montserrat-ExtraBold" panose="020B0604020202020204" charset="0"/>
                      <a:sym typeface="Arial"/>
                    </a:rPr>
                    <a:t>Increased differentiation into distinct pulmonary cell populations</a:t>
                  </a:r>
                </a:p>
              </p:txBody>
            </p:sp>
            <p:pic>
              <p:nvPicPr>
                <p:cNvPr id="1046" name="Picture 1045">
                  <a:extLst>
                    <a:ext uri="{FF2B5EF4-FFF2-40B4-BE49-F238E27FC236}">
                      <a16:creationId xmlns:a16="http://schemas.microsoft.com/office/drawing/2014/main" id="{60396DE6-C922-B148-0FC0-5C13FF0B0A05}"/>
                    </a:ext>
                  </a:extLst>
                </p:cNvPr>
                <p:cNvPicPr>
                  <a:picLocks noChangeAspect="1"/>
                </p:cNvPicPr>
                <p:nvPr/>
              </p:nvPicPr>
              <p:blipFill>
                <a:blip r:embed="rId11"/>
                <a:stretch>
                  <a:fillRect/>
                </a:stretch>
              </p:blipFill>
              <p:spPr>
                <a:xfrm>
                  <a:off x="7314039" y="5552692"/>
                  <a:ext cx="192285" cy="164816"/>
                </a:xfrm>
                <a:prstGeom prst="rect">
                  <a:avLst/>
                </a:prstGeom>
              </p:spPr>
            </p:pic>
            <p:pic>
              <p:nvPicPr>
                <p:cNvPr id="1048" name="Picture 1047">
                  <a:extLst>
                    <a:ext uri="{FF2B5EF4-FFF2-40B4-BE49-F238E27FC236}">
                      <a16:creationId xmlns:a16="http://schemas.microsoft.com/office/drawing/2014/main" id="{D9265E5C-8F73-0A4A-6850-3A0D83FE2439}"/>
                    </a:ext>
                  </a:extLst>
                </p:cNvPr>
                <p:cNvPicPr>
                  <a:picLocks noChangeAspect="1"/>
                </p:cNvPicPr>
                <p:nvPr/>
              </p:nvPicPr>
              <p:blipFill>
                <a:blip r:embed="rId12"/>
                <a:stretch>
                  <a:fillRect/>
                </a:stretch>
              </p:blipFill>
              <p:spPr>
                <a:xfrm>
                  <a:off x="7325225" y="5267180"/>
                  <a:ext cx="190850" cy="164816"/>
                </a:xfrm>
                <a:prstGeom prst="rect">
                  <a:avLst/>
                </a:prstGeom>
              </p:spPr>
            </p:pic>
            <p:sp>
              <p:nvSpPr>
                <p:cNvPr id="1049" name="TextBox 1048">
                  <a:extLst>
                    <a:ext uri="{FF2B5EF4-FFF2-40B4-BE49-F238E27FC236}">
                      <a16:creationId xmlns:a16="http://schemas.microsoft.com/office/drawing/2014/main" id="{5E72FBF4-6370-6FEF-1B82-B35643AC8EB3}"/>
                    </a:ext>
                  </a:extLst>
                </p:cNvPr>
                <p:cNvSpPr txBox="1"/>
                <p:nvPr/>
              </p:nvSpPr>
              <p:spPr>
                <a:xfrm>
                  <a:off x="7480715" y="5220667"/>
                  <a:ext cx="556563" cy="246221"/>
                </a:xfrm>
                <a:prstGeom prst="rect">
                  <a:avLst/>
                </a:prstGeom>
                <a:noFill/>
              </p:spPr>
              <p:txBody>
                <a:bodyPr wrap="square" rtlCol="0">
                  <a:spAutoFit/>
                </a:bodyPr>
                <a:lstStyle/>
                <a:p>
                  <a:pPr defTabSz="914358">
                    <a:defRPr/>
                  </a:pPr>
                  <a:r>
                    <a:rPr lang="en-GB" sz="1000" kern="0" dirty="0">
                      <a:solidFill>
                        <a:prstClr val="black"/>
                      </a:solidFill>
                      <a:latin typeface="Montserrat Medium" panose="00000600000000000000" pitchFamily="2" charset="0"/>
                      <a:cs typeface="Arial"/>
                      <a:sym typeface="Arial"/>
                    </a:rPr>
                    <a:t>Static</a:t>
                  </a:r>
                </a:p>
              </p:txBody>
            </p:sp>
            <p:sp>
              <p:nvSpPr>
                <p:cNvPr id="1050" name="TextBox 1049">
                  <a:extLst>
                    <a:ext uri="{FF2B5EF4-FFF2-40B4-BE49-F238E27FC236}">
                      <a16:creationId xmlns:a16="http://schemas.microsoft.com/office/drawing/2014/main" id="{A249867D-737B-888C-7C1A-2DAA3F6A8E84}"/>
                    </a:ext>
                  </a:extLst>
                </p:cNvPr>
                <p:cNvSpPr txBox="1"/>
                <p:nvPr/>
              </p:nvSpPr>
              <p:spPr>
                <a:xfrm>
                  <a:off x="7459010" y="5511989"/>
                  <a:ext cx="808235" cy="246221"/>
                </a:xfrm>
                <a:prstGeom prst="rect">
                  <a:avLst/>
                </a:prstGeom>
                <a:noFill/>
              </p:spPr>
              <p:txBody>
                <a:bodyPr wrap="square" rtlCol="0">
                  <a:spAutoFit/>
                </a:bodyPr>
                <a:lstStyle/>
                <a:p>
                  <a:pPr defTabSz="914358">
                    <a:defRPr/>
                  </a:pPr>
                  <a:r>
                    <a:rPr lang="en-GB" sz="1000" kern="0" dirty="0">
                      <a:solidFill>
                        <a:prstClr val="black"/>
                      </a:solidFill>
                      <a:latin typeface="Montserrat Medium" panose="00000600000000000000" pitchFamily="2" charset="0"/>
                      <a:cs typeface="Arial"/>
                      <a:sym typeface="Arial"/>
                    </a:rPr>
                    <a:t>Perfused</a:t>
                  </a:r>
                </a:p>
              </p:txBody>
            </p:sp>
            <p:sp>
              <p:nvSpPr>
                <p:cNvPr id="55" name="object 37">
                  <a:extLst>
                    <a:ext uri="{FF2B5EF4-FFF2-40B4-BE49-F238E27FC236}">
                      <a16:creationId xmlns:a16="http://schemas.microsoft.com/office/drawing/2014/main" id="{F583FDC1-27CE-B3C7-3C4C-B93171694D5C}"/>
                    </a:ext>
                  </a:extLst>
                </p:cNvPr>
                <p:cNvSpPr>
                  <a:spLocks noChangeAspect="1"/>
                </p:cNvSpPr>
                <p:nvPr/>
              </p:nvSpPr>
              <p:spPr>
                <a:xfrm>
                  <a:off x="314977" y="4324893"/>
                  <a:ext cx="7905521" cy="2077951"/>
                </a:xfrm>
                <a:custGeom>
                  <a:avLst/>
                  <a:gdLst/>
                  <a:ahLst/>
                  <a:cxnLst/>
                  <a:rect l="l" t="t" r="r" b="b"/>
                  <a:pathLst>
                    <a:path w="6911340" h="3652520">
                      <a:moveTo>
                        <a:pt x="129943" y="0"/>
                      </a:moveTo>
                      <a:lnTo>
                        <a:pt x="79411" y="10227"/>
                      </a:lnTo>
                      <a:lnTo>
                        <a:pt x="38102" y="38102"/>
                      </a:lnTo>
                      <a:lnTo>
                        <a:pt x="10227" y="79411"/>
                      </a:lnTo>
                      <a:lnTo>
                        <a:pt x="0" y="129943"/>
                      </a:lnTo>
                      <a:lnTo>
                        <a:pt x="0" y="3522144"/>
                      </a:lnTo>
                      <a:lnTo>
                        <a:pt x="10227" y="3572677"/>
                      </a:lnTo>
                      <a:lnTo>
                        <a:pt x="38102" y="3613990"/>
                      </a:lnTo>
                      <a:lnTo>
                        <a:pt x="79411" y="3641868"/>
                      </a:lnTo>
                      <a:lnTo>
                        <a:pt x="129943" y="3652098"/>
                      </a:lnTo>
                      <a:lnTo>
                        <a:pt x="6780840" y="3652098"/>
                      </a:lnTo>
                      <a:lnTo>
                        <a:pt x="6831372" y="3641868"/>
                      </a:lnTo>
                      <a:lnTo>
                        <a:pt x="6872682" y="3613990"/>
                      </a:lnTo>
                      <a:lnTo>
                        <a:pt x="6900556" y="3572677"/>
                      </a:lnTo>
                      <a:lnTo>
                        <a:pt x="6910784" y="3522144"/>
                      </a:lnTo>
                      <a:lnTo>
                        <a:pt x="6910784" y="129943"/>
                      </a:lnTo>
                      <a:lnTo>
                        <a:pt x="6900556" y="79411"/>
                      </a:lnTo>
                      <a:lnTo>
                        <a:pt x="6872682" y="38102"/>
                      </a:lnTo>
                      <a:lnTo>
                        <a:pt x="6831372" y="10227"/>
                      </a:lnTo>
                      <a:lnTo>
                        <a:pt x="6780840" y="0"/>
                      </a:lnTo>
                      <a:lnTo>
                        <a:pt x="129943" y="0"/>
                      </a:lnTo>
                      <a:close/>
                    </a:path>
                  </a:pathLst>
                </a:custGeom>
                <a:ln w="57150">
                  <a:solidFill>
                    <a:srgbClr val="F1F2F2"/>
                  </a:solidFill>
                </a:ln>
              </p:spPr>
              <p:txBody>
                <a:bodyPr wrap="square" lIns="0" tIns="0" rIns="0" bIns="0" rtlCol="0"/>
                <a:lstStyle/>
                <a:p>
                  <a:endParaRPr sz="1092"/>
                </a:p>
              </p:txBody>
            </p:sp>
            <p:sp>
              <p:nvSpPr>
                <p:cNvPr id="56" name="TextBox 55">
                  <a:extLst>
                    <a:ext uri="{FF2B5EF4-FFF2-40B4-BE49-F238E27FC236}">
                      <a16:creationId xmlns:a16="http://schemas.microsoft.com/office/drawing/2014/main" id="{3C8E843B-94DE-F372-AF79-E9181277384A}"/>
                    </a:ext>
                  </a:extLst>
                </p:cNvPr>
                <p:cNvSpPr txBox="1"/>
                <p:nvPr/>
              </p:nvSpPr>
              <p:spPr>
                <a:xfrm>
                  <a:off x="4265140" y="4897271"/>
                  <a:ext cx="1673856" cy="246221"/>
                </a:xfrm>
                <a:prstGeom prst="rect">
                  <a:avLst/>
                </a:prstGeom>
                <a:noFill/>
              </p:spPr>
              <p:txBody>
                <a:bodyPr wrap="none" rtlCol="0">
                  <a:spAutoFit/>
                </a:bodyPr>
                <a:lstStyle/>
                <a:p>
                  <a:pPr defTabSz="914358">
                    <a:defRPr/>
                  </a:pPr>
                  <a:r>
                    <a:rPr lang="en-GB" sz="1000" kern="0" dirty="0">
                      <a:solidFill>
                        <a:prstClr val="black"/>
                      </a:solidFill>
                      <a:latin typeface="Montserrat Medium" panose="00000600000000000000" pitchFamily="2" charset="0"/>
                      <a:cs typeface="Arial"/>
                      <a:sym typeface="Arial"/>
                    </a:rPr>
                    <a:t>MUC5AC – Goblet Cells</a:t>
                  </a:r>
                </a:p>
              </p:txBody>
            </p:sp>
            <p:sp>
              <p:nvSpPr>
                <p:cNvPr id="59" name="TextBox 58">
                  <a:extLst>
                    <a:ext uri="{FF2B5EF4-FFF2-40B4-BE49-F238E27FC236}">
                      <a16:creationId xmlns:a16="http://schemas.microsoft.com/office/drawing/2014/main" id="{25E4433A-35D4-D58D-9CA4-7E6D9E1CFD09}"/>
                    </a:ext>
                  </a:extLst>
                </p:cNvPr>
                <p:cNvSpPr txBox="1"/>
                <p:nvPr/>
              </p:nvSpPr>
              <p:spPr>
                <a:xfrm>
                  <a:off x="5984756" y="4897271"/>
                  <a:ext cx="1524776" cy="246221"/>
                </a:xfrm>
                <a:prstGeom prst="rect">
                  <a:avLst/>
                </a:prstGeom>
                <a:noFill/>
              </p:spPr>
              <p:txBody>
                <a:bodyPr wrap="none" rtlCol="0">
                  <a:spAutoFit/>
                </a:bodyPr>
                <a:lstStyle/>
                <a:p>
                  <a:pPr defTabSz="914358">
                    <a:defRPr/>
                  </a:pPr>
                  <a:r>
                    <a:rPr lang="en-GB" sz="1000" kern="0" dirty="0">
                      <a:solidFill>
                        <a:prstClr val="black"/>
                      </a:solidFill>
                      <a:latin typeface="Montserrat Medium" panose="00000600000000000000" pitchFamily="2" charset="0"/>
                      <a:cs typeface="Arial"/>
                      <a:sym typeface="Arial"/>
                    </a:rPr>
                    <a:t>SCGB1A1 – Club Cells</a:t>
                  </a:r>
                </a:p>
              </p:txBody>
            </p:sp>
          </p:grpSp>
          <p:sp>
            <p:nvSpPr>
              <p:cNvPr id="2" name="TextBox 1">
                <a:extLst>
                  <a:ext uri="{FF2B5EF4-FFF2-40B4-BE49-F238E27FC236}">
                    <a16:creationId xmlns:a16="http://schemas.microsoft.com/office/drawing/2014/main" id="{68148ECE-AF2D-20DF-F86E-3013DF00F59E}"/>
                  </a:ext>
                </a:extLst>
              </p:cNvPr>
              <p:cNvSpPr txBox="1"/>
              <p:nvPr/>
            </p:nvSpPr>
            <p:spPr>
              <a:xfrm>
                <a:off x="1290701" y="4717988"/>
                <a:ext cx="1756539" cy="246221"/>
              </a:xfrm>
              <a:prstGeom prst="rect">
                <a:avLst/>
              </a:prstGeom>
              <a:noFill/>
            </p:spPr>
            <p:txBody>
              <a:bodyPr wrap="square">
                <a:spAutoFit/>
              </a:bodyPr>
              <a:lstStyle/>
              <a:p>
                <a:pPr marL="0" marR="1905"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accent5">
                        <a:lumMod val="50000"/>
                      </a:schemeClr>
                    </a:solidFill>
                    <a:effectLst/>
                    <a:uLnTx/>
                    <a:uFillTx/>
                    <a:latin typeface="Montserrat" panose="00000500000000000000" pitchFamily="2" charset="0"/>
                    <a:ea typeface="Montserrat"/>
                    <a:cs typeface="Montserrat"/>
                    <a:sym typeface="Montserrat"/>
                  </a:rPr>
                  <a:t>Alveolar</a:t>
                </a:r>
              </a:p>
            </p:txBody>
          </p:sp>
          <p:sp>
            <p:nvSpPr>
              <p:cNvPr id="9" name="TextBox 8">
                <a:extLst>
                  <a:ext uri="{FF2B5EF4-FFF2-40B4-BE49-F238E27FC236}">
                    <a16:creationId xmlns:a16="http://schemas.microsoft.com/office/drawing/2014/main" id="{B47E44DE-C907-2C8B-7133-C4E6DEA5D16A}"/>
                  </a:ext>
                </a:extLst>
              </p:cNvPr>
              <p:cNvSpPr txBox="1"/>
              <p:nvPr/>
            </p:nvSpPr>
            <p:spPr>
              <a:xfrm>
                <a:off x="5130373" y="4717988"/>
                <a:ext cx="1756539" cy="246221"/>
              </a:xfrm>
              <a:prstGeom prst="rect">
                <a:avLst/>
              </a:prstGeom>
              <a:noFill/>
            </p:spPr>
            <p:txBody>
              <a:bodyPr wrap="square">
                <a:spAutoFit/>
              </a:bodyPr>
              <a:lstStyle/>
              <a:p>
                <a:pPr marL="0" marR="1905"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accent5">
                        <a:lumMod val="50000"/>
                      </a:schemeClr>
                    </a:solidFill>
                    <a:effectLst/>
                    <a:uLnTx/>
                    <a:uFillTx/>
                    <a:latin typeface="Montserrat" panose="00000500000000000000" pitchFamily="2" charset="0"/>
                    <a:ea typeface="Montserrat"/>
                    <a:cs typeface="Montserrat"/>
                    <a:sym typeface="Montserrat"/>
                  </a:rPr>
                  <a:t>Bronchial</a:t>
                </a:r>
              </a:p>
            </p:txBody>
          </p:sp>
        </p:grpSp>
        <p:graphicFrame>
          <p:nvGraphicFramePr>
            <p:cNvPr id="14" name="Object 13">
              <a:extLst>
                <a:ext uri="{FF2B5EF4-FFF2-40B4-BE49-F238E27FC236}">
                  <a16:creationId xmlns:a16="http://schemas.microsoft.com/office/drawing/2014/main" id="{5DE97FA6-59E7-0658-9242-CE4C5CF2C614}"/>
                </a:ext>
              </a:extLst>
            </p:cNvPr>
            <p:cNvGraphicFramePr>
              <a:graphicFrameLocks noChangeAspect="1"/>
            </p:cNvGraphicFramePr>
            <p:nvPr>
              <p:extLst>
                <p:ext uri="{D42A27DB-BD31-4B8C-83A1-F6EECF244321}">
                  <p14:modId xmlns:p14="http://schemas.microsoft.com/office/powerpoint/2010/main" val="3852509059"/>
                </p:ext>
              </p:extLst>
            </p:nvPr>
          </p:nvGraphicFramePr>
          <p:xfrm>
            <a:off x="784479" y="5288803"/>
            <a:ext cx="1298885" cy="952110"/>
          </p:xfrm>
          <a:graphic>
            <a:graphicData uri="http://schemas.openxmlformats.org/presentationml/2006/ole">
              <mc:AlternateContent xmlns:mc="http://schemas.openxmlformats.org/markup-compatibility/2006">
                <mc:Choice xmlns:v="urn:schemas-microsoft-com:vml" Requires="v">
                  <p:oleObj name="Prism 10" r:id="rId13" imgW="4067733" imgH="2980635" progId="Prism10.Document">
                    <p:embed/>
                  </p:oleObj>
                </mc:Choice>
                <mc:Fallback>
                  <p:oleObj name="Prism 10" r:id="rId13" imgW="4067733" imgH="2980635" progId="Prism10.Document">
                    <p:embed/>
                    <p:pic>
                      <p:nvPicPr>
                        <p:cNvPr id="14" name="Object 13">
                          <a:extLst>
                            <a:ext uri="{FF2B5EF4-FFF2-40B4-BE49-F238E27FC236}">
                              <a16:creationId xmlns:a16="http://schemas.microsoft.com/office/drawing/2014/main" id="{5DE97FA6-59E7-0658-9242-CE4C5CF2C614}"/>
                            </a:ext>
                          </a:extLst>
                        </p:cNvPr>
                        <p:cNvPicPr/>
                        <p:nvPr/>
                      </p:nvPicPr>
                      <p:blipFill>
                        <a:blip r:embed="rId14"/>
                        <a:stretch>
                          <a:fillRect/>
                        </a:stretch>
                      </p:blipFill>
                      <p:spPr>
                        <a:xfrm>
                          <a:off x="784479" y="5288803"/>
                          <a:ext cx="1298885" cy="952110"/>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3E10B8B0-B53C-CC18-8A3F-A64934E481AF}"/>
                </a:ext>
              </a:extLst>
            </p:cNvPr>
            <p:cNvGraphicFramePr>
              <a:graphicFrameLocks noChangeAspect="1"/>
            </p:cNvGraphicFramePr>
            <p:nvPr>
              <p:extLst>
                <p:ext uri="{D42A27DB-BD31-4B8C-83A1-F6EECF244321}">
                  <p14:modId xmlns:p14="http://schemas.microsoft.com/office/powerpoint/2010/main" val="2372567847"/>
                </p:ext>
              </p:extLst>
            </p:nvPr>
          </p:nvGraphicFramePr>
          <p:xfrm>
            <a:off x="2108504" y="5283776"/>
            <a:ext cx="1336169" cy="962165"/>
          </p:xfrm>
          <a:graphic>
            <a:graphicData uri="http://schemas.openxmlformats.org/presentationml/2006/ole">
              <mc:AlternateContent xmlns:mc="http://schemas.openxmlformats.org/markup-compatibility/2006">
                <mc:Choice xmlns:v="urn:schemas-microsoft-com:vml" Requires="v">
                  <p:oleObj name="Prism 10" r:id="rId15" imgW="4140840" imgH="2980635" progId="Prism10.Document">
                    <p:embed/>
                  </p:oleObj>
                </mc:Choice>
                <mc:Fallback>
                  <p:oleObj name="Prism 10" r:id="rId15" imgW="4140840" imgH="2980635" progId="Prism10.Document">
                    <p:embed/>
                    <p:pic>
                      <p:nvPicPr>
                        <p:cNvPr id="15" name="Object 14">
                          <a:extLst>
                            <a:ext uri="{FF2B5EF4-FFF2-40B4-BE49-F238E27FC236}">
                              <a16:creationId xmlns:a16="http://schemas.microsoft.com/office/drawing/2014/main" id="{3E10B8B0-B53C-CC18-8A3F-A64934E481AF}"/>
                            </a:ext>
                          </a:extLst>
                        </p:cNvPr>
                        <p:cNvPicPr/>
                        <p:nvPr/>
                      </p:nvPicPr>
                      <p:blipFill>
                        <a:blip r:embed="rId16"/>
                        <a:stretch>
                          <a:fillRect/>
                        </a:stretch>
                      </p:blipFill>
                      <p:spPr>
                        <a:xfrm>
                          <a:off x="2108504" y="5283776"/>
                          <a:ext cx="1336169" cy="962165"/>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76CCA1E4-7E06-9993-4827-9C705458C40F}"/>
                </a:ext>
              </a:extLst>
            </p:cNvPr>
            <p:cNvGraphicFramePr>
              <a:graphicFrameLocks noChangeAspect="1"/>
            </p:cNvGraphicFramePr>
            <p:nvPr>
              <p:extLst>
                <p:ext uri="{D42A27DB-BD31-4B8C-83A1-F6EECF244321}">
                  <p14:modId xmlns:p14="http://schemas.microsoft.com/office/powerpoint/2010/main" val="2925208165"/>
                </p:ext>
              </p:extLst>
            </p:nvPr>
          </p:nvGraphicFramePr>
          <p:xfrm>
            <a:off x="4167169" y="5188339"/>
            <a:ext cx="1541067" cy="1153038"/>
          </p:xfrm>
          <a:graphic>
            <a:graphicData uri="http://schemas.openxmlformats.org/presentationml/2006/ole">
              <mc:AlternateContent xmlns:mc="http://schemas.openxmlformats.org/markup-compatibility/2006">
                <mc:Choice xmlns:v="urn:schemas-microsoft-com:vml" Requires="v">
                  <p:oleObj name="Prism 10" r:id="rId17" imgW="3985262" imgH="2980635" progId="Prism10.Document">
                    <p:embed/>
                  </p:oleObj>
                </mc:Choice>
                <mc:Fallback>
                  <p:oleObj name="Prism 10" r:id="rId17" imgW="3985262" imgH="2980635" progId="Prism10.Document">
                    <p:embed/>
                    <p:pic>
                      <p:nvPicPr>
                        <p:cNvPr id="16" name="Object 15">
                          <a:extLst>
                            <a:ext uri="{FF2B5EF4-FFF2-40B4-BE49-F238E27FC236}">
                              <a16:creationId xmlns:a16="http://schemas.microsoft.com/office/drawing/2014/main" id="{76CCA1E4-7E06-9993-4827-9C705458C40F}"/>
                            </a:ext>
                          </a:extLst>
                        </p:cNvPr>
                        <p:cNvPicPr/>
                        <p:nvPr/>
                      </p:nvPicPr>
                      <p:blipFill>
                        <a:blip r:embed="rId18"/>
                        <a:stretch>
                          <a:fillRect/>
                        </a:stretch>
                      </p:blipFill>
                      <p:spPr>
                        <a:xfrm>
                          <a:off x="4167169" y="5188339"/>
                          <a:ext cx="1541067" cy="1153038"/>
                        </a:xfrm>
                        <a:prstGeom prst="rect">
                          <a:avLst/>
                        </a:prstGeom>
                      </p:spPr>
                    </p:pic>
                  </p:oleObj>
                </mc:Fallback>
              </mc:AlternateContent>
            </a:graphicData>
          </a:graphic>
        </p:graphicFrame>
        <p:graphicFrame>
          <p:nvGraphicFramePr>
            <p:cNvPr id="18" name="Object 17">
              <a:extLst>
                <a:ext uri="{FF2B5EF4-FFF2-40B4-BE49-F238E27FC236}">
                  <a16:creationId xmlns:a16="http://schemas.microsoft.com/office/drawing/2014/main" id="{B7147662-414A-B7E0-7FA8-234A5829AEAA}"/>
                </a:ext>
              </a:extLst>
            </p:cNvPr>
            <p:cNvGraphicFramePr>
              <a:graphicFrameLocks noChangeAspect="1"/>
            </p:cNvGraphicFramePr>
            <p:nvPr>
              <p:extLst>
                <p:ext uri="{D42A27DB-BD31-4B8C-83A1-F6EECF244321}">
                  <p14:modId xmlns:p14="http://schemas.microsoft.com/office/powerpoint/2010/main" val="3173726747"/>
                </p:ext>
              </p:extLst>
            </p:nvPr>
          </p:nvGraphicFramePr>
          <p:xfrm>
            <a:off x="5885801" y="5183211"/>
            <a:ext cx="1533434" cy="1163294"/>
          </p:xfrm>
          <a:graphic>
            <a:graphicData uri="http://schemas.openxmlformats.org/presentationml/2006/ole">
              <mc:AlternateContent xmlns:mc="http://schemas.openxmlformats.org/markup-compatibility/2006">
                <mc:Choice xmlns:v="urn:schemas-microsoft-com:vml" Requires="v">
                  <p:oleObj name="Prism 10" r:id="rId19" imgW="3820680" imgH="2898520" progId="Prism10.Document">
                    <p:embed/>
                  </p:oleObj>
                </mc:Choice>
                <mc:Fallback>
                  <p:oleObj name="Prism 10" r:id="rId19" imgW="3820680" imgH="2898520" progId="Prism10.Document">
                    <p:embed/>
                    <p:pic>
                      <p:nvPicPr>
                        <p:cNvPr id="18" name="Object 17">
                          <a:extLst>
                            <a:ext uri="{FF2B5EF4-FFF2-40B4-BE49-F238E27FC236}">
                              <a16:creationId xmlns:a16="http://schemas.microsoft.com/office/drawing/2014/main" id="{B7147662-414A-B7E0-7FA8-234A5829AEAA}"/>
                            </a:ext>
                          </a:extLst>
                        </p:cNvPr>
                        <p:cNvPicPr/>
                        <p:nvPr/>
                      </p:nvPicPr>
                      <p:blipFill>
                        <a:blip r:embed="rId20"/>
                        <a:stretch>
                          <a:fillRect/>
                        </a:stretch>
                      </p:blipFill>
                      <p:spPr>
                        <a:xfrm>
                          <a:off x="5885801" y="5183211"/>
                          <a:ext cx="1533434" cy="1163294"/>
                        </a:xfrm>
                        <a:prstGeom prst="rect">
                          <a:avLst/>
                        </a:prstGeom>
                      </p:spPr>
                    </p:pic>
                  </p:oleObj>
                </mc:Fallback>
              </mc:AlternateContent>
            </a:graphicData>
          </a:graphic>
        </p:graphicFrame>
      </p:grpSp>
    </p:spTree>
    <p:extLst>
      <p:ext uri="{BB962C8B-B14F-4D97-AF65-F5344CB8AC3E}">
        <p14:creationId xmlns:p14="http://schemas.microsoft.com/office/powerpoint/2010/main" val="4067539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linds(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blinds(horizontal)">
                                      <p:cBhvr>
                                        <p:cTn id="12" dur="500"/>
                                        <p:tgtEl>
                                          <p:spTgt spid="6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24"/>
                                        </p:tgtEl>
                                        <p:attrNameLst>
                                          <p:attrName>style.visibility</p:attrName>
                                        </p:attrNameLst>
                                      </p:cBhvr>
                                      <p:to>
                                        <p:strVal val="visible"/>
                                      </p:to>
                                    </p:set>
                                    <p:animEffect transition="in" filter="blinds(horizontal)">
                                      <p:cBhvr>
                                        <p:cTn id="17" dur="500"/>
                                        <p:tgtEl>
                                          <p:spTgt spid="10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xfrm>
            <a:off x="865095" y="2904660"/>
            <a:ext cx="7772400" cy="1490935"/>
          </a:xfrm>
          <a:prstGeom prst="rect">
            <a:avLst/>
          </a:prstGeom>
        </p:spPr>
        <p:txBody>
          <a:bodyPr vert="horz" wrap="square" lIns="0" tIns="7316" rIns="0" bIns="0" rtlCol="0" anchor="ctr">
            <a:spAutoFit/>
          </a:bodyPr>
          <a:lstStyle/>
          <a:p>
            <a:pPr marL="7701" marR="18098">
              <a:lnSpc>
                <a:spcPct val="111400"/>
              </a:lnSpc>
              <a:spcBef>
                <a:spcPts val="58"/>
              </a:spcBef>
            </a:pPr>
            <a:r>
              <a:rPr lang="en-US" sz="4487" spc="-167" dirty="0">
                <a:solidFill>
                  <a:srgbClr val="FFFFFF"/>
                </a:solidFill>
              </a:rPr>
              <a:t>Multi-organ MPS: </a:t>
            </a:r>
            <a:br>
              <a:rPr lang="en-US" sz="4487" spc="-167" dirty="0">
                <a:solidFill>
                  <a:srgbClr val="FFFFFF"/>
                </a:solidFill>
              </a:rPr>
            </a:br>
            <a:r>
              <a:rPr lang="en-US" sz="4487" spc="-167" dirty="0">
                <a:solidFill>
                  <a:srgbClr val="FFFFFF"/>
                </a:solidFill>
              </a:rPr>
              <a:t>Gut-Liver axis</a:t>
            </a:r>
            <a:endParaRPr sz="4487" dirty="0"/>
          </a:p>
        </p:txBody>
      </p:sp>
    </p:spTree>
    <p:extLst>
      <p:ext uri="{BB962C8B-B14F-4D97-AF65-F5344CB8AC3E}">
        <p14:creationId xmlns:p14="http://schemas.microsoft.com/office/powerpoint/2010/main" val="4480761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0FA123CD-F97E-D052-860F-149BA3D5B09C}"/>
              </a:ext>
            </a:extLst>
          </p:cNvPr>
          <p:cNvGrpSpPr/>
          <p:nvPr/>
        </p:nvGrpSpPr>
        <p:grpSpPr>
          <a:xfrm>
            <a:off x="3673967" y="1582397"/>
            <a:ext cx="8441664" cy="4439641"/>
            <a:chOff x="436469" y="3806607"/>
            <a:chExt cx="15382142" cy="6841912"/>
          </a:xfrm>
        </p:grpSpPr>
        <p:sp>
          <p:nvSpPr>
            <p:cNvPr id="20" name="object 107">
              <a:extLst>
                <a:ext uri="{FF2B5EF4-FFF2-40B4-BE49-F238E27FC236}">
                  <a16:creationId xmlns:a16="http://schemas.microsoft.com/office/drawing/2014/main" id="{888D1F8F-E873-CE21-EA56-1C19B9FF7CBD}"/>
                </a:ext>
              </a:extLst>
            </p:cNvPr>
            <p:cNvSpPr txBox="1"/>
            <p:nvPr/>
          </p:nvSpPr>
          <p:spPr>
            <a:xfrm>
              <a:off x="15247334" y="5505096"/>
              <a:ext cx="444500" cy="226695"/>
            </a:xfrm>
            <a:prstGeom prst="rect">
              <a:avLst/>
            </a:prstGeom>
          </p:spPr>
          <p:txBody>
            <a:bodyPr vert="horz" wrap="square" lIns="0" tIns="15240" rIns="0" bIns="0" rtlCol="0">
              <a:spAutoFit/>
            </a:bodyPr>
            <a:lstStyle/>
            <a:p>
              <a:pPr marL="12700">
                <a:lnSpc>
                  <a:spcPct val="100000"/>
                </a:lnSpc>
                <a:spcBef>
                  <a:spcPts val="120"/>
                </a:spcBef>
              </a:pPr>
              <a:r>
                <a:rPr sz="1300" b="1" spc="-10">
                  <a:solidFill>
                    <a:srgbClr val="FFFFFF"/>
                  </a:solidFill>
                  <a:latin typeface="Montserrat"/>
                  <a:cs typeface="Montserrat"/>
                </a:rPr>
                <a:t>Li</a:t>
              </a:r>
              <a:r>
                <a:rPr sz="1300" b="1" spc="-25">
                  <a:solidFill>
                    <a:srgbClr val="FFFFFF"/>
                  </a:solidFill>
                  <a:latin typeface="Montserrat"/>
                  <a:cs typeface="Montserrat"/>
                </a:rPr>
                <a:t>v</a:t>
              </a:r>
              <a:r>
                <a:rPr sz="1300" b="1" spc="-5">
                  <a:solidFill>
                    <a:srgbClr val="FFFFFF"/>
                  </a:solidFill>
                  <a:latin typeface="Montserrat"/>
                  <a:cs typeface="Montserrat"/>
                </a:rPr>
                <a:t>er</a:t>
              </a:r>
              <a:endParaRPr sz="1300">
                <a:latin typeface="Montserrat"/>
                <a:cs typeface="Montserrat"/>
              </a:endParaRPr>
            </a:p>
          </p:txBody>
        </p:sp>
        <p:pic>
          <p:nvPicPr>
            <p:cNvPr id="21" name="Picture 20">
              <a:extLst>
                <a:ext uri="{FF2B5EF4-FFF2-40B4-BE49-F238E27FC236}">
                  <a16:creationId xmlns:a16="http://schemas.microsoft.com/office/drawing/2014/main" id="{1305E97A-01A8-4961-0CF2-5FB9DB5808E4}"/>
                </a:ext>
              </a:extLst>
            </p:cNvPr>
            <p:cNvPicPr>
              <a:picLocks noChangeAspect="1"/>
            </p:cNvPicPr>
            <p:nvPr/>
          </p:nvPicPr>
          <p:blipFill rotWithShape="1">
            <a:blip r:embed="rId3"/>
            <a:srcRect t="43989" r="51576" b="4379"/>
            <a:stretch/>
          </p:blipFill>
          <p:spPr>
            <a:xfrm>
              <a:off x="436469" y="6793340"/>
              <a:ext cx="4373936" cy="3855179"/>
            </a:xfrm>
            <a:prstGeom prst="rect">
              <a:avLst/>
            </a:prstGeom>
          </p:spPr>
        </p:pic>
        <p:pic>
          <p:nvPicPr>
            <p:cNvPr id="22" name="Picture 21">
              <a:extLst>
                <a:ext uri="{FF2B5EF4-FFF2-40B4-BE49-F238E27FC236}">
                  <a16:creationId xmlns:a16="http://schemas.microsoft.com/office/drawing/2014/main" id="{7C66FC2E-2781-DBEE-953D-9F8C170D8728}"/>
                </a:ext>
              </a:extLst>
            </p:cNvPr>
            <p:cNvPicPr>
              <a:picLocks noChangeAspect="1"/>
            </p:cNvPicPr>
            <p:nvPr/>
          </p:nvPicPr>
          <p:blipFill>
            <a:blip r:embed="rId4"/>
            <a:stretch>
              <a:fillRect/>
            </a:stretch>
          </p:blipFill>
          <p:spPr>
            <a:xfrm>
              <a:off x="4297965" y="3806607"/>
              <a:ext cx="11520646" cy="6685928"/>
            </a:xfrm>
            <a:prstGeom prst="rect">
              <a:avLst/>
            </a:prstGeom>
          </p:spPr>
        </p:pic>
        <p:sp>
          <p:nvSpPr>
            <p:cNvPr id="23" name="object 21">
              <a:extLst>
                <a:ext uri="{FF2B5EF4-FFF2-40B4-BE49-F238E27FC236}">
                  <a16:creationId xmlns:a16="http://schemas.microsoft.com/office/drawing/2014/main" id="{CAE1EBD7-2239-D7A2-3EDE-5B0B805CCF30}"/>
                </a:ext>
              </a:extLst>
            </p:cNvPr>
            <p:cNvSpPr txBox="1"/>
            <p:nvPr/>
          </p:nvSpPr>
          <p:spPr>
            <a:xfrm>
              <a:off x="8462121" y="10148498"/>
              <a:ext cx="4093919" cy="404154"/>
            </a:xfrm>
            <a:prstGeom prst="rect">
              <a:avLst/>
            </a:prstGeom>
          </p:spPr>
          <p:txBody>
            <a:bodyPr vert="horz" wrap="square" lIns="0" tIns="15875" rIns="0" bIns="0" rtlCol="0">
              <a:spAutoFit/>
            </a:bodyPr>
            <a:lstStyle/>
            <a:p>
              <a:pPr marL="12700">
                <a:lnSpc>
                  <a:spcPct val="100000"/>
                </a:lnSpc>
                <a:spcBef>
                  <a:spcPts val="125"/>
                </a:spcBef>
              </a:pPr>
              <a:r>
                <a:rPr lang="en-GB" sz="1600" b="1" spc="5" dirty="0">
                  <a:solidFill>
                    <a:srgbClr val="3B617B"/>
                  </a:solidFill>
                  <a:latin typeface="Montserrat"/>
                  <a:cs typeface="Montserrat"/>
                </a:rPr>
                <a:t>Multi-organ MPS</a:t>
              </a:r>
              <a:endParaRPr sz="1600" dirty="0">
                <a:latin typeface="Montserrat"/>
                <a:cs typeface="Montserrat"/>
              </a:endParaRPr>
            </a:p>
          </p:txBody>
        </p:sp>
        <p:sp>
          <p:nvSpPr>
            <p:cNvPr id="24" name="object 21">
              <a:extLst>
                <a:ext uri="{FF2B5EF4-FFF2-40B4-BE49-F238E27FC236}">
                  <a16:creationId xmlns:a16="http://schemas.microsoft.com/office/drawing/2014/main" id="{1F459065-15BC-77BB-2DC7-48E6320A8C8C}"/>
                </a:ext>
              </a:extLst>
            </p:cNvPr>
            <p:cNvSpPr txBox="1"/>
            <p:nvPr/>
          </p:nvSpPr>
          <p:spPr>
            <a:xfrm>
              <a:off x="1127806" y="10048757"/>
              <a:ext cx="2688602" cy="404154"/>
            </a:xfrm>
            <a:prstGeom prst="rect">
              <a:avLst/>
            </a:prstGeom>
          </p:spPr>
          <p:txBody>
            <a:bodyPr vert="horz" wrap="square" lIns="0" tIns="15875" rIns="0" bIns="0" rtlCol="0">
              <a:spAutoFit/>
            </a:bodyPr>
            <a:lstStyle/>
            <a:p>
              <a:pPr marL="12700">
                <a:lnSpc>
                  <a:spcPct val="100000"/>
                </a:lnSpc>
                <a:spcBef>
                  <a:spcPts val="125"/>
                </a:spcBef>
              </a:pPr>
              <a:r>
                <a:rPr lang="en-GB" sz="1600" b="1" spc="5" dirty="0">
                  <a:solidFill>
                    <a:srgbClr val="3B617B"/>
                  </a:solidFill>
                  <a:latin typeface="Montserrat"/>
                  <a:cs typeface="Montserrat"/>
                </a:rPr>
                <a:t>PBPK model</a:t>
              </a:r>
              <a:endParaRPr sz="1600" dirty="0">
                <a:latin typeface="Montserrat"/>
                <a:cs typeface="Montserrat"/>
              </a:endParaRPr>
            </a:p>
          </p:txBody>
        </p:sp>
        <p:cxnSp>
          <p:nvCxnSpPr>
            <p:cNvPr id="25" name="Straight Arrow Connector 24">
              <a:extLst>
                <a:ext uri="{FF2B5EF4-FFF2-40B4-BE49-F238E27FC236}">
                  <a16:creationId xmlns:a16="http://schemas.microsoft.com/office/drawing/2014/main" id="{A4FD174D-A9D9-78EB-A68C-CCCF2D996325}"/>
                </a:ext>
              </a:extLst>
            </p:cNvPr>
            <p:cNvCxnSpPr>
              <a:cxnSpLocks/>
            </p:cNvCxnSpPr>
            <p:nvPr/>
          </p:nvCxnSpPr>
          <p:spPr>
            <a:xfrm>
              <a:off x="3743298" y="9042400"/>
              <a:ext cx="4613302" cy="0"/>
            </a:xfrm>
            <a:prstGeom prst="straightConnector1">
              <a:avLst/>
            </a:prstGeom>
            <a:ln w="38100">
              <a:solidFill>
                <a:srgbClr val="98AAB8"/>
              </a:solidFill>
              <a:prstDash val="dash"/>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D8170BE1-A9D3-594E-341A-E434B465F4EE}"/>
                </a:ext>
              </a:extLst>
            </p:cNvPr>
            <p:cNvCxnSpPr>
              <a:cxnSpLocks/>
            </p:cNvCxnSpPr>
            <p:nvPr/>
          </p:nvCxnSpPr>
          <p:spPr>
            <a:xfrm flipV="1">
              <a:off x="3062043" y="6954513"/>
              <a:ext cx="1433757" cy="1177940"/>
            </a:xfrm>
            <a:prstGeom prst="straightConnector1">
              <a:avLst/>
            </a:prstGeom>
            <a:ln w="38100">
              <a:solidFill>
                <a:srgbClr val="98AAB8"/>
              </a:solidFill>
              <a:prstDash val="dash"/>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A4C4DF2C-311C-834B-B57F-D0D96CABAA09}"/>
                </a:ext>
              </a:extLst>
            </p:cNvPr>
            <p:cNvSpPr/>
            <p:nvPr/>
          </p:nvSpPr>
          <p:spPr>
            <a:xfrm>
              <a:off x="2528135" y="6634585"/>
              <a:ext cx="533908" cy="6616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DADD3D20-CE6F-7903-F4FE-C2F09FD2AAFB}"/>
                </a:ext>
              </a:extLst>
            </p:cNvPr>
            <p:cNvSpPr/>
            <p:nvPr/>
          </p:nvSpPr>
          <p:spPr>
            <a:xfrm>
              <a:off x="2261181" y="7301333"/>
              <a:ext cx="533908" cy="661675"/>
            </a:xfrm>
            <a:prstGeom prst="ellipse">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Title 2">
            <a:extLst>
              <a:ext uri="{FF2B5EF4-FFF2-40B4-BE49-F238E27FC236}">
                <a16:creationId xmlns:a16="http://schemas.microsoft.com/office/drawing/2014/main" id="{2B5D9E1E-013D-B301-113B-F780441EFADD}"/>
              </a:ext>
            </a:extLst>
          </p:cNvPr>
          <p:cNvSpPr>
            <a:spLocks noGrp="1"/>
          </p:cNvSpPr>
          <p:nvPr>
            <p:ph type="title"/>
          </p:nvPr>
        </p:nvSpPr>
        <p:spPr/>
        <p:txBody>
          <a:bodyPr/>
          <a:lstStyle/>
          <a:p>
            <a:r>
              <a:rPr lang="en-GB" dirty="0"/>
              <a:t>Multi-organ MPS</a:t>
            </a:r>
          </a:p>
        </p:txBody>
      </p:sp>
      <p:sp>
        <p:nvSpPr>
          <p:cNvPr id="58" name="Footer Placeholder 5">
            <a:extLst>
              <a:ext uri="{FF2B5EF4-FFF2-40B4-BE49-F238E27FC236}">
                <a16:creationId xmlns:a16="http://schemas.microsoft.com/office/drawing/2014/main" id="{45A77892-C6A5-7A3A-2331-CF9EC0912F28}"/>
              </a:ext>
            </a:extLst>
          </p:cNvPr>
          <p:cNvSpPr>
            <a:spLocks noGrp="1"/>
          </p:cNvSpPr>
          <p:nvPr>
            <p:ph type="ftr" sz="quarter" idx="31"/>
          </p:nvPr>
        </p:nvSpPr>
        <p:spPr/>
        <p:txBody>
          <a:bodyPr/>
          <a:lstStyle/>
          <a:p>
            <a:pPr algn="l"/>
            <a:r>
              <a:rPr lang="en-GB" dirty="0"/>
              <a:t>Transforming drug discovery </a:t>
            </a:r>
            <a:r>
              <a:rPr lang="en-GB" b="0" dirty="0"/>
              <a:t>| Non-confidential © CN Bio 2024</a:t>
            </a:r>
          </a:p>
        </p:txBody>
      </p:sp>
      <p:sp>
        <p:nvSpPr>
          <p:cNvPr id="10" name="Text Placeholder 4">
            <a:extLst>
              <a:ext uri="{FF2B5EF4-FFF2-40B4-BE49-F238E27FC236}">
                <a16:creationId xmlns:a16="http://schemas.microsoft.com/office/drawing/2014/main" id="{805F8D58-5ED4-8A11-7A69-D16253F1668C}"/>
              </a:ext>
            </a:extLst>
          </p:cNvPr>
          <p:cNvSpPr txBox="1">
            <a:spLocks/>
          </p:cNvSpPr>
          <p:nvPr/>
        </p:nvSpPr>
        <p:spPr>
          <a:xfrm>
            <a:off x="549442" y="1466314"/>
            <a:ext cx="6831072" cy="595043"/>
          </a:xfrm>
          <a:prstGeom prst="rect">
            <a:avLst/>
          </a:prstGeom>
        </p:spPr>
        <p:txBody>
          <a:bodyPr vert="horz" lIns="91440" tIns="45720" rIns="91440" bIns="45720" rtlCol="0">
            <a:noAutofit/>
          </a:bodyPr>
          <a:lstStyle>
            <a:lvl1pPr marL="0" indent="0" algn="l" defTabSz="914400" rtl="0" eaLnBrk="1" latinLnBrk="0" hangingPunct="1">
              <a:lnSpc>
                <a:spcPts val="1880"/>
              </a:lnSpc>
              <a:spcBef>
                <a:spcPts val="1000"/>
              </a:spcBef>
              <a:buFont typeface="Arial" panose="020B0604020202020204" pitchFamily="34" charset="0"/>
              <a:buNone/>
              <a:defRPr lang="en-GB" sz="1400" b="1" i="0" kern="1200" dirty="0">
                <a:solidFill>
                  <a:schemeClr val="accent1"/>
                </a:solidFill>
                <a:latin typeface="Montserrat"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700">
              <a:lnSpc>
                <a:spcPct val="100000"/>
              </a:lnSpc>
              <a:spcBef>
                <a:spcPts val="95"/>
              </a:spcBef>
            </a:pPr>
            <a:r>
              <a:rPr lang="en-GB" sz="1400" b="1" spc="-85" dirty="0">
                <a:solidFill>
                  <a:srgbClr val="3B617B"/>
                </a:solidFill>
                <a:latin typeface="Montserrat" panose="00000500000000000000" pitchFamily="2" charset="0"/>
                <a:cs typeface="Montserrat-ExtraBold"/>
              </a:rPr>
              <a:t>Fluidically linked organotypic models allow modelling of complex disease processes, biodistribution of molecules and organ-organ crosstalk</a:t>
            </a:r>
            <a:endParaRPr lang="en-GB" sz="1400" dirty="0">
              <a:latin typeface="Montserrat" panose="00000500000000000000" pitchFamily="2" charset="0"/>
              <a:cs typeface="Montserrat-ExtraBold"/>
            </a:endParaRPr>
          </a:p>
          <a:p>
            <a:endParaRPr lang="en-GB" dirty="0">
              <a:latin typeface="Montserrat" panose="00000500000000000000" pitchFamily="2" charset="0"/>
            </a:endParaRPr>
          </a:p>
        </p:txBody>
      </p:sp>
      <p:sp>
        <p:nvSpPr>
          <p:cNvPr id="29" name="TextBox 28">
            <a:extLst>
              <a:ext uri="{FF2B5EF4-FFF2-40B4-BE49-F238E27FC236}">
                <a16:creationId xmlns:a16="http://schemas.microsoft.com/office/drawing/2014/main" id="{41042BB4-10B2-02D7-2CAE-24E1981CD5DB}"/>
              </a:ext>
            </a:extLst>
          </p:cNvPr>
          <p:cNvSpPr txBox="1"/>
          <p:nvPr/>
        </p:nvSpPr>
        <p:spPr>
          <a:xfrm>
            <a:off x="1254194" y="2287087"/>
            <a:ext cx="3348975" cy="276999"/>
          </a:xfrm>
          <a:prstGeom prst="rect">
            <a:avLst/>
          </a:prstGeom>
          <a:noFill/>
        </p:spPr>
        <p:txBody>
          <a:bodyPr wrap="square" rtlCol="0">
            <a:spAutoFit/>
          </a:bodyPr>
          <a:lstStyle/>
          <a:p>
            <a:r>
              <a:rPr lang="en-US" sz="1200" dirty="0">
                <a:solidFill>
                  <a:srgbClr val="6D6E71"/>
                </a:solidFill>
                <a:cs typeface="Montserrat-Light" panose="020B0604020202020204" charset="0"/>
              </a:rPr>
              <a:t>Modeling</a:t>
            </a:r>
            <a:r>
              <a:rPr lang="en-GB" sz="1200" dirty="0">
                <a:solidFill>
                  <a:srgbClr val="6D6E71"/>
                </a:solidFill>
                <a:cs typeface="Montserrat-Light" panose="020B0604020202020204" charset="0"/>
              </a:rPr>
              <a:t> interorgan crosstalk</a:t>
            </a:r>
            <a:endParaRPr lang="en-GB" sz="1200" dirty="0">
              <a:solidFill>
                <a:srgbClr val="6D6E71"/>
              </a:solidFill>
            </a:endParaRPr>
          </a:p>
        </p:txBody>
      </p:sp>
      <p:sp>
        <p:nvSpPr>
          <p:cNvPr id="30" name="TextBox 29">
            <a:extLst>
              <a:ext uri="{FF2B5EF4-FFF2-40B4-BE49-F238E27FC236}">
                <a16:creationId xmlns:a16="http://schemas.microsoft.com/office/drawing/2014/main" id="{DF87D50E-78BA-29A7-89BD-9253AC3284EC}"/>
              </a:ext>
            </a:extLst>
          </p:cNvPr>
          <p:cNvSpPr txBox="1"/>
          <p:nvPr/>
        </p:nvSpPr>
        <p:spPr>
          <a:xfrm>
            <a:off x="1254194" y="2937319"/>
            <a:ext cx="3947534" cy="276999"/>
          </a:xfrm>
          <a:prstGeom prst="rect">
            <a:avLst/>
          </a:prstGeom>
          <a:noFill/>
        </p:spPr>
        <p:txBody>
          <a:bodyPr wrap="square" rtlCol="0">
            <a:spAutoFit/>
          </a:bodyPr>
          <a:lstStyle/>
          <a:p>
            <a:r>
              <a:rPr lang="en-GB" sz="1200" dirty="0">
                <a:solidFill>
                  <a:srgbClr val="6D6E71"/>
                </a:solidFill>
                <a:cs typeface="Montserrat-Light" panose="020B0604020202020204" charset="0"/>
              </a:rPr>
              <a:t>Improved prediction on biological processes</a:t>
            </a:r>
            <a:endParaRPr lang="en-GB" sz="1200" dirty="0">
              <a:solidFill>
                <a:srgbClr val="6D6E71"/>
              </a:solidFill>
            </a:endParaRPr>
          </a:p>
        </p:txBody>
      </p:sp>
      <p:sp>
        <p:nvSpPr>
          <p:cNvPr id="32" name="TextBox 31">
            <a:extLst>
              <a:ext uri="{FF2B5EF4-FFF2-40B4-BE49-F238E27FC236}">
                <a16:creationId xmlns:a16="http://schemas.microsoft.com/office/drawing/2014/main" id="{35F0F765-5658-F111-6816-8EADA45B7046}"/>
              </a:ext>
            </a:extLst>
          </p:cNvPr>
          <p:cNvSpPr txBox="1"/>
          <p:nvPr/>
        </p:nvSpPr>
        <p:spPr>
          <a:xfrm>
            <a:off x="1254192" y="3514464"/>
            <a:ext cx="3348975" cy="461665"/>
          </a:xfrm>
          <a:prstGeom prst="rect">
            <a:avLst/>
          </a:prstGeom>
          <a:noFill/>
        </p:spPr>
        <p:txBody>
          <a:bodyPr wrap="square" rtlCol="0">
            <a:spAutoFit/>
          </a:bodyPr>
          <a:lstStyle/>
          <a:p>
            <a:r>
              <a:rPr lang="en-US" sz="1200">
                <a:solidFill>
                  <a:srgbClr val="6D6E71"/>
                </a:solidFill>
                <a:cs typeface="Montserrat-Light" panose="020B0604020202020204" charset="0"/>
              </a:rPr>
              <a:t>Mathematical modeling for improved translation to human</a:t>
            </a:r>
            <a:endParaRPr lang="en-US" sz="1200">
              <a:solidFill>
                <a:srgbClr val="6D6E71"/>
              </a:solidFill>
            </a:endParaRPr>
          </a:p>
        </p:txBody>
      </p:sp>
      <p:grpSp>
        <p:nvGrpSpPr>
          <p:cNvPr id="33" name="object 7">
            <a:extLst>
              <a:ext uri="{FF2B5EF4-FFF2-40B4-BE49-F238E27FC236}">
                <a16:creationId xmlns:a16="http://schemas.microsoft.com/office/drawing/2014/main" id="{DDCFC1D9-AEDE-D3EB-DF31-1C88DF91F5BE}"/>
              </a:ext>
            </a:extLst>
          </p:cNvPr>
          <p:cNvGrpSpPr/>
          <p:nvPr/>
        </p:nvGrpSpPr>
        <p:grpSpPr>
          <a:xfrm>
            <a:off x="1018628" y="2317114"/>
            <a:ext cx="229975" cy="222567"/>
            <a:chOff x="1047090" y="5046273"/>
            <a:chExt cx="379245" cy="367030"/>
          </a:xfrm>
        </p:grpSpPr>
        <p:sp>
          <p:nvSpPr>
            <p:cNvPr id="34" name="object 8">
              <a:extLst>
                <a:ext uri="{FF2B5EF4-FFF2-40B4-BE49-F238E27FC236}">
                  <a16:creationId xmlns:a16="http://schemas.microsoft.com/office/drawing/2014/main" id="{9F035110-C0CA-6DC0-1E31-C23DF519ABE7}"/>
                </a:ext>
              </a:extLst>
            </p:cNvPr>
            <p:cNvSpPr/>
            <p:nvPr/>
          </p:nvSpPr>
          <p:spPr>
            <a:xfrm>
              <a:off x="1047090" y="5046273"/>
              <a:ext cx="367030" cy="367030"/>
            </a:xfrm>
            <a:custGeom>
              <a:avLst/>
              <a:gdLst/>
              <a:ahLst/>
              <a:cxnLst/>
              <a:rect l="l" t="t" r="r" b="b"/>
              <a:pathLst>
                <a:path w="367030" h="367029">
                  <a:moveTo>
                    <a:pt x="183240" y="0"/>
                  </a:moveTo>
                  <a:lnTo>
                    <a:pt x="134582" y="6557"/>
                  </a:lnTo>
                  <a:lnTo>
                    <a:pt x="90825" y="25054"/>
                  </a:lnTo>
                  <a:lnTo>
                    <a:pt x="53728" y="53732"/>
                  </a:lnTo>
                  <a:lnTo>
                    <a:pt x="25052" y="90829"/>
                  </a:lnTo>
                  <a:lnTo>
                    <a:pt x="6556" y="134586"/>
                  </a:lnTo>
                  <a:lnTo>
                    <a:pt x="0" y="183240"/>
                  </a:lnTo>
                  <a:lnTo>
                    <a:pt x="6556" y="231898"/>
                  </a:lnTo>
                  <a:lnTo>
                    <a:pt x="25052" y="275655"/>
                  </a:lnTo>
                  <a:lnTo>
                    <a:pt x="53728" y="312752"/>
                  </a:lnTo>
                  <a:lnTo>
                    <a:pt x="90825" y="341428"/>
                  </a:lnTo>
                  <a:lnTo>
                    <a:pt x="134582" y="359924"/>
                  </a:lnTo>
                  <a:lnTo>
                    <a:pt x="183240" y="366480"/>
                  </a:lnTo>
                  <a:lnTo>
                    <a:pt x="231898" y="359924"/>
                  </a:lnTo>
                  <a:lnTo>
                    <a:pt x="275655" y="341428"/>
                  </a:lnTo>
                  <a:lnTo>
                    <a:pt x="312752" y="312752"/>
                  </a:lnTo>
                  <a:lnTo>
                    <a:pt x="341428" y="275655"/>
                  </a:lnTo>
                  <a:lnTo>
                    <a:pt x="359924" y="231898"/>
                  </a:lnTo>
                  <a:lnTo>
                    <a:pt x="366480" y="183240"/>
                  </a:lnTo>
                  <a:lnTo>
                    <a:pt x="365479" y="163883"/>
                  </a:lnTo>
                  <a:lnTo>
                    <a:pt x="357509" y="126414"/>
                  </a:lnTo>
                  <a:lnTo>
                    <a:pt x="335455" y="115200"/>
                  </a:lnTo>
                  <a:lnTo>
                    <a:pt x="341767" y="131550"/>
                  </a:lnTo>
                  <a:lnTo>
                    <a:pt x="346291" y="148380"/>
                  </a:lnTo>
                  <a:lnTo>
                    <a:pt x="349015" y="165629"/>
                  </a:lnTo>
                  <a:lnTo>
                    <a:pt x="349926" y="183240"/>
                  </a:lnTo>
                  <a:lnTo>
                    <a:pt x="343962" y="227501"/>
                  </a:lnTo>
                  <a:lnTo>
                    <a:pt x="327136" y="267305"/>
                  </a:lnTo>
                  <a:lnTo>
                    <a:pt x="301051" y="301051"/>
                  </a:lnTo>
                  <a:lnTo>
                    <a:pt x="267305" y="327136"/>
                  </a:lnTo>
                  <a:lnTo>
                    <a:pt x="227501" y="343962"/>
                  </a:lnTo>
                  <a:lnTo>
                    <a:pt x="183240" y="349926"/>
                  </a:lnTo>
                  <a:lnTo>
                    <a:pt x="138978" y="343962"/>
                  </a:lnTo>
                  <a:lnTo>
                    <a:pt x="99175" y="327136"/>
                  </a:lnTo>
                  <a:lnTo>
                    <a:pt x="65429" y="301051"/>
                  </a:lnTo>
                  <a:lnTo>
                    <a:pt x="39344" y="267305"/>
                  </a:lnTo>
                  <a:lnTo>
                    <a:pt x="22518" y="227501"/>
                  </a:lnTo>
                  <a:lnTo>
                    <a:pt x="16554" y="183240"/>
                  </a:lnTo>
                  <a:lnTo>
                    <a:pt x="22518" y="138978"/>
                  </a:lnTo>
                  <a:lnTo>
                    <a:pt x="39344" y="99175"/>
                  </a:lnTo>
                  <a:lnTo>
                    <a:pt x="65429" y="65429"/>
                  </a:lnTo>
                  <a:lnTo>
                    <a:pt x="99175" y="39344"/>
                  </a:lnTo>
                  <a:lnTo>
                    <a:pt x="138978" y="22518"/>
                  </a:lnTo>
                  <a:lnTo>
                    <a:pt x="183240" y="16554"/>
                  </a:lnTo>
                  <a:lnTo>
                    <a:pt x="207986" y="18377"/>
                  </a:lnTo>
                  <a:lnTo>
                    <a:pt x="231966" y="23781"/>
                  </a:lnTo>
                  <a:lnTo>
                    <a:pt x="254855" y="32669"/>
                  </a:lnTo>
                  <a:lnTo>
                    <a:pt x="276326" y="44941"/>
                  </a:lnTo>
                  <a:lnTo>
                    <a:pt x="280127" y="47495"/>
                  </a:lnTo>
                  <a:lnTo>
                    <a:pt x="285258" y="46501"/>
                  </a:lnTo>
                  <a:lnTo>
                    <a:pt x="290378" y="38920"/>
                  </a:lnTo>
                  <a:lnTo>
                    <a:pt x="289373" y="33779"/>
                  </a:lnTo>
                  <a:lnTo>
                    <a:pt x="285582" y="31224"/>
                  </a:lnTo>
                  <a:lnTo>
                    <a:pt x="261973" y="17727"/>
                  </a:lnTo>
                  <a:lnTo>
                    <a:pt x="236806" y="7951"/>
                  </a:lnTo>
                  <a:lnTo>
                    <a:pt x="210442" y="2005"/>
                  </a:lnTo>
                  <a:lnTo>
                    <a:pt x="183240" y="0"/>
                  </a:lnTo>
                  <a:close/>
                </a:path>
              </a:pathLst>
            </a:custGeom>
            <a:solidFill>
              <a:srgbClr val="F1F2F2"/>
            </a:solidFill>
          </p:spPr>
          <p:txBody>
            <a:bodyPr wrap="square" lIns="0" tIns="0" rIns="0" bIns="0" rtlCol="0"/>
            <a:lstStyle/>
            <a:p>
              <a:pPr defTabSz="554492">
                <a:buClr>
                  <a:srgbClr val="000000"/>
                </a:buClr>
              </a:pPr>
              <a:endParaRPr sz="849" kern="0">
                <a:solidFill>
                  <a:srgbClr val="000000"/>
                </a:solidFill>
                <a:latin typeface="Arial"/>
                <a:cs typeface="Arial"/>
                <a:sym typeface="Arial"/>
              </a:endParaRPr>
            </a:p>
          </p:txBody>
        </p:sp>
        <p:sp>
          <p:nvSpPr>
            <p:cNvPr id="35" name="object 9">
              <a:extLst>
                <a:ext uri="{FF2B5EF4-FFF2-40B4-BE49-F238E27FC236}">
                  <a16:creationId xmlns:a16="http://schemas.microsoft.com/office/drawing/2014/main" id="{38D99600-888B-1256-2692-E7B37B43A139}"/>
                </a:ext>
              </a:extLst>
            </p:cNvPr>
            <p:cNvSpPr/>
            <p:nvPr/>
          </p:nvSpPr>
          <p:spPr>
            <a:xfrm>
              <a:off x="1104390" y="5047995"/>
              <a:ext cx="321945" cy="305435"/>
            </a:xfrm>
            <a:custGeom>
              <a:avLst/>
              <a:gdLst/>
              <a:ahLst/>
              <a:cxnLst/>
              <a:rect l="l" t="t" r="r" b="b"/>
              <a:pathLst>
                <a:path w="321944" h="305435">
                  <a:moveTo>
                    <a:pt x="304940" y="0"/>
                  </a:moveTo>
                  <a:lnTo>
                    <a:pt x="285060" y="12677"/>
                  </a:lnTo>
                  <a:lnTo>
                    <a:pt x="257070" y="41075"/>
                  </a:lnTo>
                  <a:lnTo>
                    <a:pt x="217742" y="85451"/>
                  </a:lnTo>
                  <a:lnTo>
                    <a:pt x="113378" y="210599"/>
                  </a:lnTo>
                  <a:lnTo>
                    <a:pt x="52490" y="135125"/>
                  </a:lnTo>
                  <a:lnTo>
                    <a:pt x="37466" y="129552"/>
                  </a:lnTo>
                  <a:lnTo>
                    <a:pt x="17987" y="139083"/>
                  </a:lnTo>
                  <a:lnTo>
                    <a:pt x="2637" y="156491"/>
                  </a:lnTo>
                  <a:lnTo>
                    <a:pt x="0" y="174548"/>
                  </a:lnTo>
                  <a:lnTo>
                    <a:pt x="79463" y="285110"/>
                  </a:lnTo>
                  <a:lnTo>
                    <a:pt x="96456" y="301261"/>
                  </a:lnTo>
                  <a:lnTo>
                    <a:pt x="114445" y="305028"/>
                  </a:lnTo>
                  <a:lnTo>
                    <a:pt x="131560" y="298150"/>
                  </a:lnTo>
                  <a:lnTo>
                    <a:pt x="145932" y="282367"/>
                  </a:lnTo>
                  <a:lnTo>
                    <a:pt x="250664" y="123907"/>
                  </a:lnTo>
                  <a:lnTo>
                    <a:pt x="303700" y="41964"/>
                  </a:lnTo>
                  <a:lnTo>
                    <a:pt x="321353" y="10327"/>
                  </a:lnTo>
                  <a:lnTo>
                    <a:pt x="319937" y="2784"/>
                  </a:lnTo>
                  <a:lnTo>
                    <a:pt x="304940" y="0"/>
                  </a:lnTo>
                  <a:close/>
                </a:path>
              </a:pathLst>
            </a:custGeom>
            <a:solidFill>
              <a:srgbClr val="82CFD1"/>
            </a:solidFill>
          </p:spPr>
          <p:txBody>
            <a:bodyPr wrap="square" lIns="0" tIns="0" rIns="0" bIns="0" rtlCol="0"/>
            <a:lstStyle/>
            <a:p>
              <a:pPr defTabSz="554492">
                <a:buClr>
                  <a:srgbClr val="000000"/>
                </a:buClr>
              </a:pPr>
              <a:endParaRPr sz="849" kern="0">
                <a:solidFill>
                  <a:srgbClr val="000000"/>
                </a:solidFill>
                <a:latin typeface="Arial"/>
                <a:cs typeface="Arial"/>
                <a:sym typeface="Arial"/>
              </a:endParaRPr>
            </a:p>
          </p:txBody>
        </p:sp>
      </p:grpSp>
      <p:grpSp>
        <p:nvGrpSpPr>
          <p:cNvPr id="45" name="object 7">
            <a:extLst>
              <a:ext uri="{FF2B5EF4-FFF2-40B4-BE49-F238E27FC236}">
                <a16:creationId xmlns:a16="http://schemas.microsoft.com/office/drawing/2014/main" id="{C437482C-E85C-7DEC-E394-89345061FF80}"/>
              </a:ext>
            </a:extLst>
          </p:cNvPr>
          <p:cNvGrpSpPr/>
          <p:nvPr/>
        </p:nvGrpSpPr>
        <p:grpSpPr>
          <a:xfrm>
            <a:off x="1003688" y="2948859"/>
            <a:ext cx="229975" cy="222567"/>
            <a:chOff x="1047090" y="5046273"/>
            <a:chExt cx="379245" cy="367030"/>
          </a:xfrm>
        </p:grpSpPr>
        <p:sp>
          <p:nvSpPr>
            <p:cNvPr id="46" name="object 8">
              <a:extLst>
                <a:ext uri="{FF2B5EF4-FFF2-40B4-BE49-F238E27FC236}">
                  <a16:creationId xmlns:a16="http://schemas.microsoft.com/office/drawing/2014/main" id="{F35D6952-7A6D-98AB-1EE2-8140D6A76C73}"/>
                </a:ext>
              </a:extLst>
            </p:cNvPr>
            <p:cNvSpPr/>
            <p:nvPr/>
          </p:nvSpPr>
          <p:spPr>
            <a:xfrm>
              <a:off x="1047090" y="5046273"/>
              <a:ext cx="367030" cy="367030"/>
            </a:xfrm>
            <a:custGeom>
              <a:avLst/>
              <a:gdLst/>
              <a:ahLst/>
              <a:cxnLst/>
              <a:rect l="l" t="t" r="r" b="b"/>
              <a:pathLst>
                <a:path w="367030" h="367029">
                  <a:moveTo>
                    <a:pt x="183240" y="0"/>
                  </a:moveTo>
                  <a:lnTo>
                    <a:pt x="134582" y="6557"/>
                  </a:lnTo>
                  <a:lnTo>
                    <a:pt x="90825" y="25054"/>
                  </a:lnTo>
                  <a:lnTo>
                    <a:pt x="53728" y="53732"/>
                  </a:lnTo>
                  <a:lnTo>
                    <a:pt x="25052" y="90829"/>
                  </a:lnTo>
                  <a:lnTo>
                    <a:pt x="6556" y="134586"/>
                  </a:lnTo>
                  <a:lnTo>
                    <a:pt x="0" y="183240"/>
                  </a:lnTo>
                  <a:lnTo>
                    <a:pt x="6556" y="231898"/>
                  </a:lnTo>
                  <a:lnTo>
                    <a:pt x="25052" y="275655"/>
                  </a:lnTo>
                  <a:lnTo>
                    <a:pt x="53728" y="312752"/>
                  </a:lnTo>
                  <a:lnTo>
                    <a:pt x="90825" y="341428"/>
                  </a:lnTo>
                  <a:lnTo>
                    <a:pt x="134582" y="359924"/>
                  </a:lnTo>
                  <a:lnTo>
                    <a:pt x="183240" y="366480"/>
                  </a:lnTo>
                  <a:lnTo>
                    <a:pt x="231898" y="359924"/>
                  </a:lnTo>
                  <a:lnTo>
                    <a:pt x="275655" y="341428"/>
                  </a:lnTo>
                  <a:lnTo>
                    <a:pt x="312752" y="312752"/>
                  </a:lnTo>
                  <a:lnTo>
                    <a:pt x="341428" y="275655"/>
                  </a:lnTo>
                  <a:lnTo>
                    <a:pt x="359924" y="231898"/>
                  </a:lnTo>
                  <a:lnTo>
                    <a:pt x="366480" y="183240"/>
                  </a:lnTo>
                  <a:lnTo>
                    <a:pt x="365479" y="163883"/>
                  </a:lnTo>
                  <a:lnTo>
                    <a:pt x="357509" y="126414"/>
                  </a:lnTo>
                  <a:lnTo>
                    <a:pt x="335455" y="115200"/>
                  </a:lnTo>
                  <a:lnTo>
                    <a:pt x="341767" y="131550"/>
                  </a:lnTo>
                  <a:lnTo>
                    <a:pt x="346291" y="148380"/>
                  </a:lnTo>
                  <a:lnTo>
                    <a:pt x="349015" y="165629"/>
                  </a:lnTo>
                  <a:lnTo>
                    <a:pt x="349926" y="183240"/>
                  </a:lnTo>
                  <a:lnTo>
                    <a:pt x="343962" y="227501"/>
                  </a:lnTo>
                  <a:lnTo>
                    <a:pt x="327136" y="267305"/>
                  </a:lnTo>
                  <a:lnTo>
                    <a:pt x="301051" y="301051"/>
                  </a:lnTo>
                  <a:lnTo>
                    <a:pt x="267305" y="327136"/>
                  </a:lnTo>
                  <a:lnTo>
                    <a:pt x="227501" y="343962"/>
                  </a:lnTo>
                  <a:lnTo>
                    <a:pt x="183240" y="349926"/>
                  </a:lnTo>
                  <a:lnTo>
                    <a:pt x="138978" y="343962"/>
                  </a:lnTo>
                  <a:lnTo>
                    <a:pt x="99175" y="327136"/>
                  </a:lnTo>
                  <a:lnTo>
                    <a:pt x="65429" y="301051"/>
                  </a:lnTo>
                  <a:lnTo>
                    <a:pt x="39344" y="267305"/>
                  </a:lnTo>
                  <a:lnTo>
                    <a:pt x="22518" y="227501"/>
                  </a:lnTo>
                  <a:lnTo>
                    <a:pt x="16554" y="183240"/>
                  </a:lnTo>
                  <a:lnTo>
                    <a:pt x="22518" y="138978"/>
                  </a:lnTo>
                  <a:lnTo>
                    <a:pt x="39344" y="99175"/>
                  </a:lnTo>
                  <a:lnTo>
                    <a:pt x="65429" y="65429"/>
                  </a:lnTo>
                  <a:lnTo>
                    <a:pt x="99175" y="39344"/>
                  </a:lnTo>
                  <a:lnTo>
                    <a:pt x="138978" y="22518"/>
                  </a:lnTo>
                  <a:lnTo>
                    <a:pt x="183240" y="16554"/>
                  </a:lnTo>
                  <a:lnTo>
                    <a:pt x="207986" y="18377"/>
                  </a:lnTo>
                  <a:lnTo>
                    <a:pt x="231966" y="23781"/>
                  </a:lnTo>
                  <a:lnTo>
                    <a:pt x="254855" y="32669"/>
                  </a:lnTo>
                  <a:lnTo>
                    <a:pt x="276326" y="44941"/>
                  </a:lnTo>
                  <a:lnTo>
                    <a:pt x="280127" y="47495"/>
                  </a:lnTo>
                  <a:lnTo>
                    <a:pt x="285258" y="46501"/>
                  </a:lnTo>
                  <a:lnTo>
                    <a:pt x="290378" y="38920"/>
                  </a:lnTo>
                  <a:lnTo>
                    <a:pt x="289373" y="33779"/>
                  </a:lnTo>
                  <a:lnTo>
                    <a:pt x="285582" y="31224"/>
                  </a:lnTo>
                  <a:lnTo>
                    <a:pt x="261973" y="17727"/>
                  </a:lnTo>
                  <a:lnTo>
                    <a:pt x="236806" y="7951"/>
                  </a:lnTo>
                  <a:lnTo>
                    <a:pt x="210442" y="2005"/>
                  </a:lnTo>
                  <a:lnTo>
                    <a:pt x="183240" y="0"/>
                  </a:lnTo>
                  <a:close/>
                </a:path>
              </a:pathLst>
            </a:custGeom>
            <a:solidFill>
              <a:srgbClr val="F1F2F2"/>
            </a:solidFill>
          </p:spPr>
          <p:txBody>
            <a:bodyPr wrap="square" lIns="0" tIns="0" rIns="0" bIns="0" rtlCol="0"/>
            <a:lstStyle/>
            <a:p>
              <a:pPr defTabSz="554492">
                <a:buClr>
                  <a:srgbClr val="000000"/>
                </a:buClr>
              </a:pPr>
              <a:endParaRPr sz="849" kern="0">
                <a:solidFill>
                  <a:srgbClr val="000000"/>
                </a:solidFill>
                <a:latin typeface="Arial"/>
                <a:cs typeface="Arial"/>
                <a:sym typeface="Arial"/>
              </a:endParaRPr>
            </a:p>
          </p:txBody>
        </p:sp>
        <p:sp>
          <p:nvSpPr>
            <p:cNvPr id="47" name="object 9">
              <a:extLst>
                <a:ext uri="{FF2B5EF4-FFF2-40B4-BE49-F238E27FC236}">
                  <a16:creationId xmlns:a16="http://schemas.microsoft.com/office/drawing/2014/main" id="{68B4730B-6E51-E344-4C97-B1D06C18A244}"/>
                </a:ext>
              </a:extLst>
            </p:cNvPr>
            <p:cNvSpPr/>
            <p:nvPr/>
          </p:nvSpPr>
          <p:spPr>
            <a:xfrm>
              <a:off x="1104390" y="5047995"/>
              <a:ext cx="321945" cy="305435"/>
            </a:xfrm>
            <a:custGeom>
              <a:avLst/>
              <a:gdLst/>
              <a:ahLst/>
              <a:cxnLst/>
              <a:rect l="l" t="t" r="r" b="b"/>
              <a:pathLst>
                <a:path w="321944" h="305435">
                  <a:moveTo>
                    <a:pt x="304940" y="0"/>
                  </a:moveTo>
                  <a:lnTo>
                    <a:pt x="285060" y="12677"/>
                  </a:lnTo>
                  <a:lnTo>
                    <a:pt x="257070" y="41075"/>
                  </a:lnTo>
                  <a:lnTo>
                    <a:pt x="217742" y="85451"/>
                  </a:lnTo>
                  <a:lnTo>
                    <a:pt x="113378" y="210599"/>
                  </a:lnTo>
                  <a:lnTo>
                    <a:pt x="52490" y="135125"/>
                  </a:lnTo>
                  <a:lnTo>
                    <a:pt x="37466" y="129552"/>
                  </a:lnTo>
                  <a:lnTo>
                    <a:pt x="17987" y="139083"/>
                  </a:lnTo>
                  <a:lnTo>
                    <a:pt x="2637" y="156491"/>
                  </a:lnTo>
                  <a:lnTo>
                    <a:pt x="0" y="174548"/>
                  </a:lnTo>
                  <a:lnTo>
                    <a:pt x="79463" y="285110"/>
                  </a:lnTo>
                  <a:lnTo>
                    <a:pt x="96456" y="301261"/>
                  </a:lnTo>
                  <a:lnTo>
                    <a:pt x="114445" y="305028"/>
                  </a:lnTo>
                  <a:lnTo>
                    <a:pt x="131560" y="298150"/>
                  </a:lnTo>
                  <a:lnTo>
                    <a:pt x="145932" y="282367"/>
                  </a:lnTo>
                  <a:lnTo>
                    <a:pt x="250664" y="123907"/>
                  </a:lnTo>
                  <a:lnTo>
                    <a:pt x="303700" y="41964"/>
                  </a:lnTo>
                  <a:lnTo>
                    <a:pt x="321353" y="10327"/>
                  </a:lnTo>
                  <a:lnTo>
                    <a:pt x="319937" y="2784"/>
                  </a:lnTo>
                  <a:lnTo>
                    <a:pt x="304940" y="0"/>
                  </a:lnTo>
                  <a:close/>
                </a:path>
              </a:pathLst>
            </a:custGeom>
            <a:solidFill>
              <a:srgbClr val="82CFD1"/>
            </a:solidFill>
          </p:spPr>
          <p:txBody>
            <a:bodyPr wrap="square" lIns="0" tIns="0" rIns="0" bIns="0" rtlCol="0"/>
            <a:lstStyle/>
            <a:p>
              <a:pPr defTabSz="554492">
                <a:buClr>
                  <a:srgbClr val="000000"/>
                </a:buClr>
              </a:pPr>
              <a:endParaRPr sz="849" kern="0">
                <a:solidFill>
                  <a:srgbClr val="000000"/>
                </a:solidFill>
                <a:latin typeface="Arial"/>
                <a:cs typeface="Arial"/>
                <a:sym typeface="Arial"/>
              </a:endParaRPr>
            </a:p>
          </p:txBody>
        </p:sp>
      </p:grpSp>
      <p:grpSp>
        <p:nvGrpSpPr>
          <p:cNvPr id="48" name="object 7">
            <a:extLst>
              <a:ext uri="{FF2B5EF4-FFF2-40B4-BE49-F238E27FC236}">
                <a16:creationId xmlns:a16="http://schemas.microsoft.com/office/drawing/2014/main" id="{CA3DF191-5810-5F33-0D87-9F3B43BDB01F}"/>
              </a:ext>
            </a:extLst>
          </p:cNvPr>
          <p:cNvGrpSpPr/>
          <p:nvPr/>
        </p:nvGrpSpPr>
        <p:grpSpPr>
          <a:xfrm>
            <a:off x="1006592" y="3579651"/>
            <a:ext cx="229975" cy="222567"/>
            <a:chOff x="1047090" y="5046273"/>
            <a:chExt cx="379245" cy="367030"/>
          </a:xfrm>
        </p:grpSpPr>
        <p:sp>
          <p:nvSpPr>
            <p:cNvPr id="49" name="object 8">
              <a:extLst>
                <a:ext uri="{FF2B5EF4-FFF2-40B4-BE49-F238E27FC236}">
                  <a16:creationId xmlns:a16="http://schemas.microsoft.com/office/drawing/2014/main" id="{2F22B2FF-79D8-5212-633E-EF4A9EA2FCDE}"/>
                </a:ext>
              </a:extLst>
            </p:cNvPr>
            <p:cNvSpPr/>
            <p:nvPr/>
          </p:nvSpPr>
          <p:spPr>
            <a:xfrm>
              <a:off x="1047090" y="5046273"/>
              <a:ext cx="367030" cy="367030"/>
            </a:xfrm>
            <a:custGeom>
              <a:avLst/>
              <a:gdLst/>
              <a:ahLst/>
              <a:cxnLst/>
              <a:rect l="l" t="t" r="r" b="b"/>
              <a:pathLst>
                <a:path w="367030" h="367029">
                  <a:moveTo>
                    <a:pt x="183240" y="0"/>
                  </a:moveTo>
                  <a:lnTo>
                    <a:pt x="134582" y="6557"/>
                  </a:lnTo>
                  <a:lnTo>
                    <a:pt x="90825" y="25054"/>
                  </a:lnTo>
                  <a:lnTo>
                    <a:pt x="53728" y="53732"/>
                  </a:lnTo>
                  <a:lnTo>
                    <a:pt x="25052" y="90829"/>
                  </a:lnTo>
                  <a:lnTo>
                    <a:pt x="6556" y="134586"/>
                  </a:lnTo>
                  <a:lnTo>
                    <a:pt x="0" y="183240"/>
                  </a:lnTo>
                  <a:lnTo>
                    <a:pt x="6556" y="231898"/>
                  </a:lnTo>
                  <a:lnTo>
                    <a:pt x="25052" y="275655"/>
                  </a:lnTo>
                  <a:lnTo>
                    <a:pt x="53728" y="312752"/>
                  </a:lnTo>
                  <a:lnTo>
                    <a:pt x="90825" y="341428"/>
                  </a:lnTo>
                  <a:lnTo>
                    <a:pt x="134582" y="359924"/>
                  </a:lnTo>
                  <a:lnTo>
                    <a:pt x="183240" y="366480"/>
                  </a:lnTo>
                  <a:lnTo>
                    <a:pt x="231898" y="359924"/>
                  </a:lnTo>
                  <a:lnTo>
                    <a:pt x="275655" y="341428"/>
                  </a:lnTo>
                  <a:lnTo>
                    <a:pt x="312752" y="312752"/>
                  </a:lnTo>
                  <a:lnTo>
                    <a:pt x="341428" y="275655"/>
                  </a:lnTo>
                  <a:lnTo>
                    <a:pt x="359924" y="231898"/>
                  </a:lnTo>
                  <a:lnTo>
                    <a:pt x="366480" y="183240"/>
                  </a:lnTo>
                  <a:lnTo>
                    <a:pt x="365479" y="163883"/>
                  </a:lnTo>
                  <a:lnTo>
                    <a:pt x="357509" y="126414"/>
                  </a:lnTo>
                  <a:lnTo>
                    <a:pt x="335455" y="115200"/>
                  </a:lnTo>
                  <a:lnTo>
                    <a:pt x="341767" y="131550"/>
                  </a:lnTo>
                  <a:lnTo>
                    <a:pt x="346291" y="148380"/>
                  </a:lnTo>
                  <a:lnTo>
                    <a:pt x="349015" y="165629"/>
                  </a:lnTo>
                  <a:lnTo>
                    <a:pt x="349926" y="183240"/>
                  </a:lnTo>
                  <a:lnTo>
                    <a:pt x="343962" y="227501"/>
                  </a:lnTo>
                  <a:lnTo>
                    <a:pt x="327136" y="267305"/>
                  </a:lnTo>
                  <a:lnTo>
                    <a:pt x="301051" y="301051"/>
                  </a:lnTo>
                  <a:lnTo>
                    <a:pt x="267305" y="327136"/>
                  </a:lnTo>
                  <a:lnTo>
                    <a:pt x="227501" y="343962"/>
                  </a:lnTo>
                  <a:lnTo>
                    <a:pt x="183240" y="349926"/>
                  </a:lnTo>
                  <a:lnTo>
                    <a:pt x="138978" y="343962"/>
                  </a:lnTo>
                  <a:lnTo>
                    <a:pt x="99175" y="327136"/>
                  </a:lnTo>
                  <a:lnTo>
                    <a:pt x="65429" y="301051"/>
                  </a:lnTo>
                  <a:lnTo>
                    <a:pt x="39344" y="267305"/>
                  </a:lnTo>
                  <a:lnTo>
                    <a:pt x="22518" y="227501"/>
                  </a:lnTo>
                  <a:lnTo>
                    <a:pt x="16554" y="183240"/>
                  </a:lnTo>
                  <a:lnTo>
                    <a:pt x="22518" y="138978"/>
                  </a:lnTo>
                  <a:lnTo>
                    <a:pt x="39344" y="99175"/>
                  </a:lnTo>
                  <a:lnTo>
                    <a:pt x="65429" y="65429"/>
                  </a:lnTo>
                  <a:lnTo>
                    <a:pt x="99175" y="39344"/>
                  </a:lnTo>
                  <a:lnTo>
                    <a:pt x="138978" y="22518"/>
                  </a:lnTo>
                  <a:lnTo>
                    <a:pt x="183240" y="16554"/>
                  </a:lnTo>
                  <a:lnTo>
                    <a:pt x="207986" y="18377"/>
                  </a:lnTo>
                  <a:lnTo>
                    <a:pt x="231966" y="23781"/>
                  </a:lnTo>
                  <a:lnTo>
                    <a:pt x="254855" y="32669"/>
                  </a:lnTo>
                  <a:lnTo>
                    <a:pt x="276326" y="44941"/>
                  </a:lnTo>
                  <a:lnTo>
                    <a:pt x="280127" y="47495"/>
                  </a:lnTo>
                  <a:lnTo>
                    <a:pt x="285258" y="46501"/>
                  </a:lnTo>
                  <a:lnTo>
                    <a:pt x="290378" y="38920"/>
                  </a:lnTo>
                  <a:lnTo>
                    <a:pt x="289373" y="33779"/>
                  </a:lnTo>
                  <a:lnTo>
                    <a:pt x="285582" y="31224"/>
                  </a:lnTo>
                  <a:lnTo>
                    <a:pt x="261973" y="17727"/>
                  </a:lnTo>
                  <a:lnTo>
                    <a:pt x="236806" y="7951"/>
                  </a:lnTo>
                  <a:lnTo>
                    <a:pt x="210442" y="2005"/>
                  </a:lnTo>
                  <a:lnTo>
                    <a:pt x="183240" y="0"/>
                  </a:lnTo>
                  <a:close/>
                </a:path>
              </a:pathLst>
            </a:custGeom>
            <a:solidFill>
              <a:srgbClr val="F1F2F2"/>
            </a:solidFill>
          </p:spPr>
          <p:txBody>
            <a:bodyPr wrap="square" lIns="0" tIns="0" rIns="0" bIns="0" rtlCol="0"/>
            <a:lstStyle/>
            <a:p>
              <a:pPr defTabSz="554492">
                <a:buClr>
                  <a:srgbClr val="000000"/>
                </a:buClr>
              </a:pPr>
              <a:endParaRPr sz="849" kern="0">
                <a:solidFill>
                  <a:srgbClr val="000000"/>
                </a:solidFill>
                <a:latin typeface="Arial"/>
                <a:cs typeface="Arial"/>
                <a:sym typeface="Arial"/>
              </a:endParaRPr>
            </a:p>
          </p:txBody>
        </p:sp>
        <p:sp>
          <p:nvSpPr>
            <p:cNvPr id="50" name="object 9">
              <a:extLst>
                <a:ext uri="{FF2B5EF4-FFF2-40B4-BE49-F238E27FC236}">
                  <a16:creationId xmlns:a16="http://schemas.microsoft.com/office/drawing/2014/main" id="{85C3BA23-1702-9B32-AEE6-1699518C19E1}"/>
                </a:ext>
              </a:extLst>
            </p:cNvPr>
            <p:cNvSpPr/>
            <p:nvPr/>
          </p:nvSpPr>
          <p:spPr>
            <a:xfrm>
              <a:off x="1104390" y="5047995"/>
              <a:ext cx="321945" cy="305435"/>
            </a:xfrm>
            <a:custGeom>
              <a:avLst/>
              <a:gdLst/>
              <a:ahLst/>
              <a:cxnLst/>
              <a:rect l="l" t="t" r="r" b="b"/>
              <a:pathLst>
                <a:path w="321944" h="305435">
                  <a:moveTo>
                    <a:pt x="304940" y="0"/>
                  </a:moveTo>
                  <a:lnTo>
                    <a:pt x="285060" y="12677"/>
                  </a:lnTo>
                  <a:lnTo>
                    <a:pt x="257070" y="41075"/>
                  </a:lnTo>
                  <a:lnTo>
                    <a:pt x="217742" y="85451"/>
                  </a:lnTo>
                  <a:lnTo>
                    <a:pt x="113378" y="210599"/>
                  </a:lnTo>
                  <a:lnTo>
                    <a:pt x="52490" y="135125"/>
                  </a:lnTo>
                  <a:lnTo>
                    <a:pt x="37466" y="129552"/>
                  </a:lnTo>
                  <a:lnTo>
                    <a:pt x="17987" y="139083"/>
                  </a:lnTo>
                  <a:lnTo>
                    <a:pt x="2637" y="156491"/>
                  </a:lnTo>
                  <a:lnTo>
                    <a:pt x="0" y="174548"/>
                  </a:lnTo>
                  <a:lnTo>
                    <a:pt x="79463" y="285110"/>
                  </a:lnTo>
                  <a:lnTo>
                    <a:pt x="96456" y="301261"/>
                  </a:lnTo>
                  <a:lnTo>
                    <a:pt x="114445" y="305028"/>
                  </a:lnTo>
                  <a:lnTo>
                    <a:pt x="131560" y="298150"/>
                  </a:lnTo>
                  <a:lnTo>
                    <a:pt x="145932" y="282367"/>
                  </a:lnTo>
                  <a:lnTo>
                    <a:pt x="250664" y="123907"/>
                  </a:lnTo>
                  <a:lnTo>
                    <a:pt x="303700" y="41964"/>
                  </a:lnTo>
                  <a:lnTo>
                    <a:pt x="321353" y="10327"/>
                  </a:lnTo>
                  <a:lnTo>
                    <a:pt x="319937" y="2784"/>
                  </a:lnTo>
                  <a:lnTo>
                    <a:pt x="304940" y="0"/>
                  </a:lnTo>
                  <a:close/>
                </a:path>
              </a:pathLst>
            </a:custGeom>
            <a:solidFill>
              <a:srgbClr val="82CFD1"/>
            </a:solidFill>
          </p:spPr>
          <p:txBody>
            <a:bodyPr wrap="square" lIns="0" tIns="0" rIns="0" bIns="0" rtlCol="0"/>
            <a:lstStyle/>
            <a:p>
              <a:pPr defTabSz="554492">
                <a:buClr>
                  <a:srgbClr val="000000"/>
                </a:buClr>
              </a:pPr>
              <a:endParaRPr sz="849" kern="0">
                <a:solidFill>
                  <a:srgbClr val="000000"/>
                </a:solidFill>
                <a:latin typeface="Arial"/>
                <a:cs typeface="Arial"/>
                <a:sym typeface="Arial"/>
              </a:endParaRPr>
            </a:p>
          </p:txBody>
        </p:sp>
      </p:grpSp>
      <p:pic>
        <p:nvPicPr>
          <p:cNvPr id="6" name="Picture 5">
            <a:extLst>
              <a:ext uri="{FF2B5EF4-FFF2-40B4-BE49-F238E27FC236}">
                <a16:creationId xmlns:a16="http://schemas.microsoft.com/office/drawing/2014/main" id="{DA2C9D74-77F6-5E84-51B7-918A256D0F4A}"/>
              </a:ext>
            </a:extLst>
          </p:cNvPr>
          <p:cNvPicPr>
            <a:picLocks noChangeAspect="1"/>
          </p:cNvPicPr>
          <p:nvPr/>
        </p:nvPicPr>
        <p:blipFill>
          <a:blip r:embed="rId5"/>
          <a:stretch>
            <a:fillRect/>
          </a:stretch>
        </p:blipFill>
        <p:spPr>
          <a:xfrm>
            <a:off x="10338655" y="5787308"/>
            <a:ext cx="1853345" cy="1079086"/>
          </a:xfrm>
          <a:prstGeom prst="rect">
            <a:avLst/>
          </a:prstGeom>
        </p:spPr>
      </p:pic>
    </p:spTree>
    <p:extLst>
      <p:ext uri="{BB962C8B-B14F-4D97-AF65-F5344CB8AC3E}">
        <p14:creationId xmlns:p14="http://schemas.microsoft.com/office/powerpoint/2010/main" val="11937831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827699-4193-25EE-9C8B-A098443422FE}"/>
            </a:ext>
          </a:extLst>
        </p:cNvPr>
        <p:cNvGrpSpPr/>
        <p:nvPr/>
      </p:nvGrpSpPr>
      <p:grpSpPr>
        <a:xfrm>
          <a:off x="0" y="0"/>
          <a:ext cx="0" cy="0"/>
          <a:chOff x="0" y="0"/>
          <a:chExt cx="0" cy="0"/>
        </a:xfrm>
      </p:grpSpPr>
      <p:sp>
        <p:nvSpPr>
          <p:cNvPr id="9" name="Google Shape;635;p15">
            <a:extLst>
              <a:ext uri="{FF2B5EF4-FFF2-40B4-BE49-F238E27FC236}">
                <a16:creationId xmlns:a16="http://schemas.microsoft.com/office/drawing/2014/main" id="{66DFB383-EDF2-4FFA-EC11-13FB4B408073}"/>
              </a:ext>
            </a:extLst>
          </p:cNvPr>
          <p:cNvSpPr/>
          <p:nvPr/>
        </p:nvSpPr>
        <p:spPr>
          <a:xfrm flipH="1">
            <a:off x="0" y="5287396"/>
            <a:ext cx="5273360" cy="1590039"/>
          </a:xfrm>
          <a:custGeom>
            <a:avLst/>
            <a:gdLst/>
            <a:ahLst/>
            <a:cxnLst/>
            <a:rect l="l" t="t" r="r" b="b"/>
            <a:pathLst>
              <a:path w="6263640" h="1305559" extrusionOk="0">
                <a:moveTo>
                  <a:pt x="3154408" y="0"/>
                </a:moveTo>
                <a:lnTo>
                  <a:pt x="3103746" y="134"/>
                </a:lnTo>
                <a:lnTo>
                  <a:pt x="2951989" y="2353"/>
                </a:lnTo>
                <a:lnTo>
                  <a:pt x="2800683" y="7382"/>
                </a:lnTo>
                <a:lnTo>
                  <a:pt x="2649966" y="15329"/>
                </a:lnTo>
                <a:lnTo>
                  <a:pt x="2549882" y="22302"/>
                </a:lnTo>
                <a:lnTo>
                  <a:pt x="2450161" y="30653"/>
                </a:lnTo>
                <a:lnTo>
                  <a:pt x="2350844" y="40413"/>
                </a:lnTo>
                <a:lnTo>
                  <a:pt x="2251970" y="51616"/>
                </a:lnTo>
                <a:lnTo>
                  <a:pt x="2153582" y="64292"/>
                </a:lnTo>
                <a:lnTo>
                  <a:pt x="2055719" y="78476"/>
                </a:lnTo>
                <a:lnTo>
                  <a:pt x="1958423" y="94198"/>
                </a:lnTo>
                <a:lnTo>
                  <a:pt x="1861733" y="111492"/>
                </a:lnTo>
                <a:lnTo>
                  <a:pt x="1765690" y="130388"/>
                </a:lnTo>
                <a:lnTo>
                  <a:pt x="1670336" y="150920"/>
                </a:lnTo>
                <a:lnTo>
                  <a:pt x="1575710" y="173120"/>
                </a:lnTo>
                <a:lnTo>
                  <a:pt x="1528683" y="184856"/>
                </a:lnTo>
                <a:lnTo>
                  <a:pt x="1481853" y="197021"/>
                </a:lnTo>
                <a:lnTo>
                  <a:pt x="1435226" y="209618"/>
                </a:lnTo>
                <a:lnTo>
                  <a:pt x="1388806" y="222653"/>
                </a:lnTo>
                <a:lnTo>
                  <a:pt x="1342600" y="236129"/>
                </a:lnTo>
                <a:lnTo>
                  <a:pt x="1296610" y="250050"/>
                </a:lnTo>
                <a:lnTo>
                  <a:pt x="1250844" y="264420"/>
                </a:lnTo>
                <a:lnTo>
                  <a:pt x="1205306" y="279244"/>
                </a:lnTo>
                <a:lnTo>
                  <a:pt x="1160000" y="294524"/>
                </a:lnTo>
                <a:lnTo>
                  <a:pt x="1114933" y="310266"/>
                </a:lnTo>
                <a:lnTo>
                  <a:pt x="1070108" y="326474"/>
                </a:lnTo>
                <a:lnTo>
                  <a:pt x="1025532" y="343150"/>
                </a:lnTo>
                <a:lnTo>
                  <a:pt x="981209" y="360301"/>
                </a:lnTo>
                <a:lnTo>
                  <a:pt x="937144" y="377928"/>
                </a:lnTo>
                <a:lnTo>
                  <a:pt x="893343" y="396037"/>
                </a:lnTo>
                <a:lnTo>
                  <a:pt x="849811" y="414631"/>
                </a:lnTo>
                <a:lnTo>
                  <a:pt x="806552" y="433715"/>
                </a:lnTo>
                <a:lnTo>
                  <a:pt x="763571" y="453293"/>
                </a:lnTo>
                <a:lnTo>
                  <a:pt x="720875" y="473368"/>
                </a:lnTo>
                <a:lnTo>
                  <a:pt x="678467" y="493944"/>
                </a:lnTo>
                <a:lnTo>
                  <a:pt x="636353" y="515027"/>
                </a:lnTo>
                <a:lnTo>
                  <a:pt x="594538" y="536619"/>
                </a:lnTo>
                <a:lnTo>
                  <a:pt x="553027" y="558724"/>
                </a:lnTo>
                <a:lnTo>
                  <a:pt x="511826" y="581347"/>
                </a:lnTo>
                <a:lnTo>
                  <a:pt x="470938" y="604493"/>
                </a:lnTo>
                <a:lnTo>
                  <a:pt x="430370" y="628163"/>
                </a:lnTo>
                <a:lnTo>
                  <a:pt x="390126" y="652364"/>
                </a:lnTo>
                <a:lnTo>
                  <a:pt x="350212" y="677099"/>
                </a:lnTo>
                <a:lnTo>
                  <a:pt x="295748" y="715211"/>
                </a:lnTo>
                <a:lnTo>
                  <a:pt x="246126" y="757820"/>
                </a:lnTo>
                <a:lnTo>
                  <a:pt x="201231" y="804754"/>
                </a:lnTo>
                <a:lnTo>
                  <a:pt x="160951" y="855843"/>
                </a:lnTo>
                <a:lnTo>
                  <a:pt x="125170" y="910915"/>
                </a:lnTo>
                <a:lnTo>
                  <a:pt x="93775" y="969798"/>
                </a:lnTo>
                <a:lnTo>
                  <a:pt x="66652" y="1032322"/>
                </a:lnTo>
                <a:lnTo>
                  <a:pt x="43686" y="1098315"/>
                </a:lnTo>
                <a:lnTo>
                  <a:pt x="24764" y="1167606"/>
                </a:lnTo>
                <a:lnTo>
                  <a:pt x="9771" y="1240024"/>
                </a:lnTo>
                <a:lnTo>
                  <a:pt x="0" y="1304947"/>
                </a:lnTo>
                <a:lnTo>
                  <a:pt x="6263101" y="1304947"/>
                </a:lnTo>
                <a:lnTo>
                  <a:pt x="6263101" y="542779"/>
                </a:lnTo>
                <a:lnTo>
                  <a:pt x="6227390" y="521711"/>
                </a:lnTo>
                <a:lnTo>
                  <a:pt x="6189742" y="500483"/>
                </a:lnTo>
                <a:lnTo>
                  <a:pt x="6151669" y="479998"/>
                </a:lnTo>
                <a:lnTo>
                  <a:pt x="6113174" y="460267"/>
                </a:lnTo>
                <a:lnTo>
                  <a:pt x="6074261" y="441303"/>
                </a:lnTo>
                <a:lnTo>
                  <a:pt x="6034934" y="423118"/>
                </a:lnTo>
                <a:lnTo>
                  <a:pt x="5995197" y="405724"/>
                </a:lnTo>
                <a:lnTo>
                  <a:pt x="5955053" y="389133"/>
                </a:lnTo>
                <a:lnTo>
                  <a:pt x="5914506" y="373357"/>
                </a:lnTo>
                <a:lnTo>
                  <a:pt x="5873561" y="358410"/>
                </a:lnTo>
                <a:lnTo>
                  <a:pt x="5832220" y="344302"/>
                </a:lnTo>
                <a:lnTo>
                  <a:pt x="5790487" y="331046"/>
                </a:lnTo>
                <a:lnTo>
                  <a:pt x="5748367" y="318654"/>
                </a:lnTo>
                <a:lnTo>
                  <a:pt x="5705863" y="307139"/>
                </a:lnTo>
                <a:lnTo>
                  <a:pt x="5662978" y="296512"/>
                </a:lnTo>
                <a:lnTo>
                  <a:pt x="5619717" y="286786"/>
                </a:lnTo>
                <a:lnTo>
                  <a:pt x="5340955" y="229966"/>
                </a:lnTo>
                <a:lnTo>
                  <a:pt x="5103281" y="185843"/>
                </a:lnTo>
                <a:lnTo>
                  <a:pt x="4861399" y="145191"/>
                </a:lnTo>
                <a:lnTo>
                  <a:pt x="4615944" y="108514"/>
                </a:lnTo>
                <a:lnTo>
                  <a:pt x="4417435" y="82372"/>
                </a:lnTo>
                <a:lnTo>
                  <a:pt x="4217370" y="59355"/>
                </a:lnTo>
                <a:lnTo>
                  <a:pt x="4016076" y="39720"/>
                </a:lnTo>
                <a:lnTo>
                  <a:pt x="3813877" y="23725"/>
                </a:lnTo>
                <a:lnTo>
                  <a:pt x="3661829" y="14273"/>
                </a:lnTo>
                <a:lnTo>
                  <a:pt x="3509592" y="7123"/>
                </a:lnTo>
                <a:lnTo>
                  <a:pt x="3357303" y="2382"/>
                </a:lnTo>
                <a:lnTo>
                  <a:pt x="3205100" y="161"/>
                </a:lnTo>
                <a:lnTo>
                  <a:pt x="3154408" y="0"/>
                </a:lnTo>
                <a:close/>
              </a:path>
            </a:pathLst>
          </a:custGeom>
          <a:solidFill>
            <a:srgbClr val="F1F2F2"/>
          </a:solidFill>
          <a:ln>
            <a:noFill/>
          </a:ln>
        </p:spPr>
        <p:txBody>
          <a:bodyPr spcFirstLastPara="1" wrap="square" lIns="0" tIns="0" rIns="0" bIns="0" anchor="t" anchorCtr="0">
            <a:noAutofit/>
          </a:bodyPr>
          <a:lstStyle/>
          <a:p>
            <a:endParaRPr sz="1092">
              <a:solidFill>
                <a:schemeClr val="dk1"/>
              </a:solidFill>
              <a:latin typeface="Calibri"/>
              <a:ea typeface="Calibri"/>
              <a:cs typeface="Calibri"/>
              <a:sym typeface="Calibri"/>
            </a:endParaRPr>
          </a:p>
        </p:txBody>
      </p:sp>
      <p:pic>
        <p:nvPicPr>
          <p:cNvPr id="7" name="Picture 2" descr="PhysioMimix® Dual-organ plate well close up">
            <a:extLst>
              <a:ext uri="{FF2B5EF4-FFF2-40B4-BE49-F238E27FC236}">
                <a16:creationId xmlns:a16="http://schemas.microsoft.com/office/drawing/2014/main" id="{D7CB919D-8EDE-90B9-C877-DF42A5E779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5506" y="2271926"/>
            <a:ext cx="3633615" cy="2583478"/>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05001BF2-6AB7-45F3-D550-74A0D408FDCE}"/>
              </a:ext>
            </a:extLst>
          </p:cNvPr>
          <p:cNvSpPr>
            <a:spLocks noGrp="1"/>
          </p:cNvSpPr>
          <p:nvPr>
            <p:ph type="title"/>
          </p:nvPr>
        </p:nvSpPr>
        <p:spPr/>
        <p:txBody>
          <a:bodyPr/>
          <a:lstStyle/>
          <a:p>
            <a:r>
              <a:rPr lang="en-GB" dirty="0"/>
              <a:t>Multi-organ MPS: Gut/Liver MPS</a:t>
            </a:r>
          </a:p>
        </p:txBody>
      </p:sp>
      <p:sp>
        <p:nvSpPr>
          <p:cNvPr id="58" name="Footer Placeholder 5">
            <a:extLst>
              <a:ext uri="{FF2B5EF4-FFF2-40B4-BE49-F238E27FC236}">
                <a16:creationId xmlns:a16="http://schemas.microsoft.com/office/drawing/2014/main" id="{FAB033CA-5852-23EB-744F-86EBB623F094}"/>
              </a:ext>
            </a:extLst>
          </p:cNvPr>
          <p:cNvSpPr>
            <a:spLocks noGrp="1"/>
          </p:cNvSpPr>
          <p:nvPr>
            <p:ph type="ftr" sz="quarter" idx="31"/>
          </p:nvPr>
        </p:nvSpPr>
        <p:spPr/>
        <p:txBody>
          <a:bodyPr/>
          <a:lstStyle/>
          <a:p>
            <a:pPr algn="l"/>
            <a:r>
              <a:rPr lang="en-GB" dirty="0"/>
              <a:t>Transforming drug discovery </a:t>
            </a:r>
            <a:r>
              <a:rPr lang="en-GB" b="0" dirty="0"/>
              <a:t>| Non-confidential © CN Bio 2024</a:t>
            </a:r>
          </a:p>
        </p:txBody>
      </p:sp>
      <p:sp>
        <p:nvSpPr>
          <p:cNvPr id="10" name="Text Placeholder 4">
            <a:extLst>
              <a:ext uri="{FF2B5EF4-FFF2-40B4-BE49-F238E27FC236}">
                <a16:creationId xmlns:a16="http://schemas.microsoft.com/office/drawing/2014/main" id="{6393F3A4-B0B0-8DB8-A416-D28E47E71EE8}"/>
              </a:ext>
            </a:extLst>
          </p:cNvPr>
          <p:cNvSpPr txBox="1">
            <a:spLocks/>
          </p:cNvSpPr>
          <p:nvPr/>
        </p:nvSpPr>
        <p:spPr>
          <a:xfrm>
            <a:off x="549442" y="1466314"/>
            <a:ext cx="6831072" cy="595043"/>
          </a:xfrm>
          <a:prstGeom prst="rect">
            <a:avLst/>
          </a:prstGeom>
        </p:spPr>
        <p:txBody>
          <a:bodyPr vert="horz" lIns="91440" tIns="45720" rIns="91440" bIns="45720" rtlCol="0">
            <a:noAutofit/>
          </a:bodyPr>
          <a:lstStyle>
            <a:lvl1pPr marL="0" indent="0" algn="l" defTabSz="914400" rtl="0" eaLnBrk="1" latinLnBrk="0" hangingPunct="1">
              <a:lnSpc>
                <a:spcPts val="1880"/>
              </a:lnSpc>
              <a:spcBef>
                <a:spcPts val="1000"/>
              </a:spcBef>
              <a:buFont typeface="Arial" panose="020B0604020202020204" pitchFamily="34" charset="0"/>
              <a:buNone/>
              <a:defRPr lang="en-GB" sz="1400" b="1" i="0" kern="1200" dirty="0">
                <a:solidFill>
                  <a:schemeClr val="accent1"/>
                </a:solidFill>
                <a:latin typeface="Montserrat"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700">
              <a:lnSpc>
                <a:spcPct val="100000"/>
              </a:lnSpc>
              <a:spcBef>
                <a:spcPts val="95"/>
              </a:spcBef>
            </a:pPr>
            <a:r>
              <a:rPr lang="en-GB" sz="1400" b="1" spc="-85" dirty="0">
                <a:solidFill>
                  <a:srgbClr val="3B617B"/>
                </a:solidFill>
                <a:latin typeface="Montserrat" panose="00000500000000000000" pitchFamily="2" charset="0"/>
                <a:cs typeface="Montserrat-ExtraBold"/>
              </a:rPr>
              <a:t>Combining a Primary Gut model (</a:t>
            </a:r>
            <a:r>
              <a:rPr lang="en-GB" sz="1400" b="1" spc="-85" dirty="0" err="1">
                <a:solidFill>
                  <a:srgbClr val="3B617B"/>
                </a:solidFill>
                <a:latin typeface="Montserrat" panose="00000500000000000000" pitchFamily="2" charset="0"/>
                <a:cs typeface="Montserrat-ExtraBold"/>
              </a:rPr>
              <a:t>RepliGut</a:t>
            </a:r>
            <a:r>
              <a:rPr lang="en-GB" sz="1400" b="1" spc="-85" dirty="0">
                <a:solidFill>
                  <a:srgbClr val="3B617B"/>
                </a:solidFill>
                <a:latin typeface="Montserrat" panose="00000500000000000000" pitchFamily="2" charset="0"/>
                <a:cs typeface="Montserrat-ExtraBold"/>
              </a:rPr>
              <a:t>®) with our bespoke Liver MPS</a:t>
            </a:r>
            <a:endParaRPr lang="en-GB" dirty="0">
              <a:latin typeface="Montserrat" panose="00000500000000000000" pitchFamily="2" charset="0"/>
            </a:endParaRPr>
          </a:p>
        </p:txBody>
      </p:sp>
      <p:pic>
        <p:nvPicPr>
          <p:cNvPr id="6" name="Picture 5">
            <a:extLst>
              <a:ext uri="{FF2B5EF4-FFF2-40B4-BE49-F238E27FC236}">
                <a16:creationId xmlns:a16="http://schemas.microsoft.com/office/drawing/2014/main" id="{A9AE68F2-5788-75EC-689A-15ADE2DA08D9}"/>
              </a:ext>
            </a:extLst>
          </p:cNvPr>
          <p:cNvPicPr>
            <a:picLocks noChangeAspect="1"/>
          </p:cNvPicPr>
          <p:nvPr/>
        </p:nvPicPr>
        <p:blipFill>
          <a:blip r:embed="rId5"/>
          <a:stretch>
            <a:fillRect/>
          </a:stretch>
        </p:blipFill>
        <p:spPr>
          <a:xfrm>
            <a:off x="10338655" y="5787308"/>
            <a:ext cx="1853345" cy="1079086"/>
          </a:xfrm>
          <a:prstGeom prst="rect">
            <a:avLst/>
          </a:prstGeom>
        </p:spPr>
      </p:pic>
      <p:pic>
        <p:nvPicPr>
          <p:cNvPr id="2" name="Picture 2" descr="Altis Biosystems | LinkedIn">
            <a:extLst>
              <a:ext uri="{FF2B5EF4-FFF2-40B4-BE49-F238E27FC236}">
                <a16:creationId xmlns:a16="http://schemas.microsoft.com/office/drawing/2014/main" id="{D5642720-C77B-EF32-C72E-FD794CB7624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9208" b="26408"/>
          <a:stretch/>
        </p:blipFill>
        <p:spPr bwMode="auto">
          <a:xfrm>
            <a:off x="10515430" y="428278"/>
            <a:ext cx="1466314" cy="650807"/>
          </a:xfrm>
          <a:prstGeom prst="rect">
            <a:avLst/>
          </a:prstGeom>
          <a:noFill/>
          <a:extLst>
            <a:ext uri="{909E8E84-426E-40DD-AFC4-6F175D3DCCD1}">
              <a14:hiddenFill xmlns:a14="http://schemas.microsoft.com/office/drawing/2010/main">
                <a:solidFill>
                  <a:srgbClr val="FFFFFF"/>
                </a:solidFill>
              </a14:hiddenFill>
            </a:ext>
          </a:extLst>
        </p:spPr>
      </p:pic>
      <p:sp>
        <p:nvSpPr>
          <p:cNvPr id="4" name="object 108">
            <a:extLst>
              <a:ext uri="{FF2B5EF4-FFF2-40B4-BE49-F238E27FC236}">
                <a16:creationId xmlns:a16="http://schemas.microsoft.com/office/drawing/2014/main" id="{E88620F8-03B8-B352-039C-DA004E0233DC}"/>
              </a:ext>
            </a:extLst>
          </p:cNvPr>
          <p:cNvSpPr txBox="1"/>
          <p:nvPr/>
        </p:nvSpPr>
        <p:spPr>
          <a:xfrm>
            <a:off x="10504930" y="308657"/>
            <a:ext cx="1836861" cy="389543"/>
          </a:xfrm>
          <a:prstGeom prst="rect">
            <a:avLst/>
          </a:prstGeom>
        </p:spPr>
        <p:txBody>
          <a:bodyPr vert="horz" wrap="square" lIns="0" tIns="7316" rIns="0" bIns="0" rtlCol="0">
            <a:spAutoFit/>
          </a:bodyPr>
          <a:lstStyle/>
          <a:p>
            <a:pPr marL="7701" marR="0" lvl="0" indent="0" algn="l" defTabSz="914400" rtl="0" eaLnBrk="1" fontAlgn="auto" latinLnBrk="0" hangingPunct="1">
              <a:lnSpc>
                <a:spcPct val="100000"/>
              </a:lnSpc>
              <a:spcBef>
                <a:spcPts val="58"/>
              </a:spcBef>
              <a:spcAft>
                <a:spcPts val="0"/>
              </a:spcAft>
              <a:buClrTx/>
              <a:buSzTx/>
              <a:buFontTx/>
              <a:buNone/>
              <a:tabLst/>
              <a:defRPr/>
            </a:pPr>
            <a:r>
              <a:rPr kumimoji="0" lang="en-GB" sz="1200" i="0" u="none" strike="noStrike" kern="1200" cap="none" spc="-52" normalizeH="0" baseline="0" noProof="0" dirty="0">
                <a:ln>
                  <a:noFill/>
                </a:ln>
                <a:solidFill>
                  <a:srgbClr val="3B617B"/>
                </a:solidFill>
                <a:effectLst/>
                <a:uLnTx/>
                <a:uFillTx/>
                <a:latin typeface="Montserrat" panose="00000500000000000000" pitchFamily="2" charset="0"/>
                <a:cs typeface="Montserrat-ExtraBold"/>
              </a:rPr>
              <a:t>In partnership with…</a:t>
            </a:r>
          </a:p>
          <a:p>
            <a:pPr marL="7701" marR="0" lvl="0" indent="0" algn="l" defTabSz="914400" rtl="0" eaLnBrk="1" fontAlgn="auto" latinLnBrk="0" hangingPunct="1">
              <a:lnSpc>
                <a:spcPct val="100000"/>
              </a:lnSpc>
              <a:spcBef>
                <a:spcPts val="58"/>
              </a:spcBef>
              <a:spcAft>
                <a:spcPts val="0"/>
              </a:spcAft>
              <a:buClrTx/>
              <a:buSzTx/>
              <a:buFontTx/>
              <a:buNone/>
              <a:tabLst/>
              <a:defRPr/>
            </a:pPr>
            <a:endParaRPr kumimoji="0" lang="en-GB" sz="1200" i="0" u="none" strike="noStrike" kern="1200" cap="none" spc="-52" normalizeH="0" baseline="0" noProof="0" dirty="0">
              <a:ln>
                <a:noFill/>
              </a:ln>
              <a:solidFill>
                <a:srgbClr val="3B617B"/>
              </a:solidFill>
              <a:effectLst/>
              <a:uLnTx/>
              <a:uFillTx/>
              <a:latin typeface="Montserrat-ExtraBold"/>
              <a:ea typeface="+mn-ea"/>
              <a:cs typeface="Montserrat-ExtraBold"/>
            </a:endParaRPr>
          </a:p>
        </p:txBody>
      </p:sp>
      <p:pic>
        <p:nvPicPr>
          <p:cNvPr id="5" name="Picture 8">
            <a:extLst>
              <a:ext uri="{FF2B5EF4-FFF2-40B4-BE49-F238E27FC236}">
                <a16:creationId xmlns:a16="http://schemas.microsoft.com/office/drawing/2014/main" id="{A6EBE906-34EB-BB41-7116-E906C62B10C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4205" y="5034303"/>
            <a:ext cx="1687070" cy="139575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13449B2-F346-AB9F-56BF-A1551EDE537E}"/>
              </a:ext>
            </a:extLst>
          </p:cNvPr>
          <p:cNvSpPr txBox="1"/>
          <p:nvPr/>
        </p:nvSpPr>
        <p:spPr>
          <a:xfrm>
            <a:off x="2123130" y="5249843"/>
            <a:ext cx="2692085" cy="646331"/>
          </a:xfrm>
          <a:prstGeom prst="rect">
            <a:avLst/>
          </a:prstGeom>
          <a:noFill/>
        </p:spPr>
        <p:txBody>
          <a:bodyPr wrap="square">
            <a:spAutoFit/>
          </a:bodyPr>
          <a:lstStyle/>
          <a:p>
            <a:pPr marL="0" marR="1905"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err="1">
                <a:ln>
                  <a:noFill/>
                </a:ln>
                <a:solidFill>
                  <a:srgbClr val="3B617B"/>
                </a:solidFill>
                <a:effectLst/>
                <a:uLnTx/>
                <a:uFillTx/>
                <a:latin typeface="+mj-lt"/>
                <a:ea typeface="Montserrat"/>
                <a:cs typeface="Montserrat"/>
                <a:sym typeface="Montserrat"/>
              </a:rPr>
              <a:t>PhysioM</a:t>
            </a:r>
            <a:r>
              <a:rPr lang="en-US" sz="1200" dirty="0" err="1">
                <a:solidFill>
                  <a:srgbClr val="3B617B"/>
                </a:solidFill>
                <a:latin typeface="+mj-lt"/>
                <a:ea typeface="Montserrat"/>
                <a:cs typeface="Montserrat"/>
                <a:sym typeface="Montserrat"/>
              </a:rPr>
              <a:t>imix</a:t>
            </a:r>
            <a:r>
              <a:rPr lang="en-US" sz="1200" dirty="0">
                <a:solidFill>
                  <a:srgbClr val="3B617B"/>
                </a:solidFill>
                <a:latin typeface="+mj-lt"/>
                <a:ea typeface="Montserrat"/>
                <a:cs typeface="Montserrat"/>
                <a:sym typeface="Montserrat"/>
              </a:rPr>
              <a:t>® Multi-organ system + </a:t>
            </a:r>
            <a:r>
              <a:rPr kumimoji="0" lang="en-US" sz="1200" i="0" u="none" strike="noStrike" kern="1200" cap="none" spc="0" normalizeH="0" baseline="0" noProof="0" dirty="0">
                <a:ln>
                  <a:noFill/>
                </a:ln>
                <a:solidFill>
                  <a:srgbClr val="3B617B"/>
                </a:solidFill>
                <a:effectLst/>
                <a:uLnTx/>
                <a:uFillTx/>
                <a:latin typeface="+mj-lt"/>
                <a:ea typeface="Montserrat"/>
                <a:cs typeface="Montserrat"/>
                <a:sym typeface="Montserrat"/>
              </a:rPr>
              <a:t>Multi-chip Dual-organ plate</a:t>
            </a:r>
            <a:endParaRPr kumimoji="0" lang="en-US" sz="1200" i="0" u="none" strike="noStrike" kern="1200" cap="none" spc="0" normalizeH="0" baseline="0" noProof="0" dirty="0">
              <a:ln>
                <a:noFill/>
              </a:ln>
              <a:solidFill>
                <a:srgbClr val="000000"/>
              </a:solidFill>
              <a:effectLst/>
              <a:uLnTx/>
              <a:uFillTx/>
              <a:latin typeface="+mj-lt"/>
              <a:ea typeface="Montserrat"/>
              <a:cs typeface="Montserrat"/>
              <a:sym typeface="Montserrat"/>
            </a:endParaRPr>
          </a:p>
        </p:txBody>
      </p:sp>
      <p:pic>
        <p:nvPicPr>
          <p:cNvPr id="13" name="Picture 12">
            <a:extLst>
              <a:ext uri="{FF2B5EF4-FFF2-40B4-BE49-F238E27FC236}">
                <a16:creationId xmlns:a16="http://schemas.microsoft.com/office/drawing/2014/main" id="{9F9C35E9-16AA-469B-084C-A3BAC0F4101A}"/>
              </a:ext>
            </a:extLst>
          </p:cNvPr>
          <p:cNvPicPr>
            <a:picLocks noChangeAspect="1"/>
          </p:cNvPicPr>
          <p:nvPr/>
        </p:nvPicPr>
        <p:blipFill rotWithShape="1">
          <a:blip r:embed="rId8"/>
          <a:srcRect b="27789"/>
          <a:stretch/>
        </p:blipFill>
        <p:spPr>
          <a:xfrm>
            <a:off x="1119661" y="2334860"/>
            <a:ext cx="3771434" cy="1935352"/>
          </a:xfrm>
          <a:prstGeom prst="rect">
            <a:avLst/>
          </a:prstGeom>
        </p:spPr>
      </p:pic>
      <p:grpSp>
        <p:nvGrpSpPr>
          <p:cNvPr id="38" name="Group 37">
            <a:extLst>
              <a:ext uri="{FF2B5EF4-FFF2-40B4-BE49-F238E27FC236}">
                <a16:creationId xmlns:a16="http://schemas.microsoft.com/office/drawing/2014/main" id="{78823B5D-2F76-19B3-3108-EFD24B2733F8}"/>
              </a:ext>
            </a:extLst>
          </p:cNvPr>
          <p:cNvGrpSpPr/>
          <p:nvPr/>
        </p:nvGrpSpPr>
        <p:grpSpPr>
          <a:xfrm>
            <a:off x="8897592" y="2149713"/>
            <a:ext cx="3084152" cy="3197011"/>
            <a:chOff x="8897592" y="2149713"/>
            <a:chExt cx="3084152" cy="3197011"/>
          </a:xfrm>
        </p:grpSpPr>
        <p:pic>
          <p:nvPicPr>
            <p:cNvPr id="14" name="Picture 13" descr="A diagram of a cell culture&#10;&#10;Description automatically generated with medium confidence">
              <a:extLst>
                <a:ext uri="{FF2B5EF4-FFF2-40B4-BE49-F238E27FC236}">
                  <a16:creationId xmlns:a16="http://schemas.microsoft.com/office/drawing/2014/main" id="{9D8ED17F-41F9-4608-E13D-D3F019FF581D}"/>
                </a:ext>
              </a:extLst>
            </p:cNvPr>
            <p:cNvPicPr>
              <a:picLocks noChangeAspect="1"/>
            </p:cNvPicPr>
            <p:nvPr/>
          </p:nvPicPr>
          <p:blipFill rotWithShape="1">
            <a:blip r:embed="rId9">
              <a:extLst>
                <a:ext uri="{28A0092B-C50C-407E-A947-70E740481C1C}">
                  <a14:useLocalDpi xmlns:a14="http://schemas.microsoft.com/office/drawing/2010/main" val="0"/>
                </a:ext>
              </a:extLst>
            </a:blip>
            <a:srcRect t="5527" r="43331"/>
            <a:stretch/>
          </p:blipFill>
          <p:spPr>
            <a:xfrm>
              <a:off x="8897592" y="2149713"/>
              <a:ext cx="2823196" cy="3137683"/>
            </a:xfrm>
            <a:prstGeom prst="rect">
              <a:avLst/>
            </a:prstGeom>
          </p:spPr>
        </p:pic>
        <p:sp>
          <p:nvSpPr>
            <p:cNvPr id="16" name="Rectangle: Rounded Corners 15">
              <a:extLst>
                <a:ext uri="{FF2B5EF4-FFF2-40B4-BE49-F238E27FC236}">
                  <a16:creationId xmlns:a16="http://schemas.microsoft.com/office/drawing/2014/main" id="{F035963F-8263-9799-1C14-8D50336A1870}"/>
                </a:ext>
              </a:extLst>
            </p:cNvPr>
            <p:cNvSpPr/>
            <p:nvPr/>
          </p:nvSpPr>
          <p:spPr>
            <a:xfrm>
              <a:off x="11248587" y="4453289"/>
              <a:ext cx="650672" cy="650807"/>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146F7EB0-1813-1F79-F99D-B7CEFD1D6868}"/>
                </a:ext>
              </a:extLst>
            </p:cNvPr>
            <p:cNvSpPr/>
            <p:nvPr/>
          </p:nvSpPr>
          <p:spPr>
            <a:xfrm>
              <a:off x="11331072" y="2591946"/>
              <a:ext cx="650672" cy="650807"/>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descr="A white circular object with a black background&#10;&#10;Description automatically generated">
              <a:extLst>
                <a:ext uri="{FF2B5EF4-FFF2-40B4-BE49-F238E27FC236}">
                  <a16:creationId xmlns:a16="http://schemas.microsoft.com/office/drawing/2014/main" id="{3BFE1828-3FDB-C940-D493-C5D8A9E3D416}"/>
                </a:ext>
              </a:extLst>
            </p:cNvPr>
            <p:cNvPicPr>
              <a:picLocks noChangeAspect="1"/>
            </p:cNvPicPr>
            <p:nvPr/>
          </p:nvPicPr>
          <p:blipFill>
            <a:blip r:embed="rId10"/>
            <a:stretch>
              <a:fillRect/>
            </a:stretch>
          </p:blipFill>
          <p:spPr>
            <a:xfrm>
              <a:off x="10533583" y="4364083"/>
              <a:ext cx="1122825" cy="982641"/>
            </a:xfrm>
            <a:prstGeom prst="rect">
              <a:avLst/>
            </a:prstGeom>
          </p:spPr>
        </p:pic>
        <p:cxnSp>
          <p:nvCxnSpPr>
            <p:cNvPr id="31" name="Straight Connector 30">
              <a:extLst>
                <a:ext uri="{FF2B5EF4-FFF2-40B4-BE49-F238E27FC236}">
                  <a16:creationId xmlns:a16="http://schemas.microsoft.com/office/drawing/2014/main" id="{25EC5898-AA82-47B1-DDAD-47C48E72E595}"/>
                </a:ext>
              </a:extLst>
            </p:cNvPr>
            <p:cNvCxnSpPr>
              <a:cxnSpLocks/>
            </p:cNvCxnSpPr>
            <p:nvPr/>
          </p:nvCxnSpPr>
          <p:spPr>
            <a:xfrm rot="-120000">
              <a:off x="10574815" y="3733141"/>
              <a:ext cx="252000" cy="892543"/>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39" name="object 37">
            <a:extLst>
              <a:ext uri="{FF2B5EF4-FFF2-40B4-BE49-F238E27FC236}">
                <a16:creationId xmlns:a16="http://schemas.microsoft.com/office/drawing/2014/main" id="{805ED816-85F0-7A3C-7FC9-FF68668EB977}"/>
              </a:ext>
            </a:extLst>
          </p:cNvPr>
          <p:cNvSpPr>
            <a:spLocks noChangeAspect="1"/>
          </p:cNvSpPr>
          <p:nvPr/>
        </p:nvSpPr>
        <p:spPr>
          <a:xfrm>
            <a:off x="1022465" y="1844594"/>
            <a:ext cx="3965835" cy="2628129"/>
          </a:xfrm>
          <a:custGeom>
            <a:avLst/>
            <a:gdLst/>
            <a:ahLst/>
            <a:cxnLst/>
            <a:rect l="l" t="t" r="r" b="b"/>
            <a:pathLst>
              <a:path w="6911340" h="3652520">
                <a:moveTo>
                  <a:pt x="129943" y="0"/>
                </a:moveTo>
                <a:lnTo>
                  <a:pt x="79411" y="10227"/>
                </a:lnTo>
                <a:lnTo>
                  <a:pt x="38102" y="38102"/>
                </a:lnTo>
                <a:lnTo>
                  <a:pt x="10227" y="79411"/>
                </a:lnTo>
                <a:lnTo>
                  <a:pt x="0" y="129943"/>
                </a:lnTo>
                <a:lnTo>
                  <a:pt x="0" y="3522144"/>
                </a:lnTo>
                <a:lnTo>
                  <a:pt x="10227" y="3572677"/>
                </a:lnTo>
                <a:lnTo>
                  <a:pt x="38102" y="3613990"/>
                </a:lnTo>
                <a:lnTo>
                  <a:pt x="79411" y="3641868"/>
                </a:lnTo>
                <a:lnTo>
                  <a:pt x="129943" y="3652098"/>
                </a:lnTo>
                <a:lnTo>
                  <a:pt x="6780840" y="3652098"/>
                </a:lnTo>
                <a:lnTo>
                  <a:pt x="6831372" y="3641868"/>
                </a:lnTo>
                <a:lnTo>
                  <a:pt x="6872682" y="3613990"/>
                </a:lnTo>
                <a:lnTo>
                  <a:pt x="6900556" y="3572677"/>
                </a:lnTo>
                <a:lnTo>
                  <a:pt x="6910784" y="3522144"/>
                </a:lnTo>
                <a:lnTo>
                  <a:pt x="6910784" y="129943"/>
                </a:lnTo>
                <a:lnTo>
                  <a:pt x="6900556" y="79411"/>
                </a:lnTo>
                <a:lnTo>
                  <a:pt x="6872682" y="38102"/>
                </a:lnTo>
                <a:lnTo>
                  <a:pt x="6831372" y="10227"/>
                </a:lnTo>
                <a:lnTo>
                  <a:pt x="6780840" y="0"/>
                </a:lnTo>
                <a:lnTo>
                  <a:pt x="129943" y="0"/>
                </a:lnTo>
                <a:close/>
              </a:path>
            </a:pathLst>
          </a:custGeom>
          <a:ln w="57150">
            <a:solidFill>
              <a:srgbClr val="F1F2F2"/>
            </a:solidFill>
          </a:ln>
        </p:spPr>
        <p:txBody>
          <a:bodyPr wrap="square" lIns="0" tIns="0" rIns="0" bIns="0" rtlCol="0"/>
          <a:lstStyle/>
          <a:p>
            <a:endParaRPr sz="1092"/>
          </a:p>
        </p:txBody>
      </p:sp>
      <p:sp>
        <p:nvSpPr>
          <p:cNvPr id="40" name="object 37">
            <a:extLst>
              <a:ext uri="{FF2B5EF4-FFF2-40B4-BE49-F238E27FC236}">
                <a16:creationId xmlns:a16="http://schemas.microsoft.com/office/drawing/2014/main" id="{583590E7-B338-D341-4C29-818F4E140B44}"/>
              </a:ext>
            </a:extLst>
          </p:cNvPr>
          <p:cNvSpPr>
            <a:spLocks noChangeAspect="1"/>
          </p:cNvSpPr>
          <p:nvPr/>
        </p:nvSpPr>
        <p:spPr>
          <a:xfrm>
            <a:off x="8969126" y="1819530"/>
            <a:ext cx="2930133" cy="3467866"/>
          </a:xfrm>
          <a:custGeom>
            <a:avLst/>
            <a:gdLst/>
            <a:ahLst/>
            <a:cxnLst/>
            <a:rect l="l" t="t" r="r" b="b"/>
            <a:pathLst>
              <a:path w="6911340" h="3652520">
                <a:moveTo>
                  <a:pt x="129943" y="0"/>
                </a:moveTo>
                <a:lnTo>
                  <a:pt x="79411" y="10227"/>
                </a:lnTo>
                <a:lnTo>
                  <a:pt x="38102" y="38102"/>
                </a:lnTo>
                <a:lnTo>
                  <a:pt x="10227" y="79411"/>
                </a:lnTo>
                <a:lnTo>
                  <a:pt x="0" y="129943"/>
                </a:lnTo>
                <a:lnTo>
                  <a:pt x="0" y="3522144"/>
                </a:lnTo>
                <a:lnTo>
                  <a:pt x="10227" y="3572677"/>
                </a:lnTo>
                <a:lnTo>
                  <a:pt x="38102" y="3613990"/>
                </a:lnTo>
                <a:lnTo>
                  <a:pt x="79411" y="3641868"/>
                </a:lnTo>
                <a:lnTo>
                  <a:pt x="129943" y="3652098"/>
                </a:lnTo>
                <a:lnTo>
                  <a:pt x="6780840" y="3652098"/>
                </a:lnTo>
                <a:lnTo>
                  <a:pt x="6831372" y="3641868"/>
                </a:lnTo>
                <a:lnTo>
                  <a:pt x="6872682" y="3613990"/>
                </a:lnTo>
                <a:lnTo>
                  <a:pt x="6900556" y="3572677"/>
                </a:lnTo>
                <a:lnTo>
                  <a:pt x="6910784" y="3522144"/>
                </a:lnTo>
                <a:lnTo>
                  <a:pt x="6910784" y="129943"/>
                </a:lnTo>
                <a:lnTo>
                  <a:pt x="6900556" y="79411"/>
                </a:lnTo>
                <a:lnTo>
                  <a:pt x="6872682" y="38102"/>
                </a:lnTo>
                <a:lnTo>
                  <a:pt x="6831372" y="10227"/>
                </a:lnTo>
                <a:lnTo>
                  <a:pt x="6780840" y="0"/>
                </a:lnTo>
                <a:lnTo>
                  <a:pt x="129943" y="0"/>
                </a:lnTo>
                <a:close/>
              </a:path>
            </a:pathLst>
          </a:custGeom>
          <a:ln w="57150">
            <a:solidFill>
              <a:srgbClr val="F1F2F2"/>
            </a:solidFill>
          </a:ln>
        </p:spPr>
        <p:txBody>
          <a:bodyPr wrap="square" lIns="0" tIns="0" rIns="0" bIns="0" rtlCol="0"/>
          <a:lstStyle/>
          <a:p>
            <a:endParaRPr sz="1092"/>
          </a:p>
        </p:txBody>
      </p:sp>
      <p:sp>
        <p:nvSpPr>
          <p:cNvPr id="41" name="TextBox 40">
            <a:extLst>
              <a:ext uri="{FF2B5EF4-FFF2-40B4-BE49-F238E27FC236}">
                <a16:creationId xmlns:a16="http://schemas.microsoft.com/office/drawing/2014/main" id="{F5B070E5-8CF3-2A0A-5403-3091E663BC70}"/>
              </a:ext>
            </a:extLst>
          </p:cNvPr>
          <p:cNvSpPr txBox="1"/>
          <p:nvPr/>
        </p:nvSpPr>
        <p:spPr>
          <a:xfrm>
            <a:off x="10091951" y="1830153"/>
            <a:ext cx="562975" cy="276999"/>
          </a:xfrm>
          <a:prstGeom prst="rect">
            <a:avLst/>
          </a:prstGeom>
          <a:noFill/>
        </p:spPr>
        <p:txBody>
          <a:bodyPr wrap="none" rtlCol="0">
            <a:spAutoFit/>
          </a:bodyPr>
          <a:lstStyle/>
          <a:p>
            <a:pPr algn="l"/>
            <a:r>
              <a:rPr lang="en-GB" sz="1200" b="1" dirty="0">
                <a:solidFill>
                  <a:schemeClr val="accent1"/>
                </a:solidFill>
              </a:rPr>
              <a:t>Liver</a:t>
            </a:r>
          </a:p>
        </p:txBody>
      </p:sp>
      <p:sp>
        <p:nvSpPr>
          <p:cNvPr id="42" name="TextBox 41">
            <a:extLst>
              <a:ext uri="{FF2B5EF4-FFF2-40B4-BE49-F238E27FC236}">
                <a16:creationId xmlns:a16="http://schemas.microsoft.com/office/drawing/2014/main" id="{CA4F2E77-EC2F-5E92-5819-FF1F74ABAD7B}"/>
              </a:ext>
            </a:extLst>
          </p:cNvPr>
          <p:cNvSpPr txBox="1"/>
          <p:nvPr/>
        </p:nvSpPr>
        <p:spPr>
          <a:xfrm>
            <a:off x="2355192" y="1840684"/>
            <a:ext cx="567435" cy="276999"/>
          </a:xfrm>
          <a:prstGeom prst="rect">
            <a:avLst/>
          </a:prstGeom>
          <a:noFill/>
        </p:spPr>
        <p:txBody>
          <a:bodyPr wrap="square" rtlCol="0">
            <a:spAutoFit/>
          </a:bodyPr>
          <a:lstStyle/>
          <a:p>
            <a:pPr algn="l"/>
            <a:r>
              <a:rPr lang="en-GB" sz="1200" b="1" dirty="0">
                <a:solidFill>
                  <a:schemeClr val="accent1"/>
                </a:solidFill>
              </a:rPr>
              <a:t>Gut</a:t>
            </a:r>
          </a:p>
        </p:txBody>
      </p:sp>
    </p:spTree>
    <p:extLst>
      <p:ext uri="{BB962C8B-B14F-4D97-AF65-F5344CB8AC3E}">
        <p14:creationId xmlns:p14="http://schemas.microsoft.com/office/powerpoint/2010/main" val="934973235"/>
      </p:ext>
    </p:extLst>
  </p:cSld>
  <p:clrMapOvr>
    <a:masterClrMapping/>
  </p:clrMapOvr>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5715D-1F64-5DFC-DB86-F5BA484BE026}"/>
              </a:ext>
            </a:extLst>
          </p:cNvPr>
          <p:cNvSpPr>
            <a:spLocks noGrp="1"/>
          </p:cNvSpPr>
          <p:nvPr>
            <p:ph type="title"/>
          </p:nvPr>
        </p:nvSpPr>
        <p:spPr/>
        <p:txBody>
          <a:bodyPr/>
          <a:lstStyle/>
          <a:p>
            <a:r>
              <a:rPr lang="en-GB" dirty="0"/>
              <a:t>Agenda</a:t>
            </a:r>
          </a:p>
        </p:txBody>
      </p:sp>
      <p:sp>
        <p:nvSpPr>
          <p:cNvPr id="3" name="Text Placeholder 2">
            <a:extLst>
              <a:ext uri="{FF2B5EF4-FFF2-40B4-BE49-F238E27FC236}">
                <a16:creationId xmlns:a16="http://schemas.microsoft.com/office/drawing/2014/main" id="{22CF9465-0586-40BD-F842-26AD4A5931E6}"/>
              </a:ext>
            </a:extLst>
          </p:cNvPr>
          <p:cNvSpPr>
            <a:spLocks noGrp="1"/>
          </p:cNvSpPr>
          <p:nvPr>
            <p:ph type="body" sz="quarter" idx="15"/>
          </p:nvPr>
        </p:nvSpPr>
        <p:spPr/>
        <p:txBody>
          <a:bodyPr/>
          <a:lstStyle/>
          <a:p>
            <a:r>
              <a:rPr lang="en-GB" dirty="0"/>
              <a:t>The current drug discovery landscape</a:t>
            </a:r>
          </a:p>
        </p:txBody>
      </p:sp>
      <p:sp>
        <p:nvSpPr>
          <p:cNvPr id="4" name="Text Placeholder 3">
            <a:extLst>
              <a:ext uri="{FF2B5EF4-FFF2-40B4-BE49-F238E27FC236}">
                <a16:creationId xmlns:a16="http://schemas.microsoft.com/office/drawing/2014/main" id="{729946B3-C572-32F1-82C9-27CE0F267DC8}"/>
              </a:ext>
            </a:extLst>
          </p:cNvPr>
          <p:cNvSpPr>
            <a:spLocks noGrp="1"/>
          </p:cNvSpPr>
          <p:nvPr>
            <p:ph type="body" sz="quarter" idx="16"/>
          </p:nvPr>
        </p:nvSpPr>
        <p:spPr/>
        <p:txBody>
          <a:bodyPr/>
          <a:lstStyle/>
          <a:p>
            <a:r>
              <a:rPr lang="en-GB" dirty="0"/>
              <a:t>Current preclinical tools and their challenges</a:t>
            </a:r>
          </a:p>
        </p:txBody>
      </p:sp>
      <p:sp>
        <p:nvSpPr>
          <p:cNvPr id="5" name="Text Placeholder 4">
            <a:extLst>
              <a:ext uri="{FF2B5EF4-FFF2-40B4-BE49-F238E27FC236}">
                <a16:creationId xmlns:a16="http://schemas.microsoft.com/office/drawing/2014/main" id="{08C94745-3184-96EE-C118-09F608C7A53C}"/>
              </a:ext>
            </a:extLst>
          </p:cNvPr>
          <p:cNvSpPr>
            <a:spLocks noGrp="1"/>
          </p:cNvSpPr>
          <p:nvPr>
            <p:ph type="body" sz="quarter" idx="17"/>
          </p:nvPr>
        </p:nvSpPr>
        <p:spPr/>
        <p:txBody>
          <a:bodyPr/>
          <a:lstStyle/>
          <a:p>
            <a:r>
              <a:rPr lang="en-GB" dirty="0"/>
              <a:t>Microphysiological systems (MPS)</a:t>
            </a:r>
          </a:p>
        </p:txBody>
      </p:sp>
      <p:sp>
        <p:nvSpPr>
          <p:cNvPr id="6" name="Text Placeholder 5">
            <a:extLst>
              <a:ext uri="{FF2B5EF4-FFF2-40B4-BE49-F238E27FC236}">
                <a16:creationId xmlns:a16="http://schemas.microsoft.com/office/drawing/2014/main" id="{A8DCFFED-1225-740A-390E-467B0B27F6B1}"/>
              </a:ext>
            </a:extLst>
          </p:cNvPr>
          <p:cNvSpPr>
            <a:spLocks noGrp="1"/>
          </p:cNvSpPr>
          <p:nvPr>
            <p:ph type="body" sz="quarter" idx="18"/>
          </p:nvPr>
        </p:nvSpPr>
        <p:spPr/>
        <p:txBody>
          <a:bodyPr/>
          <a:lstStyle/>
          <a:p>
            <a:r>
              <a:rPr lang="en-GB" dirty="0"/>
              <a:t>CN Bio’s MPS models and application areas</a:t>
            </a:r>
          </a:p>
        </p:txBody>
      </p:sp>
      <p:sp>
        <p:nvSpPr>
          <p:cNvPr id="7" name="Text Placeholder 6">
            <a:extLst>
              <a:ext uri="{FF2B5EF4-FFF2-40B4-BE49-F238E27FC236}">
                <a16:creationId xmlns:a16="http://schemas.microsoft.com/office/drawing/2014/main" id="{A0DE8CC6-E953-405E-B679-C83DBC0CABB9}"/>
              </a:ext>
            </a:extLst>
          </p:cNvPr>
          <p:cNvSpPr>
            <a:spLocks noGrp="1"/>
          </p:cNvSpPr>
          <p:nvPr>
            <p:ph type="body" sz="quarter" idx="19"/>
          </p:nvPr>
        </p:nvSpPr>
        <p:spPr>
          <a:xfrm>
            <a:off x="1132495" y="4533440"/>
            <a:ext cx="4469926" cy="258714"/>
          </a:xfrm>
        </p:spPr>
        <p:txBody>
          <a:bodyPr/>
          <a:lstStyle/>
          <a:p>
            <a:r>
              <a:rPr lang="en-GB" dirty="0"/>
              <a:t>Summary</a:t>
            </a:r>
          </a:p>
        </p:txBody>
      </p:sp>
      <p:pic>
        <p:nvPicPr>
          <p:cNvPr id="15" name="Picture Placeholder 14" descr="A close-up of a colorful structure&#10;&#10;Description automatically generated">
            <a:extLst>
              <a:ext uri="{FF2B5EF4-FFF2-40B4-BE49-F238E27FC236}">
                <a16:creationId xmlns:a16="http://schemas.microsoft.com/office/drawing/2014/main" id="{36B85443-6EE3-E178-72C9-5D13E85D0DE2}"/>
              </a:ext>
            </a:extLst>
          </p:cNvPr>
          <p:cNvPicPr>
            <a:picLocks noGrp="1" noChangeAspect="1"/>
          </p:cNvPicPr>
          <p:nvPr>
            <p:ph type="pic" sz="quarter" idx="20"/>
          </p:nvPr>
        </p:nvPicPr>
        <p:blipFill>
          <a:blip r:embed="rId3"/>
          <a:srcRect t="12022" b="12022"/>
          <a:stretch>
            <a:fillRect/>
          </a:stretch>
        </p:blipFill>
        <p:spPr/>
      </p:pic>
      <p:sp>
        <p:nvSpPr>
          <p:cNvPr id="10" name="Footer Placeholder 9">
            <a:extLst>
              <a:ext uri="{FF2B5EF4-FFF2-40B4-BE49-F238E27FC236}">
                <a16:creationId xmlns:a16="http://schemas.microsoft.com/office/drawing/2014/main" id="{C9744F74-BFA8-C848-F611-5BAF708D6645}"/>
              </a:ext>
            </a:extLst>
          </p:cNvPr>
          <p:cNvSpPr>
            <a:spLocks noGrp="1"/>
          </p:cNvSpPr>
          <p:nvPr>
            <p:ph type="ftr" sz="quarter" idx="31"/>
          </p:nvPr>
        </p:nvSpPr>
        <p:spPr/>
        <p:txBody>
          <a:bodyPr/>
          <a:lstStyle/>
          <a:p>
            <a:pPr algn="l"/>
            <a:r>
              <a:rPr lang="en-GB" dirty="0"/>
              <a:t>Transforming drug discovery </a:t>
            </a:r>
            <a:r>
              <a:rPr lang="en-GB" b="0" dirty="0"/>
              <a:t>| Non-Confidential © CN Bio 2024 </a:t>
            </a:r>
          </a:p>
        </p:txBody>
      </p:sp>
      <p:pic>
        <p:nvPicPr>
          <p:cNvPr id="14" name="Picture 13">
            <a:extLst>
              <a:ext uri="{FF2B5EF4-FFF2-40B4-BE49-F238E27FC236}">
                <a16:creationId xmlns:a16="http://schemas.microsoft.com/office/drawing/2014/main" id="{EA170E4A-D812-551E-A863-E5BD3CE7E3B3}"/>
              </a:ext>
            </a:extLst>
          </p:cNvPr>
          <p:cNvPicPr>
            <a:picLocks noChangeAspect="1"/>
          </p:cNvPicPr>
          <p:nvPr/>
        </p:nvPicPr>
        <p:blipFill>
          <a:blip r:embed="rId4"/>
          <a:stretch>
            <a:fillRect/>
          </a:stretch>
        </p:blipFill>
        <p:spPr>
          <a:xfrm>
            <a:off x="10338655" y="5787308"/>
            <a:ext cx="1853345" cy="1079086"/>
          </a:xfrm>
          <a:prstGeom prst="rect">
            <a:avLst/>
          </a:prstGeom>
        </p:spPr>
      </p:pic>
      <p:sp>
        <p:nvSpPr>
          <p:cNvPr id="8" name="Rectangle: Rounded Corners 7">
            <a:extLst>
              <a:ext uri="{FF2B5EF4-FFF2-40B4-BE49-F238E27FC236}">
                <a16:creationId xmlns:a16="http://schemas.microsoft.com/office/drawing/2014/main" id="{16244D64-856B-FC8B-91B1-F3401136B301}"/>
              </a:ext>
            </a:extLst>
          </p:cNvPr>
          <p:cNvSpPr/>
          <p:nvPr/>
        </p:nvSpPr>
        <p:spPr>
          <a:xfrm>
            <a:off x="399011" y="4929447"/>
            <a:ext cx="914400" cy="507077"/>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013536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B5D9E1E-013D-B301-113B-F780441EFADD}"/>
              </a:ext>
            </a:extLst>
          </p:cNvPr>
          <p:cNvSpPr>
            <a:spLocks noGrp="1"/>
          </p:cNvSpPr>
          <p:nvPr>
            <p:ph type="title"/>
          </p:nvPr>
        </p:nvSpPr>
        <p:spPr/>
        <p:txBody>
          <a:bodyPr/>
          <a:lstStyle/>
          <a:p>
            <a:r>
              <a:rPr lang="en-GB" dirty="0"/>
              <a:t>Primary gut barrier: </a:t>
            </a:r>
            <a:r>
              <a:rPr lang="en-GB" dirty="0" err="1"/>
              <a:t>RepliGut</a:t>
            </a:r>
            <a:r>
              <a:rPr lang="en-GB" dirty="0"/>
              <a:t>®</a:t>
            </a:r>
          </a:p>
        </p:txBody>
      </p:sp>
      <p:graphicFrame>
        <p:nvGraphicFramePr>
          <p:cNvPr id="39" name="Object 38">
            <a:extLst>
              <a:ext uri="{FF2B5EF4-FFF2-40B4-BE49-F238E27FC236}">
                <a16:creationId xmlns:a16="http://schemas.microsoft.com/office/drawing/2014/main" id="{4A931ACF-2602-1671-0153-2A43BEDD7DFB}"/>
              </a:ext>
            </a:extLst>
          </p:cNvPr>
          <p:cNvGraphicFramePr>
            <a:graphicFrameLocks noChangeAspect="1"/>
          </p:cNvGraphicFramePr>
          <p:nvPr>
            <p:extLst>
              <p:ext uri="{D42A27DB-BD31-4B8C-83A1-F6EECF244321}">
                <p14:modId xmlns:p14="http://schemas.microsoft.com/office/powerpoint/2010/main" val="715305519"/>
              </p:ext>
            </p:extLst>
          </p:nvPr>
        </p:nvGraphicFramePr>
        <p:xfrm>
          <a:off x="612389" y="1776036"/>
          <a:ext cx="5641008" cy="2507759"/>
        </p:xfrm>
        <a:graphic>
          <a:graphicData uri="http://schemas.openxmlformats.org/presentationml/2006/ole">
            <mc:AlternateContent xmlns:mc="http://schemas.openxmlformats.org/markup-compatibility/2006">
              <mc:Choice xmlns:v="urn:schemas-microsoft-com:vml" Requires="v">
                <p:oleObj name="Prism 9" r:id="rId4" imgW="7716700" imgH="3430074" progId="Prism9.Document">
                  <p:embed/>
                </p:oleObj>
              </mc:Choice>
              <mc:Fallback>
                <p:oleObj name="Prism 9" r:id="rId4" imgW="7716700" imgH="3430074" progId="Prism9.Document">
                  <p:embed/>
                  <p:pic>
                    <p:nvPicPr>
                      <p:cNvPr id="39" name="Object 38">
                        <a:extLst>
                          <a:ext uri="{FF2B5EF4-FFF2-40B4-BE49-F238E27FC236}">
                            <a16:creationId xmlns:a16="http://schemas.microsoft.com/office/drawing/2014/main" id="{4A931ACF-2602-1671-0153-2A43BEDD7DFB}"/>
                          </a:ext>
                        </a:extLst>
                      </p:cNvPr>
                      <p:cNvPicPr/>
                      <p:nvPr/>
                    </p:nvPicPr>
                    <p:blipFill>
                      <a:blip r:embed="rId5"/>
                      <a:stretch>
                        <a:fillRect/>
                      </a:stretch>
                    </p:blipFill>
                    <p:spPr>
                      <a:xfrm>
                        <a:off x="612389" y="1776036"/>
                        <a:ext cx="5641008" cy="2507759"/>
                      </a:xfrm>
                      <a:prstGeom prst="rect">
                        <a:avLst/>
                      </a:prstGeom>
                    </p:spPr>
                  </p:pic>
                </p:oleObj>
              </mc:Fallback>
            </mc:AlternateContent>
          </a:graphicData>
        </a:graphic>
      </p:graphicFrame>
      <p:sp>
        <p:nvSpPr>
          <p:cNvPr id="40" name="Google Shape;694;p17">
            <a:extLst>
              <a:ext uri="{FF2B5EF4-FFF2-40B4-BE49-F238E27FC236}">
                <a16:creationId xmlns:a16="http://schemas.microsoft.com/office/drawing/2014/main" id="{21EB2EF2-4C66-ABB3-FAC1-45A33104595F}"/>
              </a:ext>
            </a:extLst>
          </p:cNvPr>
          <p:cNvSpPr txBox="1"/>
          <p:nvPr/>
        </p:nvSpPr>
        <p:spPr>
          <a:xfrm>
            <a:off x="626161" y="1615503"/>
            <a:ext cx="5573671" cy="531572"/>
          </a:xfrm>
          <a:prstGeom prst="rect">
            <a:avLst/>
          </a:prstGeom>
          <a:noFill/>
          <a:ln>
            <a:noFill/>
          </a:ln>
        </p:spPr>
        <p:txBody>
          <a:bodyPr spcFirstLastPara="1" wrap="square" lIns="0" tIns="9231" rIns="0" bIns="0" anchor="t" anchorCtr="0">
            <a:noAutofit/>
          </a:bodyPr>
          <a:lstStyle/>
          <a:p>
            <a:pPr marL="7701"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3B617B"/>
                </a:solidFill>
                <a:latin typeface="Montserrat-ExtraBold" panose="020B0604020202020204" charset="0"/>
                <a:ea typeface="Montserrat"/>
                <a:cs typeface="Montserrat-ExtraBold" panose="020B0604020202020204" charset="0"/>
                <a:sym typeface="Montserrat"/>
              </a:rPr>
              <a:t>Distinct proliferative and differentiative cell populations</a:t>
            </a:r>
            <a:endParaRPr kumimoji="0" sz="1400" b="0" i="0" u="none" strike="noStrike" kern="1200" cap="none" spc="0" normalizeH="0" baseline="0" noProof="0" dirty="0">
              <a:ln>
                <a:noFill/>
              </a:ln>
              <a:solidFill>
                <a:srgbClr val="000000"/>
              </a:solidFill>
              <a:effectLst/>
              <a:uLnTx/>
              <a:uFillTx/>
              <a:latin typeface="Montserrat-ExtraBold" panose="020B0604020202020204" charset="0"/>
              <a:ea typeface="Montserrat"/>
              <a:cs typeface="Montserrat-ExtraBold" panose="020B0604020202020204" charset="0"/>
              <a:sym typeface="Montserrat"/>
            </a:endParaRPr>
          </a:p>
        </p:txBody>
      </p:sp>
      <p:sp>
        <p:nvSpPr>
          <p:cNvPr id="42" name="object 37">
            <a:extLst>
              <a:ext uri="{FF2B5EF4-FFF2-40B4-BE49-F238E27FC236}">
                <a16:creationId xmlns:a16="http://schemas.microsoft.com/office/drawing/2014/main" id="{3127B0FA-E924-CBAC-0C76-4D0EE51B77C3}"/>
              </a:ext>
            </a:extLst>
          </p:cNvPr>
          <p:cNvSpPr>
            <a:spLocks noChangeAspect="1"/>
          </p:cNvSpPr>
          <p:nvPr/>
        </p:nvSpPr>
        <p:spPr>
          <a:xfrm>
            <a:off x="524174" y="1478096"/>
            <a:ext cx="5876928" cy="2838189"/>
          </a:xfrm>
          <a:custGeom>
            <a:avLst/>
            <a:gdLst/>
            <a:ahLst/>
            <a:cxnLst/>
            <a:rect l="l" t="t" r="r" b="b"/>
            <a:pathLst>
              <a:path w="6911340" h="3652520">
                <a:moveTo>
                  <a:pt x="129943" y="0"/>
                </a:moveTo>
                <a:lnTo>
                  <a:pt x="79411" y="10227"/>
                </a:lnTo>
                <a:lnTo>
                  <a:pt x="38102" y="38102"/>
                </a:lnTo>
                <a:lnTo>
                  <a:pt x="10227" y="79411"/>
                </a:lnTo>
                <a:lnTo>
                  <a:pt x="0" y="129943"/>
                </a:lnTo>
                <a:lnTo>
                  <a:pt x="0" y="3522144"/>
                </a:lnTo>
                <a:lnTo>
                  <a:pt x="10227" y="3572677"/>
                </a:lnTo>
                <a:lnTo>
                  <a:pt x="38102" y="3613990"/>
                </a:lnTo>
                <a:lnTo>
                  <a:pt x="79411" y="3641868"/>
                </a:lnTo>
                <a:lnTo>
                  <a:pt x="129943" y="3652098"/>
                </a:lnTo>
                <a:lnTo>
                  <a:pt x="6780840" y="3652098"/>
                </a:lnTo>
                <a:lnTo>
                  <a:pt x="6831372" y="3641868"/>
                </a:lnTo>
                <a:lnTo>
                  <a:pt x="6872682" y="3613990"/>
                </a:lnTo>
                <a:lnTo>
                  <a:pt x="6900556" y="3572677"/>
                </a:lnTo>
                <a:lnTo>
                  <a:pt x="6910784" y="3522144"/>
                </a:lnTo>
                <a:lnTo>
                  <a:pt x="6910784" y="129943"/>
                </a:lnTo>
                <a:lnTo>
                  <a:pt x="6900556" y="79411"/>
                </a:lnTo>
                <a:lnTo>
                  <a:pt x="6872682" y="38102"/>
                </a:lnTo>
                <a:lnTo>
                  <a:pt x="6831372" y="10227"/>
                </a:lnTo>
                <a:lnTo>
                  <a:pt x="6780840" y="0"/>
                </a:lnTo>
                <a:lnTo>
                  <a:pt x="129943" y="0"/>
                </a:lnTo>
                <a:close/>
              </a:path>
            </a:pathLst>
          </a:custGeom>
          <a:ln w="57150">
            <a:solidFill>
              <a:srgbClr val="F1F2F2"/>
            </a:solidFill>
          </a:ln>
        </p:spPr>
        <p:txBody>
          <a:bodyPr wrap="square" lIns="0" tIns="0" rIns="0" bIns="0" rtlCol="0"/>
          <a:lstStyle/>
          <a:p>
            <a:endParaRPr sz="1092"/>
          </a:p>
        </p:txBody>
      </p:sp>
      <p:pic>
        <p:nvPicPr>
          <p:cNvPr id="6" name="Picture 5">
            <a:extLst>
              <a:ext uri="{FF2B5EF4-FFF2-40B4-BE49-F238E27FC236}">
                <a16:creationId xmlns:a16="http://schemas.microsoft.com/office/drawing/2014/main" id="{5ADBDAA2-0918-196E-9FED-55E3535A1E81}"/>
              </a:ext>
            </a:extLst>
          </p:cNvPr>
          <p:cNvPicPr>
            <a:picLocks noChangeAspect="1"/>
          </p:cNvPicPr>
          <p:nvPr/>
        </p:nvPicPr>
        <p:blipFill>
          <a:blip r:embed="rId6"/>
          <a:stretch>
            <a:fillRect/>
          </a:stretch>
        </p:blipFill>
        <p:spPr>
          <a:xfrm>
            <a:off x="10338655" y="5787308"/>
            <a:ext cx="1853345" cy="1079086"/>
          </a:xfrm>
          <a:prstGeom prst="rect">
            <a:avLst/>
          </a:prstGeom>
        </p:spPr>
      </p:pic>
      <p:pic>
        <p:nvPicPr>
          <p:cNvPr id="1026" name="Picture 2" descr="Altis Biosystems | LinkedIn">
            <a:extLst>
              <a:ext uri="{FF2B5EF4-FFF2-40B4-BE49-F238E27FC236}">
                <a16:creationId xmlns:a16="http://schemas.microsoft.com/office/drawing/2014/main" id="{7264BAD5-A03B-19C2-FCD0-836F179794C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9208" b="26408"/>
          <a:stretch/>
        </p:blipFill>
        <p:spPr bwMode="auto">
          <a:xfrm>
            <a:off x="10515430" y="428278"/>
            <a:ext cx="1466314" cy="650807"/>
          </a:xfrm>
          <a:prstGeom prst="rect">
            <a:avLst/>
          </a:prstGeom>
          <a:noFill/>
          <a:extLst>
            <a:ext uri="{909E8E84-426E-40DD-AFC4-6F175D3DCCD1}">
              <a14:hiddenFill xmlns:a14="http://schemas.microsoft.com/office/drawing/2010/main">
                <a:solidFill>
                  <a:srgbClr val="FFFFFF"/>
                </a:solidFill>
              </a14:hiddenFill>
            </a:ext>
          </a:extLst>
        </p:spPr>
      </p:pic>
      <p:grpSp>
        <p:nvGrpSpPr>
          <p:cNvPr id="51" name="Group 50">
            <a:extLst>
              <a:ext uri="{FF2B5EF4-FFF2-40B4-BE49-F238E27FC236}">
                <a16:creationId xmlns:a16="http://schemas.microsoft.com/office/drawing/2014/main" id="{503A8D5C-C91E-62F6-D0D7-06CD75208691}"/>
              </a:ext>
            </a:extLst>
          </p:cNvPr>
          <p:cNvGrpSpPr/>
          <p:nvPr/>
        </p:nvGrpSpPr>
        <p:grpSpPr>
          <a:xfrm>
            <a:off x="6576111" y="2073550"/>
            <a:ext cx="4884198" cy="2181430"/>
            <a:chOff x="1501567" y="3384089"/>
            <a:chExt cx="6731966" cy="2984047"/>
          </a:xfrm>
        </p:grpSpPr>
        <p:sp>
          <p:nvSpPr>
            <p:cNvPr id="54" name="object 37">
              <a:extLst>
                <a:ext uri="{FF2B5EF4-FFF2-40B4-BE49-F238E27FC236}">
                  <a16:creationId xmlns:a16="http://schemas.microsoft.com/office/drawing/2014/main" id="{7F6D9C7E-C1B4-5638-A131-C6B57BBAE989}"/>
                </a:ext>
              </a:extLst>
            </p:cNvPr>
            <p:cNvSpPr>
              <a:spLocks noChangeAspect="1"/>
            </p:cNvSpPr>
            <p:nvPr/>
          </p:nvSpPr>
          <p:spPr>
            <a:xfrm>
              <a:off x="1501567" y="3384089"/>
              <a:ext cx="6731966" cy="2976594"/>
            </a:xfrm>
            <a:custGeom>
              <a:avLst/>
              <a:gdLst/>
              <a:ahLst/>
              <a:cxnLst/>
              <a:rect l="l" t="t" r="r" b="b"/>
              <a:pathLst>
                <a:path w="6911340" h="3652520">
                  <a:moveTo>
                    <a:pt x="129943" y="0"/>
                  </a:moveTo>
                  <a:lnTo>
                    <a:pt x="79411" y="10227"/>
                  </a:lnTo>
                  <a:lnTo>
                    <a:pt x="38102" y="38102"/>
                  </a:lnTo>
                  <a:lnTo>
                    <a:pt x="10227" y="79411"/>
                  </a:lnTo>
                  <a:lnTo>
                    <a:pt x="0" y="129943"/>
                  </a:lnTo>
                  <a:lnTo>
                    <a:pt x="0" y="3522144"/>
                  </a:lnTo>
                  <a:lnTo>
                    <a:pt x="10227" y="3572677"/>
                  </a:lnTo>
                  <a:lnTo>
                    <a:pt x="38102" y="3613990"/>
                  </a:lnTo>
                  <a:lnTo>
                    <a:pt x="79411" y="3641868"/>
                  </a:lnTo>
                  <a:lnTo>
                    <a:pt x="129943" y="3652098"/>
                  </a:lnTo>
                  <a:lnTo>
                    <a:pt x="6780840" y="3652098"/>
                  </a:lnTo>
                  <a:lnTo>
                    <a:pt x="6831372" y="3641868"/>
                  </a:lnTo>
                  <a:lnTo>
                    <a:pt x="6872682" y="3613990"/>
                  </a:lnTo>
                  <a:lnTo>
                    <a:pt x="6900556" y="3572677"/>
                  </a:lnTo>
                  <a:lnTo>
                    <a:pt x="6910784" y="3522144"/>
                  </a:lnTo>
                  <a:lnTo>
                    <a:pt x="6910784" y="129943"/>
                  </a:lnTo>
                  <a:lnTo>
                    <a:pt x="6900556" y="79411"/>
                  </a:lnTo>
                  <a:lnTo>
                    <a:pt x="6872682" y="38102"/>
                  </a:lnTo>
                  <a:lnTo>
                    <a:pt x="6831372" y="10227"/>
                  </a:lnTo>
                  <a:lnTo>
                    <a:pt x="6780840" y="0"/>
                  </a:lnTo>
                  <a:lnTo>
                    <a:pt x="129943" y="0"/>
                  </a:lnTo>
                  <a:close/>
                </a:path>
              </a:pathLst>
            </a:custGeom>
            <a:ln w="57150">
              <a:solidFill>
                <a:srgbClr val="F1F2F2"/>
              </a:solidFill>
            </a:ln>
          </p:spPr>
          <p:txBody>
            <a:bodyPr wrap="square" lIns="0" tIns="0" rIns="0" bIns="0" rtlCol="0"/>
            <a:lstStyle/>
            <a:p>
              <a:endParaRPr sz="1092"/>
            </a:p>
          </p:txBody>
        </p:sp>
        <p:sp>
          <p:nvSpPr>
            <p:cNvPr id="55" name="Google Shape;694;p17">
              <a:extLst>
                <a:ext uri="{FF2B5EF4-FFF2-40B4-BE49-F238E27FC236}">
                  <a16:creationId xmlns:a16="http://schemas.microsoft.com/office/drawing/2014/main" id="{457D5694-1F20-CDD5-11C3-D06DC208087C}"/>
                </a:ext>
              </a:extLst>
            </p:cNvPr>
            <p:cNvSpPr txBox="1"/>
            <p:nvPr/>
          </p:nvSpPr>
          <p:spPr>
            <a:xfrm>
              <a:off x="2113349" y="3525112"/>
              <a:ext cx="5285988" cy="494014"/>
            </a:xfrm>
            <a:prstGeom prst="rect">
              <a:avLst/>
            </a:prstGeom>
            <a:noFill/>
            <a:ln>
              <a:noFill/>
            </a:ln>
          </p:spPr>
          <p:txBody>
            <a:bodyPr spcFirstLastPara="1" wrap="square" lIns="0" tIns="9231" rIns="0" bIns="0" anchor="t" anchorCtr="0">
              <a:noAutofit/>
            </a:bodyPr>
            <a:lstStyle/>
            <a:p>
              <a:pPr marL="7701"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3B617B"/>
                  </a:solidFill>
                  <a:latin typeface="Montserrat-ExtraBold" panose="020B0604020202020204" charset="0"/>
                  <a:ea typeface="Montserrat"/>
                  <a:cs typeface="Montserrat-ExtraBold" panose="020B0604020202020204" charset="0"/>
                  <a:sym typeface="Montserrat"/>
                </a:rPr>
                <a:t>Improved expressions of key ADME biomarkers for intestinal functionality</a:t>
              </a:r>
              <a:endParaRPr kumimoji="0" sz="1400" b="0" i="0" u="none" strike="noStrike" kern="1200" cap="none" spc="0" normalizeH="0" baseline="0" noProof="0" dirty="0">
                <a:ln>
                  <a:noFill/>
                </a:ln>
                <a:solidFill>
                  <a:srgbClr val="000000"/>
                </a:solidFill>
                <a:effectLst/>
                <a:uLnTx/>
                <a:uFillTx/>
                <a:latin typeface="Montserrat-ExtraBold" panose="020B0604020202020204" charset="0"/>
                <a:ea typeface="Montserrat"/>
                <a:cs typeface="Montserrat-ExtraBold" panose="020B0604020202020204" charset="0"/>
                <a:sym typeface="Montserrat"/>
              </a:endParaRPr>
            </a:p>
          </p:txBody>
        </p:sp>
        <p:graphicFrame>
          <p:nvGraphicFramePr>
            <p:cNvPr id="56" name="Object 55">
              <a:extLst>
                <a:ext uri="{FF2B5EF4-FFF2-40B4-BE49-F238E27FC236}">
                  <a16:creationId xmlns:a16="http://schemas.microsoft.com/office/drawing/2014/main" id="{34606432-769E-FC23-F9CF-0B64D9FD6B2E}"/>
                </a:ext>
              </a:extLst>
            </p:cNvPr>
            <p:cNvGraphicFramePr>
              <a:graphicFrameLocks noChangeAspect="1"/>
            </p:cNvGraphicFramePr>
            <p:nvPr>
              <p:extLst>
                <p:ext uri="{D42A27DB-BD31-4B8C-83A1-F6EECF244321}">
                  <p14:modId xmlns:p14="http://schemas.microsoft.com/office/powerpoint/2010/main" val="2945214324"/>
                </p:ext>
              </p:extLst>
            </p:nvPr>
          </p:nvGraphicFramePr>
          <p:xfrm>
            <a:off x="1929692" y="4149231"/>
            <a:ext cx="1339444" cy="2177458"/>
          </p:xfrm>
          <a:graphic>
            <a:graphicData uri="http://schemas.openxmlformats.org/presentationml/2006/ole">
              <mc:AlternateContent xmlns:mc="http://schemas.openxmlformats.org/markup-compatibility/2006">
                <mc:Choice xmlns:v="urn:schemas-microsoft-com:vml" Requires="v">
                  <p:oleObj name="Prism 9" r:id="rId8" imgW="1978946" imgH="3216896" progId="Prism9.Document">
                    <p:embed/>
                  </p:oleObj>
                </mc:Choice>
                <mc:Fallback>
                  <p:oleObj name="Prism 9" r:id="rId8" imgW="1978946" imgH="3216896" progId="Prism9.Document">
                    <p:embed/>
                    <p:pic>
                      <p:nvPicPr>
                        <p:cNvPr id="56" name="Object 55">
                          <a:extLst>
                            <a:ext uri="{FF2B5EF4-FFF2-40B4-BE49-F238E27FC236}">
                              <a16:creationId xmlns:a16="http://schemas.microsoft.com/office/drawing/2014/main" id="{34606432-769E-FC23-F9CF-0B64D9FD6B2E}"/>
                            </a:ext>
                          </a:extLst>
                        </p:cNvPr>
                        <p:cNvPicPr/>
                        <p:nvPr/>
                      </p:nvPicPr>
                      <p:blipFill>
                        <a:blip r:embed="rId9"/>
                        <a:stretch>
                          <a:fillRect/>
                        </a:stretch>
                      </p:blipFill>
                      <p:spPr>
                        <a:xfrm>
                          <a:off x="1929692" y="4149231"/>
                          <a:ext cx="1339444" cy="2177458"/>
                        </a:xfrm>
                        <a:prstGeom prst="rect">
                          <a:avLst/>
                        </a:prstGeom>
                      </p:spPr>
                    </p:pic>
                  </p:oleObj>
                </mc:Fallback>
              </mc:AlternateContent>
            </a:graphicData>
          </a:graphic>
        </p:graphicFrame>
        <p:graphicFrame>
          <p:nvGraphicFramePr>
            <p:cNvPr id="57" name="Object 56">
              <a:extLst>
                <a:ext uri="{FF2B5EF4-FFF2-40B4-BE49-F238E27FC236}">
                  <a16:creationId xmlns:a16="http://schemas.microsoft.com/office/drawing/2014/main" id="{FB147A48-4F97-DC25-12D3-87B2DDC89825}"/>
                </a:ext>
              </a:extLst>
            </p:cNvPr>
            <p:cNvGraphicFramePr>
              <a:graphicFrameLocks noChangeAspect="1"/>
            </p:cNvGraphicFramePr>
            <p:nvPr>
              <p:extLst>
                <p:ext uri="{D42A27DB-BD31-4B8C-83A1-F6EECF244321}">
                  <p14:modId xmlns:p14="http://schemas.microsoft.com/office/powerpoint/2010/main" val="2730722181"/>
                </p:ext>
              </p:extLst>
            </p:nvPr>
          </p:nvGraphicFramePr>
          <p:xfrm>
            <a:off x="3362851" y="4173494"/>
            <a:ext cx="1430862" cy="2177458"/>
          </p:xfrm>
          <a:graphic>
            <a:graphicData uri="http://schemas.openxmlformats.org/presentationml/2006/ole">
              <mc:AlternateContent xmlns:mc="http://schemas.openxmlformats.org/markup-compatibility/2006">
                <mc:Choice xmlns:v="urn:schemas-microsoft-com:vml" Requires="v">
                  <p:oleObj name="Prism 9" r:id="rId10" imgW="2112916" imgH="3216896" progId="Prism9.Document">
                    <p:embed/>
                  </p:oleObj>
                </mc:Choice>
                <mc:Fallback>
                  <p:oleObj name="Prism 9" r:id="rId10" imgW="2112916" imgH="3216896" progId="Prism9.Document">
                    <p:embed/>
                    <p:pic>
                      <p:nvPicPr>
                        <p:cNvPr id="57" name="Object 56">
                          <a:extLst>
                            <a:ext uri="{FF2B5EF4-FFF2-40B4-BE49-F238E27FC236}">
                              <a16:creationId xmlns:a16="http://schemas.microsoft.com/office/drawing/2014/main" id="{FB147A48-4F97-DC25-12D3-87B2DDC89825}"/>
                            </a:ext>
                          </a:extLst>
                        </p:cNvPr>
                        <p:cNvPicPr/>
                        <p:nvPr/>
                      </p:nvPicPr>
                      <p:blipFill>
                        <a:blip r:embed="rId11"/>
                        <a:stretch>
                          <a:fillRect/>
                        </a:stretch>
                      </p:blipFill>
                      <p:spPr>
                        <a:xfrm>
                          <a:off x="3362851" y="4173494"/>
                          <a:ext cx="1430862" cy="2177458"/>
                        </a:xfrm>
                        <a:prstGeom prst="rect">
                          <a:avLst/>
                        </a:prstGeom>
                      </p:spPr>
                    </p:pic>
                  </p:oleObj>
                </mc:Fallback>
              </mc:AlternateContent>
            </a:graphicData>
          </a:graphic>
        </p:graphicFrame>
        <p:graphicFrame>
          <p:nvGraphicFramePr>
            <p:cNvPr id="60" name="Object 59">
              <a:extLst>
                <a:ext uri="{FF2B5EF4-FFF2-40B4-BE49-F238E27FC236}">
                  <a16:creationId xmlns:a16="http://schemas.microsoft.com/office/drawing/2014/main" id="{638C9A29-CA12-F046-F808-5C108EA3F368}"/>
                </a:ext>
              </a:extLst>
            </p:cNvPr>
            <p:cNvGraphicFramePr>
              <a:graphicFrameLocks noChangeAspect="1"/>
            </p:cNvGraphicFramePr>
            <p:nvPr>
              <p:extLst>
                <p:ext uri="{D42A27DB-BD31-4B8C-83A1-F6EECF244321}">
                  <p14:modId xmlns:p14="http://schemas.microsoft.com/office/powerpoint/2010/main" val="3606166801"/>
                </p:ext>
              </p:extLst>
            </p:nvPr>
          </p:nvGraphicFramePr>
          <p:xfrm>
            <a:off x="4873113" y="4181622"/>
            <a:ext cx="1354680" cy="2177458"/>
          </p:xfrm>
          <a:graphic>
            <a:graphicData uri="http://schemas.openxmlformats.org/presentationml/2006/ole">
              <mc:AlternateContent xmlns:mc="http://schemas.openxmlformats.org/markup-compatibility/2006">
                <mc:Choice xmlns:v="urn:schemas-microsoft-com:vml" Requires="v">
                  <p:oleObj name="Prism 9" r:id="rId12" imgW="2003435" imgH="3216896" progId="Prism9.Document">
                    <p:embed/>
                  </p:oleObj>
                </mc:Choice>
                <mc:Fallback>
                  <p:oleObj name="Prism 9" r:id="rId12" imgW="2003435" imgH="3216896" progId="Prism9.Document">
                    <p:embed/>
                    <p:pic>
                      <p:nvPicPr>
                        <p:cNvPr id="60" name="Object 59">
                          <a:extLst>
                            <a:ext uri="{FF2B5EF4-FFF2-40B4-BE49-F238E27FC236}">
                              <a16:creationId xmlns:a16="http://schemas.microsoft.com/office/drawing/2014/main" id="{638C9A29-CA12-F046-F808-5C108EA3F368}"/>
                            </a:ext>
                          </a:extLst>
                        </p:cNvPr>
                        <p:cNvPicPr/>
                        <p:nvPr/>
                      </p:nvPicPr>
                      <p:blipFill>
                        <a:blip r:embed="rId13"/>
                        <a:stretch>
                          <a:fillRect/>
                        </a:stretch>
                      </p:blipFill>
                      <p:spPr>
                        <a:xfrm>
                          <a:off x="4873113" y="4181622"/>
                          <a:ext cx="1354680" cy="2177458"/>
                        </a:xfrm>
                        <a:prstGeom prst="rect">
                          <a:avLst/>
                        </a:prstGeom>
                      </p:spPr>
                    </p:pic>
                  </p:oleObj>
                </mc:Fallback>
              </mc:AlternateContent>
            </a:graphicData>
          </a:graphic>
        </p:graphicFrame>
        <p:graphicFrame>
          <p:nvGraphicFramePr>
            <p:cNvPr id="62" name="Object 61">
              <a:extLst>
                <a:ext uri="{FF2B5EF4-FFF2-40B4-BE49-F238E27FC236}">
                  <a16:creationId xmlns:a16="http://schemas.microsoft.com/office/drawing/2014/main" id="{EE09568E-0C5E-FC25-2312-B59B45EF59CE}"/>
                </a:ext>
              </a:extLst>
            </p:cNvPr>
            <p:cNvGraphicFramePr>
              <a:graphicFrameLocks noChangeAspect="1"/>
            </p:cNvGraphicFramePr>
            <p:nvPr>
              <p:extLst>
                <p:ext uri="{D42A27DB-BD31-4B8C-83A1-F6EECF244321}">
                  <p14:modId xmlns:p14="http://schemas.microsoft.com/office/powerpoint/2010/main" val="3281892094"/>
                </p:ext>
              </p:extLst>
            </p:nvPr>
          </p:nvGraphicFramePr>
          <p:xfrm>
            <a:off x="6444300" y="4190677"/>
            <a:ext cx="1276215" cy="2177459"/>
          </p:xfrm>
          <a:graphic>
            <a:graphicData uri="http://schemas.openxmlformats.org/presentationml/2006/ole">
              <mc:AlternateContent xmlns:mc="http://schemas.openxmlformats.org/markup-compatibility/2006">
                <mc:Choice xmlns:v="urn:schemas-microsoft-com:vml" Requires="v">
                  <p:oleObj name="Prism 9" r:id="rId14" imgW="1884230" imgH="3216896" progId="Prism9.Document">
                    <p:embed/>
                  </p:oleObj>
                </mc:Choice>
                <mc:Fallback>
                  <p:oleObj name="Prism 9" r:id="rId14" imgW="1884230" imgH="3216896" progId="Prism9.Document">
                    <p:embed/>
                    <p:pic>
                      <p:nvPicPr>
                        <p:cNvPr id="62" name="Object 61">
                          <a:extLst>
                            <a:ext uri="{FF2B5EF4-FFF2-40B4-BE49-F238E27FC236}">
                              <a16:creationId xmlns:a16="http://schemas.microsoft.com/office/drawing/2014/main" id="{EE09568E-0C5E-FC25-2312-B59B45EF59CE}"/>
                            </a:ext>
                          </a:extLst>
                        </p:cNvPr>
                        <p:cNvPicPr/>
                        <p:nvPr/>
                      </p:nvPicPr>
                      <p:blipFill>
                        <a:blip r:embed="rId15"/>
                        <a:stretch>
                          <a:fillRect/>
                        </a:stretch>
                      </p:blipFill>
                      <p:spPr>
                        <a:xfrm>
                          <a:off x="6444300" y="4190677"/>
                          <a:ext cx="1276215" cy="2177459"/>
                        </a:xfrm>
                        <a:prstGeom prst="rect">
                          <a:avLst/>
                        </a:prstGeom>
                      </p:spPr>
                    </p:pic>
                  </p:oleObj>
                </mc:Fallback>
              </mc:AlternateContent>
            </a:graphicData>
          </a:graphic>
        </p:graphicFrame>
      </p:grpSp>
      <p:grpSp>
        <p:nvGrpSpPr>
          <p:cNvPr id="1031" name="Group 1030">
            <a:extLst>
              <a:ext uri="{FF2B5EF4-FFF2-40B4-BE49-F238E27FC236}">
                <a16:creationId xmlns:a16="http://schemas.microsoft.com/office/drawing/2014/main" id="{2C26FF17-BAEF-8C1A-1D5A-3F3B01C5D9A3}"/>
              </a:ext>
            </a:extLst>
          </p:cNvPr>
          <p:cNvGrpSpPr/>
          <p:nvPr/>
        </p:nvGrpSpPr>
        <p:grpSpPr>
          <a:xfrm>
            <a:off x="6086263" y="4418110"/>
            <a:ext cx="5359704" cy="1637138"/>
            <a:chOff x="-14386" y="1889641"/>
            <a:chExt cx="5359704" cy="1637138"/>
          </a:xfrm>
        </p:grpSpPr>
        <p:pic>
          <p:nvPicPr>
            <p:cNvPr id="63" name="Picture 62">
              <a:extLst>
                <a:ext uri="{FF2B5EF4-FFF2-40B4-BE49-F238E27FC236}">
                  <a16:creationId xmlns:a16="http://schemas.microsoft.com/office/drawing/2014/main" id="{3D786865-9C13-3575-C7EF-498D6E801BA6}"/>
                </a:ext>
              </a:extLst>
            </p:cNvPr>
            <p:cNvPicPr>
              <a:picLocks noChangeAspect="1"/>
            </p:cNvPicPr>
            <p:nvPr/>
          </p:nvPicPr>
          <p:blipFill>
            <a:blip r:embed="rId16"/>
            <a:stretch>
              <a:fillRect/>
            </a:stretch>
          </p:blipFill>
          <p:spPr>
            <a:xfrm>
              <a:off x="762458" y="2246278"/>
              <a:ext cx="2999147" cy="507603"/>
            </a:xfrm>
            <a:prstGeom prst="rect">
              <a:avLst/>
            </a:prstGeom>
          </p:spPr>
        </p:pic>
        <p:pic>
          <p:nvPicPr>
            <p:cNvPr id="1025" name="Picture 1024">
              <a:extLst>
                <a:ext uri="{FF2B5EF4-FFF2-40B4-BE49-F238E27FC236}">
                  <a16:creationId xmlns:a16="http://schemas.microsoft.com/office/drawing/2014/main" id="{7C236C3F-48D6-23A2-5D46-8043CB069B5F}"/>
                </a:ext>
              </a:extLst>
            </p:cNvPr>
            <p:cNvPicPr>
              <a:picLocks noChangeAspect="1"/>
            </p:cNvPicPr>
            <p:nvPr/>
          </p:nvPicPr>
          <p:blipFill rotWithShape="1">
            <a:blip r:embed="rId17">
              <a:extLst>
                <a:ext uri="{BEBA8EAE-BF5A-486C-A8C5-ECC9F3942E4B}">
                  <a14:imgProps xmlns:a14="http://schemas.microsoft.com/office/drawing/2010/main">
                    <a14:imgLayer r:embed="rId18">
                      <a14:imgEffect>
                        <a14:sharpenSoften amount="50000"/>
                      </a14:imgEffect>
                      <a14:imgEffect>
                        <a14:brightnessContrast bright="40000" contrast="-20000"/>
                      </a14:imgEffect>
                    </a14:imgLayer>
                  </a14:imgProps>
                </a:ext>
              </a:extLst>
            </a:blip>
            <a:srcRect r="29466"/>
            <a:stretch/>
          </p:blipFill>
          <p:spPr>
            <a:xfrm>
              <a:off x="768999" y="2834080"/>
              <a:ext cx="2984084" cy="505052"/>
            </a:xfrm>
            <a:prstGeom prst="rect">
              <a:avLst/>
            </a:prstGeom>
          </p:spPr>
        </p:pic>
        <p:sp>
          <p:nvSpPr>
            <p:cNvPr id="1027" name="object 108">
              <a:extLst>
                <a:ext uri="{FF2B5EF4-FFF2-40B4-BE49-F238E27FC236}">
                  <a16:creationId xmlns:a16="http://schemas.microsoft.com/office/drawing/2014/main" id="{1CB30F57-622F-D1AA-A51D-365BF6CFC5F6}"/>
                </a:ext>
              </a:extLst>
            </p:cNvPr>
            <p:cNvSpPr txBox="1"/>
            <p:nvPr/>
          </p:nvSpPr>
          <p:spPr>
            <a:xfrm>
              <a:off x="3836521" y="2972487"/>
              <a:ext cx="1394658" cy="397238"/>
            </a:xfrm>
            <a:prstGeom prst="rect">
              <a:avLst/>
            </a:prstGeom>
          </p:spPr>
          <p:txBody>
            <a:bodyPr vert="horz" wrap="square" lIns="0" tIns="7316" rIns="0" bIns="0" rtlCol="0">
              <a:spAutoFit/>
            </a:bodyPr>
            <a:lstStyle/>
            <a:p>
              <a:pPr marL="7701" marR="0" lvl="0" indent="0" algn="l" defTabSz="914400" rtl="0" eaLnBrk="1" fontAlgn="auto" latinLnBrk="0" hangingPunct="1">
                <a:lnSpc>
                  <a:spcPct val="100000"/>
                </a:lnSpc>
                <a:spcBef>
                  <a:spcPts val="58"/>
                </a:spcBef>
                <a:spcAft>
                  <a:spcPts val="0"/>
                </a:spcAft>
                <a:buClrTx/>
                <a:buSzTx/>
                <a:buFontTx/>
                <a:buNone/>
                <a:tabLst/>
                <a:defRPr/>
              </a:pPr>
              <a:r>
                <a:rPr kumimoji="0" lang="en-GB" sz="1200" i="0" u="none" strike="noStrike" kern="1200" cap="none" spc="-52" normalizeH="0" baseline="0" noProof="0" dirty="0">
                  <a:ln>
                    <a:noFill/>
                  </a:ln>
                  <a:solidFill>
                    <a:srgbClr val="3B617B"/>
                  </a:solidFill>
                  <a:effectLst/>
                  <a:uLnTx/>
                  <a:uFillTx/>
                  <a:latin typeface="Montserrat" panose="00000500000000000000" pitchFamily="2" charset="0"/>
                  <a:cs typeface="Montserrat-ExtraBold"/>
                </a:rPr>
                <a:t>Caco-2 only</a:t>
              </a:r>
            </a:p>
            <a:p>
              <a:pPr marL="7701" marR="0" lvl="0" indent="0" algn="l" defTabSz="914400" rtl="0" eaLnBrk="1" fontAlgn="auto" latinLnBrk="0" hangingPunct="1">
                <a:lnSpc>
                  <a:spcPct val="100000"/>
                </a:lnSpc>
                <a:spcBef>
                  <a:spcPts val="58"/>
                </a:spcBef>
                <a:spcAft>
                  <a:spcPts val="0"/>
                </a:spcAft>
                <a:buClrTx/>
                <a:buSzTx/>
                <a:buFontTx/>
                <a:buNone/>
                <a:tabLst/>
                <a:defRPr/>
              </a:pPr>
              <a:endParaRPr kumimoji="0" lang="en-GB" sz="1200" i="0" u="none" strike="noStrike" kern="1200" cap="none" spc="-52" normalizeH="0" baseline="0" noProof="0" dirty="0">
                <a:ln>
                  <a:noFill/>
                </a:ln>
                <a:solidFill>
                  <a:srgbClr val="3B617B"/>
                </a:solidFill>
                <a:effectLst/>
                <a:uLnTx/>
                <a:uFillTx/>
                <a:latin typeface="Montserrat-ExtraBold"/>
                <a:ea typeface="+mn-ea"/>
                <a:cs typeface="Montserrat-ExtraBold"/>
              </a:endParaRPr>
            </a:p>
          </p:txBody>
        </p:sp>
        <p:sp>
          <p:nvSpPr>
            <p:cNvPr id="1028" name="object 108">
              <a:extLst>
                <a:ext uri="{FF2B5EF4-FFF2-40B4-BE49-F238E27FC236}">
                  <a16:creationId xmlns:a16="http://schemas.microsoft.com/office/drawing/2014/main" id="{65CF4178-47AD-409F-F2C8-B8365FA10BAA}"/>
                </a:ext>
              </a:extLst>
            </p:cNvPr>
            <p:cNvSpPr txBox="1"/>
            <p:nvPr/>
          </p:nvSpPr>
          <p:spPr>
            <a:xfrm>
              <a:off x="3798281" y="2390340"/>
              <a:ext cx="1078778" cy="397238"/>
            </a:xfrm>
            <a:prstGeom prst="rect">
              <a:avLst/>
            </a:prstGeom>
          </p:spPr>
          <p:txBody>
            <a:bodyPr vert="horz" wrap="square" lIns="0" tIns="7316" rIns="0" bIns="0" rtlCol="0">
              <a:spAutoFit/>
            </a:bodyPr>
            <a:lstStyle/>
            <a:p>
              <a:pPr marL="7701" marR="0" lvl="0" indent="0" algn="l" defTabSz="914400" rtl="0" eaLnBrk="1" fontAlgn="auto" latinLnBrk="0" hangingPunct="1">
                <a:lnSpc>
                  <a:spcPct val="100000"/>
                </a:lnSpc>
                <a:spcBef>
                  <a:spcPts val="58"/>
                </a:spcBef>
                <a:spcAft>
                  <a:spcPts val="0"/>
                </a:spcAft>
                <a:buClrTx/>
                <a:buSzTx/>
                <a:buFontTx/>
                <a:buNone/>
                <a:tabLst/>
                <a:defRPr/>
              </a:pPr>
              <a:r>
                <a:rPr lang="en-GB" sz="1200" spc="-52" dirty="0">
                  <a:solidFill>
                    <a:srgbClr val="3B617B"/>
                  </a:solidFill>
                  <a:latin typeface="Montserrat" panose="00000500000000000000" pitchFamily="2" charset="0"/>
                  <a:cs typeface="Montserrat-ExtraBold"/>
                </a:rPr>
                <a:t> </a:t>
              </a:r>
              <a:r>
                <a:rPr lang="en-GB" sz="1200" spc="-52" dirty="0" err="1">
                  <a:solidFill>
                    <a:srgbClr val="3B617B"/>
                  </a:solidFill>
                  <a:latin typeface="Montserrat" panose="00000500000000000000" pitchFamily="2" charset="0"/>
                  <a:cs typeface="Montserrat-ExtraBold"/>
                </a:rPr>
                <a:t>RepliGut</a:t>
              </a:r>
              <a:r>
                <a:rPr lang="en-GB" sz="1200" spc="-52" dirty="0">
                  <a:solidFill>
                    <a:srgbClr val="3B617B"/>
                  </a:solidFill>
                  <a:latin typeface="Montserrat" panose="00000500000000000000" pitchFamily="2" charset="0"/>
                  <a:cs typeface="Montserrat-ExtraBold"/>
                </a:rPr>
                <a:t>®</a:t>
              </a:r>
              <a:endParaRPr kumimoji="0" lang="en-GB" sz="1200" i="0" u="none" strike="noStrike" kern="1200" cap="none" spc="-52" normalizeH="0" baseline="0" noProof="0" dirty="0">
                <a:ln>
                  <a:noFill/>
                </a:ln>
                <a:solidFill>
                  <a:srgbClr val="3B617B"/>
                </a:solidFill>
                <a:effectLst/>
                <a:uLnTx/>
                <a:uFillTx/>
                <a:latin typeface="Montserrat" panose="00000500000000000000" pitchFamily="2" charset="0"/>
                <a:cs typeface="Montserrat-ExtraBold"/>
              </a:endParaRPr>
            </a:p>
            <a:p>
              <a:pPr marL="7701" marR="0" lvl="0" indent="0" algn="l" defTabSz="914400" rtl="0" eaLnBrk="1" fontAlgn="auto" latinLnBrk="0" hangingPunct="1">
                <a:lnSpc>
                  <a:spcPct val="100000"/>
                </a:lnSpc>
                <a:spcBef>
                  <a:spcPts val="58"/>
                </a:spcBef>
                <a:spcAft>
                  <a:spcPts val="0"/>
                </a:spcAft>
                <a:buClrTx/>
                <a:buSzTx/>
                <a:buFontTx/>
                <a:buNone/>
                <a:tabLst/>
                <a:defRPr/>
              </a:pPr>
              <a:endParaRPr kumimoji="0" lang="en-GB" sz="1200" i="0" u="none" strike="noStrike" kern="1200" cap="none" spc="-52" normalizeH="0" baseline="0" noProof="0" dirty="0">
                <a:ln>
                  <a:noFill/>
                </a:ln>
                <a:solidFill>
                  <a:srgbClr val="3B617B"/>
                </a:solidFill>
                <a:effectLst/>
                <a:uLnTx/>
                <a:uFillTx/>
                <a:latin typeface="Montserrat-ExtraBold"/>
                <a:ea typeface="+mn-ea"/>
                <a:cs typeface="Montserrat-ExtraBold"/>
              </a:endParaRPr>
            </a:p>
          </p:txBody>
        </p:sp>
        <p:sp>
          <p:nvSpPr>
            <p:cNvPr id="1029" name="Google Shape;694;p17">
              <a:extLst>
                <a:ext uri="{FF2B5EF4-FFF2-40B4-BE49-F238E27FC236}">
                  <a16:creationId xmlns:a16="http://schemas.microsoft.com/office/drawing/2014/main" id="{779CA70B-9875-9CA5-D6D7-C32C5ABA8879}"/>
                </a:ext>
              </a:extLst>
            </p:cNvPr>
            <p:cNvSpPr txBox="1"/>
            <p:nvPr/>
          </p:nvSpPr>
          <p:spPr>
            <a:xfrm>
              <a:off x="-14386" y="2001737"/>
              <a:ext cx="5359704" cy="494014"/>
            </a:xfrm>
            <a:prstGeom prst="rect">
              <a:avLst/>
            </a:prstGeom>
            <a:noFill/>
            <a:ln>
              <a:noFill/>
            </a:ln>
          </p:spPr>
          <p:txBody>
            <a:bodyPr spcFirstLastPara="1" wrap="square" lIns="0" tIns="9231" rIns="0" bIns="0" anchor="t" anchorCtr="0">
              <a:noAutofit/>
            </a:bodyPr>
            <a:lstStyle/>
            <a:p>
              <a:pPr marL="7701"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3B617B"/>
                  </a:solidFill>
                  <a:latin typeface="Montserrat" panose="00000500000000000000" pitchFamily="2" charset="0"/>
                  <a:ea typeface="Montserrat"/>
                  <a:cs typeface="Arial" panose="020B0604020202020204" pitchFamily="34" charset="0"/>
                  <a:sym typeface="Montserrat"/>
                </a:rPr>
                <a:t>Distinct and continuous layer of mucus</a:t>
              </a:r>
              <a:endParaRPr kumimoji="0" sz="1200" b="0" i="0" u="none" strike="noStrike" kern="1200" cap="none" spc="0" normalizeH="0" baseline="0" noProof="0" dirty="0">
                <a:ln>
                  <a:noFill/>
                </a:ln>
                <a:solidFill>
                  <a:srgbClr val="000000"/>
                </a:solidFill>
                <a:effectLst/>
                <a:uLnTx/>
                <a:uFillTx/>
                <a:latin typeface="Montserrat" panose="00000500000000000000" pitchFamily="2" charset="0"/>
                <a:ea typeface="Montserrat"/>
                <a:cs typeface="Arial" panose="020B0604020202020204" pitchFamily="34" charset="0"/>
                <a:sym typeface="Montserrat"/>
              </a:endParaRPr>
            </a:p>
          </p:txBody>
        </p:sp>
        <p:sp>
          <p:nvSpPr>
            <p:cNvPr id="1030" name="object 37">
              <a:extLst>
                <a:ext uri="{FF2B5EF4-FFF2-40B4-BE49-F238E27FC236}">
                  <a16:creationId xmlns:a16="http://schemas.microsoft.com/office/drawing/2014/main" id="{C8CE8FB5-11DC-01AD-C412-E8C40D0606FB}"/>
                </a:ext>
              </a:extLst>
            </p:cNvPr>
            <p:cNvSpPr>
              <a:spLocks noChangeAspect="1"/>
            </p:cNvSpPr>
            <p:nvPr/>
          </p:nvSpPr>
          <p:spPr>
            <a:xfrm>
              <a:off x="526796" y="1889641"/>
              <a:ext cx="4350263" cy="1637138"/>
            </a:xfrm>
            <a:custGeom>
              <a:avLst/>
              <a:gdLst/>
              <a:ahLst/>
              <a:cxnLst/>
              <a:rect l="l" t="t" r="r" b="b"/>
              <a:pathLst>
                <a:path w="6911340" h="3652520">
                  <a:moveTo>
                    <a:pt x="129943" y="0"/>
                  </a:moveTo>
                  <a:lnTo>
                    <a:pt x="79411" y="10227"/>
                  </a:lnTo>
                  <a:lnTo>
                    <a:pt x="38102" y="38102"/>
                  </a:lnTo>
                  <a:lnTo>
                    <a:pt x="10227" y="79411"/>
                  </a:lnTo>
                  <a:lnTo>
                    <a:pt x="0" y="129943"/>
                  </a:lnTo>
                  <a:lnTo>
                    <a:pt x="0" y="3522144"/>
                  </a:lnTo>
                  <a:lnTo>
                    <a:pt x="10227" y="3572677"/>
                  </a:lnTo>
                  <a:lnTo>
                    <a:pt x="38102" y="3613990"/>
                  </a:lnTo>
                  <a:lnTo>
                    <a:pt x="79411" y="3641868"/>
                  </a:lnTo>
                  <a:lnTo>
                    <a:pt x="129943" y="3652098"/>
                  </a:lnTo>
                  <a:lnTo>
                    <a:pt x="6780840" y="3652098"/>
                  </a:lnTo>
                  <a:lnTo>
                    <a:pt x="6831372" y="3641868"/>
                  </a:lnTo>
                  <a:lnTo>
                    <a:pt x="6872682" y="3613990"/>
                  </a:lnTo>
                  <a:lnTo>
                    <a:pt x="6900556" y="3572677"/>
                  </a:lnTo>
                  <a:lnTo>
                    <a:pt x="6910784" y="3522144"/>
                  </a:lnTo>
                  <a:lnTo>
                    <a:pt x="6910784" y="129943"/>
                  </a:lnTo>
                  <a:lnTo>
                    <a:pt x="6900556" y="79411"/>
                  </a:lnTo>
                  <a:lnTo>
                    <a:pt x="6872682" y="38102"/>
                  </a:lnTo>
                  <a:lnTo>
                    <a:pt x="6831372" y="10227"/>
                  </a:lnTo>
                  <a:lnTo>
                    <a:pt x="6780840" y="0"/>
                  </a:lnTo>
                  <a:lnTo>
                    <a:pt x="129943" y="0"/>
                  </a:lnTo>
                  <a:close/>
                </a:path>
              </a:pathLst>
            </a:custGeom>
            <a:ln w="57150">
              <a:solidFill>
                <a:srgbClr val="F1F2F2"/>
              </a:solidFill>
            </a:ln>
          </p:spPr>
          <p:txBody>
            <a:bodyPr wrap="square" lIns="0" tIns="0" rIns="0" bIns="0" rtlCol="0"/>
            <a:lstStyle/>
            <a:p>
              <a:endParaRPr sz="1092"/>
            </a:p>
          </p:txBody>
        </p:sp>
      </p:grpSp>
      <p:sp>
        <p:nvSpPr>
          <p:cNvPr id="1033" name="object 108">
            <a:extLst>
              <a:ext uri="{FF2B5EF4-FFF2-40B4-BE49-F238E27FC236}">
                <a16:creationId xmlns:a16="http://schemas.microsoft.com/office/drawing/2014/main" id="{A0ADC13B-ECA1-377E-5517-28C7591FBEFE}"/>
              </a:ext>
            </a:extLst>
          </p:cNvPr>
          <p:cNvSpPr txBox="1"/>
          <p:nvPr/>
        </p:nvSpPr>
        <p:spPr>
          <a:xfrm>
            <a:off x="10504930" y="308657"/>
            <a:ext cx="1836861" cy="389543"/>
          </a:xfrm>
          <a:prstGeom prst="rect">
            <a:avLst/>
          </a:prstGeom>
        </p:spPr>
        <p:txBody>
          <a:bodyPr vert="horz" wrap="square" lIns="0" tIns="7316" rIns="0" bIns="0" rtlCol="0">
            <a:spAutoFit/>
          </a:bodyPr>
          <a:lstStyle/>
          <a:p>
            <a:pPr marL="7701" marR="0" lvl="0" indent="0" algn="l" defTabSz="914400" rtl="0" eaLnBrk="1" fontAlgn="auto" latinLnBrk="0" hangingPunct="1">
              <a:lnSpc>
                <a:spcPct val="100000"/>
              </a:lnSpc>
              <a:spcBef>
                <a:spcPts val="58"/>
              </a:spcBef>
              <a:spcAft>
                <a:spcPts val="0"/>
              </a:spcAft>
              <a:buClrTx/>
              <a:buSzTx/>
              <a:buFontTx/>
              <a:buNone/>
              <a:tabLst/>
              <a:defRPr/>
            </a:pPr>
            <a:r>
              <a:rPr kumimoji="0" lang="en-GB" sz="1200" i="0" u="none" strike="noStrike" kern="1200" cap="none" spc="-52" normalizeH="0" baseline="0" noProof="0" dirty="0">
                <a:ln>
                  <a:noFill/>
                </a:ln>
                <a:solidFill>
                  <a:srgbClr val="3B617B"/>
                </a:solidFill>
                <a:effectLst/>
                <a:uLnTx/>
                <a:uFillTx/>
                <a:latin typeface="Montserrat" panose="00000500000000000000" pitchFamily="2" charset="0"/>
                <a:cs typeface="Montserrat-ExtraBold"/>
              </a:rPr>
              <a:t>In partnership with…</a:t>
            </a:r>
          </a:p>
          <a:p>
            <a:pPr marL="7701" marR="0" lvl="0" indent="0" algn="l" defTabSz="914400" rtl="0" eaLnBrk="1" fontAlgn="auto" latinLnBrk="0" hangingPunct="1">
              <a:lnSpc>
                <a:spcPct val="100000"/>
              </a:lnSpc>
              <a:spcBef>
                <a:spcPts val="58"/>
              </a:spcBef>
              <a:spcAft>
                <a:spcPts val="0"/>
              </a:spcAft>
              <a:buClrTx/>
              <a:buSzTx/>
              <a:buFontTx/>
              <a:buNone/>
              <a:tabLst/>
              <a:defRPr/>
            </a:pPr>
            <a:endParaRPr kumimoji="0" lang="en-GB" sz="1200" i="0" u="none" strike="noStrike" kern="1200" cap="none" spc="-52" normalizeH="0" baseline="0" noProof="0" dirty="0">
              <a:ln>
                <a:noFill/>
              </a:ln>
              <a:solidFill>
                <a:srgbClr val="3B617B"/>
              </a:solidFill>
              <a:effectLst/>
              <a:uLnTx/>
              <a:uFillTx/>
              <a:latin typeface="Montserrat-ExtraBold"/>
              <a:ea typeface="+mn-ea"/>
              <a:cs typeface="Montserrat-ExtraBold"/>
            </a:endParaRPr>
          </a:p>
        </p:txBody>
      </p:sp>
      <p:grpSp>
        <p:nvGrpSpPr>
          <p:cNvPr id="1036" name="Group 1035">
            <a:extLst>
              <a:ext uri="{FF2B5EF4-FFF2-40B4-BE49-F238E27FC236}">
                <a16:creationId xmlns:a16="http://schemas.microsoft.com/office/drawing/2014/main" id="{2D077D83-ABAC-A305-C6A2-D8AEB1F055BB}"/>
              </a:ext>
            </a:extLst>
          </p:cNvPr>
          <p:cNvGrpSpPr/>
          <p:nvPr/>
        </p:nvGrpSpPr>
        <p:grpSpPr>
          <a:xfrm>
            <a:off x="6962563" y="1293661"/>
            <a:ext cx="4770775" cy="654604"/>
            <a:chOff x="7022241" y="922772"/>
            <a:chExt cx="4770775" cy="654604"/>
          </a:xfrm>
        </p:grpSpPr>
        <p:sp>
          <p:nvSpPr>
            <p:cNvPr id="1035" name="Rectangle: Rounded Corners 1034">
              <a:extLst>
                <a:ext uri="{FF2B5EF4-FFF2-40B4-BE49-F238E27FC236}">
                  <a16:creationId xmlns:a16="http://schemas.microsoft.com/office/drawing/2014/main" id="{F859AC2C-8E31-F5C8-A27E-25FD4FD4D5B1}"/>
                </a:ext>
              </a:extLst>
            </p:cNvPr>
            <p:cNvSpPr/>
            <p:nvPr/>
          </p:nvSpPr>
          <p:spPr>
            <a:xfrm>
              <a:off x="7022241" y="922772"/>
              <a:ext cx="4620317" cy="449608"/>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4">
                    <a:lumMod val="50000"/>
                  </a:schemeClr>
                </a:solidFill>
              </a:endParaRPr>
            </a:p>
          </p:txBody>
        </p:sp>
        <p:sp>
          <p:nvSpPr>
            <p:cNvPr id="1034" name="Text Placeholder 4">
              <a:extLst>
                <a:ext uri="{FF2B5EF4-FFF2-40B4-BE49-F238E27FC236}">
                  <a16:creationId xmlns:a16="http://schemas.microsoft.com/office/drawing/2014/main" id="{BC7A4E0E-41B1-265A-D37A-283A3008E7C2}"/>
                </a:ext>
              </a:extLst>
            </p:cNvPr>
            <p:cNvSpPr txBox="1">
              <a:spLocks/>
            </p:cNvSpPr>
            <p:nvPr/>
          </p:nvSpPr>
          <p:spPr>
            <a:xfrm>
              <a:off x="7216860" y="982333"/>
              <a:ext cx="4576156" cy="595043"/>
            </a:xfrm>
            <a:prstGeom prst="rect">
              <a:avLst/>
            </a:prstGeom>
          </p:spPr>
          <p:txBody>
            <a:bodyPr vert="horz" lIns="91440" tIns="45720" rIns="91440" bIns="45720" rtlCol="0">
              <a:noAutofit/>
            </a:bodyPr>
            <a:lstStyle>
              <a:lvl1pPr marL="0" indent="0" algn="l" defTabSz="914400" rtl="0" eaLnBrk="1" latinLnBrk="0" hangingPunct="1">
                <a:lnSpc>
                  <a:spcPts val="1880"/>
                </a:lnSpc>
                <a:spcBef>
                  <a:spcPts val="1000"/>
                </a:spcBef>
                <a:buFont typeface="Arial" panose="020B0604020202020204" pitchFamily="34" charset="0"/>
                <a:buNone/>
                <a:defRPr lang="en-GB" sz="1400" b="1" i="0" kern="1200" dirty="0">
                  <a:solidFill>
                    <a:schemeClr val="accent1"/>
                  </a:solidFill>
                  <a:latin typeface="Montserrat"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701" marR="0" lvl="0" indent="0" defTabSz="914400" rtl="0" eaLnBrk="1" fontAlgn="auto" latinLnBrk="0" hangingPunct="1">
                <a:lnSpc>
                  <a:spcPct val="100000"/>
                </a:lnSpc>
                <a:spcBef>
                  <a:spcPts val="0"/>
                </a:spcBef>
                <a:spcAft>
                  <a:spcPts val="0"/>
                </a:spcAft>
                <a:buClrTx/>
                <a:buSzTx/>
                <a:buFontTx/>
                <a:buNone/>
                <a:tabLst/>
                <a:defRPr/>
              </a:pPr>
              <a:r>
                <a:rPr lang="en-GB" sz="1400" b="1" dirty="0">
                  <a:solidFill>
                    <a:schemeClr val="accent4">
                      <a:lumMod val="50000"/>
                    </a:schemeClr>
                  </a:solidFill>
                  <a:latin typeface="Montserrat" panose="00000500000000000000" pitchFamily="2" charset="0"/>
                  <a:ea typeface="Montserrat"/>
                  <a:cs typeface="Arial" panose="020B0604020202020204" pitchFamily="34" charset="0"/>
                  <a:sym typeface="Montserrat"/>
                </a:rPr>
                <a:t>A more human-relevant model than CaCo-2</a:t>
              </a:r>
            </a:p>
            <a:p>
              <a:endParaRPr lang="en-GB" dirty="0">
                <a:solidFill>
                  <a:schemeClr val="accent4">
                    <a:lumMod val="50000"/>
                  </a:schemeClr>
                </a:solidFill>
                <a:latin typeface="Montserrat" panose="00000500000000000000" pitchFamily="2" charset="0"/>
              </a:endParaRPr>
            </a:p>
          </p:txBody>
        </p:sp>
      </p:grpSp>
      <p:sp>
        <p:nvSpPr>
          <p:cNvPr id="2" name="Footer Placeholder 5">
            <a:extLst>
              <a:ext uri="{FF2B5EF4-FFF2-40B4-BE49-F238E27FC236}">
                <a16:creationId xmlns:a16="http://schemas.microsoft.com/office/drawing/2014/main" id="{E1A32ECC-1747-2F86-E316-621C91F7D590}"/>
              </a:ext>
            </a:extLst>
          </p:cNvPr>
          <p:cNvSpPr>
            <a:spLocks noGrp="1"/>
          </p:cNvSpPr>
          <p:nvPr>
            <p:ph type="ftr" sz="quarter" idx="31"/>
          </p:nvPr>
        </p:nvSpPr>
        <p:spPr>
          <a:xfrm>
            <a:off x="-156967" y="6292882"/>
            <a:ext cx="12192000" cy="681036"/>
          </a:xfrm>
        </p:spPr>
        <p:txBody>
          <a:bodyPr/>
          <a:lstStyle/>
          <a:p>
            <a:pPr algn="l"/>
            <a:r>
              <a:rPr lang="en-GB" dirty="0"/>
              <a:t>Transforming drug discovery </a:t>
            </a:r>
            <a:r>
              <a:rPr lang="en-GB" b="0" dirty="0"/>
              <a:t>| Non-confidential © CN Bio 2024</a:t>
            </a:r>
          </a:p>
        </p:txBody>
      </p:sp>
      <p:grpSp>
        <p:nvGrpSpPr>
          <p:cNvPr id="14" name="Group 13">
            <a:extLst>
              <a:ext uri="{FF2B5EF4-FFF2-40B4-BE49-F238E27FC236}">
                <a16:creationId xmlns:a16="http://schemas.microsoft.com/office/drawing/2014/main" id="{BB0428F6-7A7F-B1E6-1B3A-0259B95DD3C0}"/>
              </a:ext>
            </a:extLst>
          </p:cNvPr>
          <p:cNvGrpSpPr/>
          <p:nvPr/>
        </p:nvGrpSpPr>
        <p:grpSpPr>
          <a:xfrm>
            <a:off x="531823" y="4418110"/>
            <a:ext cx="5476827" cy="2093748"/>
            <a:chOff x="565980" y="4283734"/>
            <a:chExt cx="5476827" cy="2093748"/>
          </a:xfrm>
        </p:grpSpPr>
        <p:grpSp>
          <p:nvGrpSpPr>
            <p:cNvPr id="1032" name="Group 1031">
              <a:extLst>
                <a:ext uri="{FF2B5EF4-FFF2-40B4-BE49-F238E27FC236}">
                  <a16:creationId xmlns:a16="http://schemas.microsoft.com/office/drawing/2014/main" id="{3EEA77D6-BDF2-081C-86FD-3B201D69C186}"/>
                </a:ext>
              </a:extLst>
            </p:cNvPr>
            <p:cNvGrpSpPr/>
            <p:nvPr/>
          </p:nvGrpSpPr>
          <p:grpSpPr>
            <a:xfrm>
              <a:off x="565980" y="4283734"/>
              <a:ext cx="5476827" cy="2093748"/>
              <a:chOff x="565980" y="4249230"/>
              <a:chExt cx="5476827" cy="2093748"/>
            </a:xfrm>
          </p:grpSpPr>
          <p:grpSp>
            <p:nvGrpSpPr>
              <p:cNvPr id="24" name="Group 23">
                <a:extLst>
                  <a:ext uri="{FF2B5EF4-FFF2-40B4-BE49-F238E27FC236}">
                    <a16:creationId xmlns:a16="http://schemas.microsoft.com/office/drawing/2014/main" id="{7A4D3400-F56E-A5EF-7CF8-50CC515AE816}"/>
                  </a:ext>
                </a:extLst>
              </p:cNvPr>
              <p:cNvGrpSpPr/>
              <p:nvPr/>
            </p:nvGrpSpPr>
            <p:grpSpPr>
              <a:xfrm>
                <a:off x="840588" y="4429387"/>
                <a:ext cx="5202219" cy="1913591"/>
                <a:chOff x="1024789" y="4256158"/>
                <a:chExt cx="2689372" cy="925103"/>
              </a:xfrm>
            </p:grpSpPr>
            <p:sp>
              <p:nvSpPr>
                <p:cNvPr id="29" name="TextBox 28">
                  <a:extLst>
                    <a:ext uri="{FF2B5EF4-FFF2-40B4-BE49-F238E27FC236}">
                      <a16:creationId xmlns:a16="http://schemas.microsoft.com/office/drawing/2014/main" id="{41AECDEF-D4BD-F9F6-1BA1-FD39DA911D56}"/>
                    </a:ext>
                  </a:extLst>
                </p:cNvPr>
                <p:cNvSpPr txBox="1"/>
                <p:nvPr/>
              </p:nvSpPr>
              <p:spPr>
                <a:xfrm>
                  <a:off x="1024789" y="4924319"/>
                  <a:ext cx="414426" cy="2569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err="1">
                      <a:ln>
                        <a:noFill/>
                      </a:ln>
                      <a:solidFill>
                        <a:srgbClr val="E900FF"/>
                      </a:solidFill>
                      <a:effectLst/>
                      <a:uLnTx/>
                      <a:uFillTx/>
                      <a:latin typeface="Montserrat" panose="00000500000000000000" pitchFamily="2" charset="0"/>
                      <a:ea typeface="+mn-ea"/>
                      <a:cs typeface="+mn-cs"/>
                    </a:rPr>
                    <a:t>Villin</a:t>
                  </a:r>
                  <a:endParaRPr kumimoji="0" lang="en-GB" sz="900" b="1" i="0" u="none" strike="noStrike" kern="1200" cap="none" spc="0" normalizeH="0" baseline="0" noProof="0" dirty="0">
                    <a:ln>
                      <a:noFill/>
                    </a:ln>
                    <a:solidFill>
                      <a:srgbClr val="E900FF"/>
                    </a:solidFill>
                    <a:effectLst/>
                    <a:uLnTx/>
                    <a:uFillTx/>
                    <a:latin typeface="Montserrat" panose="000005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srgbClr val="000000"/>
                    </a:solidFill>
                    <a:effectLst/>
                    <a:uLnTx/>
                    <a:uFillTx/>
                    <a:latin typeface="Montserrat" panose="00000500000000000000" pitchFamily="2" charset="0"/>
                    <a:ea typeface="+mn-ea"/>
                    <a:cs typeface="+mn-cs"/>
                  </a:endParaRPr>
                </a:p>
              </p:txBody>
            </p:sp>
            <p:sp>
              <p:nvSpPr>
                <p:cNvPr id="30" name="TextBox 29">
                  <a:extLst>
                    <a:ext uri="{FF2B5EF4-FFF2-40B4-BE49-F238E27FC236}">
                      <a16:creationId xmlns:a16="http://schemas.microsoft.com/office/drawing/2014/main" id="{E8DF2404-8E10-DD9B-D8DB-6F1D4AEB6F06}"/>
                    </a:ext>
                  </a:extLst>
                </p:cNvPr>
                <p:cNvSpPr txBox="1"/>
                <p:nvPr/>
              </p:nvSpPr>
              <p:spPr>
                <a:xfrm>
                  <a:off x="1283786" y="4924319"/>
                  <a:ext cx="460388" cy="2569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00017E"/>
                      </a:solidFill>
                      <a:effectLst/>
                      <a:uLnTx/>
                      <a:uFillTx/>
                      <a:latin typeface="Montserrat" panose="00000500000000000000" pitchFamily="2" charset="0"/>
                      <a:ea typeface="+mn-ea"/>
                      <a:cs typeface="+mn-cs"/>
                    </a:rPr>
                    <a:t>DAPI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srgbClr val="000000"/>
                    </a:solidFill>
                    <a:effectLst/>
                    <a:uLnTx/>
                    <a:uFillTx/>
                    <a:latin typeface="Montserrat" panose="00000500000000000000" pitchFamily="2" charset="0"/>
                    <a:ea typeface="+mn-ea"/>
                    <a:cs typeface="+mn-cs"/>
                  </a:endParaRPr>
                </a:p>
              </p:txBody>
            </p:sp>
            <p:sp>
              <p:nvSpPr>
                <p:cNvPr id="34" name="TextBox 33">
                  <a:extLst>
                    <a:ext uri="{FF2B5EF4-FFF2-40B4-BE49-F238E27FC236}">
                      <a16:creationId xmlns:a16="http://schemas.microsoft.com/office/drawing/2014/main" id="{01EDAF75-9894-87AB-92B4-71B8F9ECB87F}"/>
                    </a:ext>
                  </a:extLst>
                </p:cNvPr>
                <p:cNvSpPr txBox="1"/>
                <p:nvPr/>
              </p:nvSpPr>
              <p:spPr>
                <a:xfrm>
                  <a:off x="1716289" y="4924319"/>
                  <a:ext cx="411800" cy="2569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023702"/>
                      </a:solidFill>
                      <a:effectLst/>
                      <a:uLnTx/>
                      <a:uFillTx/>
                      <a:latin typeface="Montserrat" panose="00000500000000000000" pitchFamily="2" charset="0"/>
                      <a:ea typeface="+mn-ea"/>
                      <a:cs typeface="+mn-cs"/>
                    </a:rPr>
                    <a:t>CDX2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srgbClr val="000000"/>
                    </a:solidFill>
                    <a:effectLst/>
                    <a:uLnTx/>
                    <a:uFillTx/>
                    <a:latin typeface="Montserrat" panose="00000500000000000000" pitchFamily="2" charset="0"/>
                    <a:ea typeface="+mn-ea"/>
                    <a:cs typeface="+mn-cs"/>
                  </a:endParaRPr>
                </a:p>
              </p:txBody>
            </p:sp>
            <p:sp>
              <p:nvSpPr>
                <p:cNvPr id="35" name="TextBox 34">
                  <a:extLst>
                    <a:ext uri="{FF2B5EF4-FFF2-40B4-BE49-F238E27FC236}">
                      <a16:creationId xmlns:a16="http://schemas.microsoft.com/office/drawing/2014/main" id="{A6704756-E8E6-EC7A-CA95-2C06B8BEABBE}"/>
                    </a:ext>
                  </a:extLst>
                </p:cNvPr>
                <p:cNvSpPr txBox="1"/>
                <p:nvPr/>
              </p:nvSpPr>
              <p:spPr>
                <a:xfrm>
                  <a:off x="1968122" y="4924319"/>
                  <a:ext cx="480136" cy="2569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00017E"/>
                      </a:solidFill>
                      <a:effectLst/>
                      <a:uLnTx/>
                      <a:uFillTx/>
                      <a:latin typeface="Montserrat" panose="00000500000000000000" pitchFamily="2" charset="0"/>
                      <a:ea typeface="+mn-ea"/>
                      <a:cs typeface="+mn-cs"/>
                    </a:rPr>
                    <a:t>DAPI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srgbClr val="000000"/>
                    </a:solidFill>
                    <a:effectLst/>
                    <a:uLnTx/>
                    <a:uFillTx/>
                    <a:latin typeface="Montserrat" panose="00000500000000000000" pitchFamily="2" charset="0"/>
                    <a:ea typeface="+mn-ea"/>
                    <a:cs typeface="+mn-cs"/>
                  </a:endParaRPr>
                </a:p>
              </p:txBody>
            </p:sp>
            <p:sp>
              <p:nvSpPr>
                <p:cNvPr id="36" name="TextBox 35">
                  <a:extLst>
                    <a:ext uri="{FF2B5EF4-FFF2-40B4-BE49-F238E27FC236}">
                      <a16:creationId xmlns:a16="http://schemas.microsoft.com/office/drawing/2014/main" id="{7F4DC624-694A-26B0-A8C3-5EB28BE61428}"/>
                    </a:ext>
                  </a:extLst>
                </p:cNvPr>
                <p:cNvSpPr txBox="1"/>
                <p:nvPr/>
              </p:nvSpPr>
              <p:spPr>
                <a:xfrm>
                  <a:off x="2764700" y="4924319"/>
                  <a:ext cx="949461" cy="2569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00017E"/>
                      </a:solidFill>
                      <a:effectLst/>
                      <a:uLnTx/>
                      <a:uFillTx/>
                      <a:latin typeface="Montserrat" panose="00000500000000000000" pitchFamily="2" charset="0"/>
                      <a:ea typeface="+mn-ea"/>
                      <a:cs typeface="+mn-cs"/>
                    </a:rPr>
                    <a:t>DAPI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srgbClr val="000000"/>
                    </a:solidFill>
                    <a:effectLst/>
                    <a:uLnTx/>
                    <a:uFillTx/>
                    <a:latin typeface="Montserrat" panose="00000500000000000000" pitchFamily="2" charset="0"/>
                    <a:ea typeface="+mn-ea"/>
                    <a:cs typeface="+mn-cs"/>
                  </a:endParaRPr>
                </a:p>
              </p:txBody>
            </p:sp>
            <p:sp>
              <p:nvSpPr>
                <p:cNvPr id="37" name="TextBox 36">
                  <a:extLst>
                    <a:ext uri="{FF2B5EF4-FFF2-40B4-BE49-F238E27FC236}">
                      <a16:creationId xmlns:a16="http://schemas.microsoft.com/office/drawing/2014/main" id="{0E825631-2DB9-D377-83C4-BBE3E2B04544}"/>
                    </a:ext>
                  </a:extLst>
                </p:cNvPr>
                <p:cNvSpPr txBox="1"/>
                <p:nvPr/>
              </p:nvSpPr>
              <p:spPr>
                <a:xfrm>
                  <a:off x="2475130" y="4924319"/>
                  <a:ext cx="457239" cy="2569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E6E639"/>
                      </a:solidFill>
                      <a:effectLst/>
                      <a:uLnTx/>
                      <a:uFillTx/>
                      <a:latin typeface="Montserrat" panose="00000500000000000000" pitchFamily="2" charset="0"/>
                      <a:ea typeface="+mn-ea"/>
                      <a:cs typeface="+mn-cs"/>
                    </a:rPr>
                    <a:t>MUC2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srgbClr val="000000"/>
                    </a:solidFill>
                    <a:effectLst/>
                    <a:uLnTx/>
                    <a:uFillTx/>
                    <a:latin typeface="Montserrat" panose="00000500000000000000" pitchFamily="2" charset="0"/>
                    <a:ea typeface="+mn-ea"/>
                    <a:cs typeface="+mn-cs"/>
                  </a:endParaRPr>
                </a:p>
              </p:txBody>
            </p:sp>
            <p:sp>
              <p:nvSpPr>
                <p:cNvPr id="38" name="object 108">
                  <a:extLst>
                    <a:ext uri="{FF2B5EF4-FFF2-40B4-BE49-F238E27FC236}">
                      <a16:creationId xmlns:a16="http://schemas.microsoft.com/office/drawing/2014/main" id="{1859CF5D-6D07-8759-E32F-0A12F03FAC8F}"/>
                    </a:ext>
                  </a:extLst>
                </p:cNvPr>
                <p:cNvSpPr txBox="1"/>
                <p:nvPr/>
              </p:nvSpPr>
              <p:spPr>
                <a:xfrm>
                  <a:off x="1452761" y="4256158"/>
                  <a:ext cx="1350656" cy="218078"/>
                </a:xfrm>
                <a:prstGeom prst="rect">
                  <a:avLst/>
                </a:prstGeom>
              </p:spPr>
              <p:txBody>
                <a:bodyPr vert="horz" wrap="square" lIns="0" tIns="7316" rIns="0" bIns="0" rtlCol="0">
                  <a:spAutoFit/>
                </a:bodyPr>
                <a:lstStyle/>
                <a:p>
                  <a:pPr marL="7701" marR="0" lvl="0" indent="0" algn="l" defTabSz="914400" rtl="0" eaLnBrk="1" fontAlgn="auto" latinLnBrk="0" hangingPunct="1">
                    <a:lnSpc>
                      <a:spcPct val="100000"/>
                    </a:lnSpc>
                    <a:spcBef>
                      <a:spcPts val="58"/>
                    </a:spcBef>
                    <a:spcAft>
                      <a:spcPts val="0"/>
                    </a:spcAft>
                    <a:buClrTx/>
                    <a:buSzTx/>
                    <a:buFontTx/>
                    <a:buNone/>
                    <a:tabLst/>
                    <a:defRPr/>
                  </a:pPr>
                  <a:r>
                    <a:rPr kumimoji="0" lang="en-GB" sz="1400" b="1" i="0" u="none" strike="noStrike" kern="1200" cap="none" spc="-52" normalizeH="0" baseline="0" noProof="0" dirty="0">
                      <a:ln>
                        <a:noFill/>
                      </a:ln>
                      <a:solidFill>
                        <a:srgbClr val="3B617B"/>
                      </a:solidFill>
                      <a:effectLst/>
                      <a:uLnTx/>
                      <a:uFillTx/>
                      <a:latin typeface="Montserrat-ExtraBold"/>
                      <a:ea typeface="+mn-ea"/>
                      <a:cs typeface="Montserrat-ExtraBold"/>
                    </a:rPr>
                    <a:t>Intestinal marker expression </a:t>
                  </a:r>
                </a:p>
                <a:p>
                  <a:pPr marL="7701" marR="0" lvl="0" indent="0" algn="l" defTabSz="914400" rtl="0" eaLnBrk="1" fontAlgn="auto" latinLnBrk="0" hangingPunct="1">
                    <a:lnSpc>
                      <a:spcPct val="100000"/>
                    </a:lnSpc>
                    <a:spcBef>
                      <a:spcPts val="58"/>
                    </a:spcBef>
                    <a:spcAft>
                      <a:spcPts val="0"/>
                    </a:spcAft>
                    <a:buClrTx/>
                    <a:buSzTx/>
                    <a:buFontTx/>
                    <a:buNone/>
                    <a:tabLst/>
                    <a:defRPr/>
                  </a:pPr>
                  <a:endParaRPr kumimoji="0" lang="en-GB" sz="1400" b="1" i="0" u="none" strike="noStrike" kern="1200" cap="none" spc="-52" normalizeH="0" baseline="0" noProof="0" dirty="0">
                    <a:ln>
                      <a:noFill/>
                    </a:ln>
                    <a:solidFill>
                      <a:srgbClr val="3B617B"/>
                    </a:solidFill>
                    <a:effectLst/>
                    <a:uLnTx/>
                    <a:uFillTx/>
                    <a:latin typeface="Montserrat-ExtraBold"/>
                    <a:ea typeface="+mn-ea"/>
                    <a:cs typeface="Montserrat-ExtraBold"/>
                  </a:endParaRPr>
                </a:p>
              </p:txBody>
            </p:sp>
          </p:grpSp>
          <p:sp>
            <p:nvSpPr>
              <p:cNvPr id="41" name="object 37">
                <a:extLst>
                  <a:ext uri="{FF2B5EF4-FFF2-40B4-BE49-F238E27FC236}">
                    <a16:creationId xmlns:a16="http://schemas.microsoft.com/office/drawing/2014/main" id="{7E774F77-ED22-981E-9072-14E04788037B}"/>
                  </a:ext>
                </a:extLst>
              </p:cNvPr>
              <p:cNvSpPr>
                <a:spLocks noChangeAspect="1"/>
              </p:cNvSpPr>
              <p:nvPr/>
            </p:nvSpPr>
            <p:spPr>
              <a:xfrm>
                <a:off x="565980" y="4249230"/>
                <a:ext cx="4428645" cy="1977085"/>
              </a:xfrm>
              <a:custGeom>
                <a:avLst/>
                <a:gdLst/>
                <a:ahLst/>
                <a:cxnLst/>
                <a:rect l="l" t="t" r="r" b="b"/>
                <a:pathLst>
                  <a:path w="6911340" h="3652520">
                    <a:moveTo>
                      <a:pt x="129943" y="0"/>
                    </a:moveTo>
                    <a:lnTo>
                      <a:pt x="79411" y="10227"/>
                    </a:lnTo>
                    <a:lnTo>
                      <a:pt x="38102" y="38102"/>
                    </a:lnTo>
                    <a:lnTo>
                      <a:pt x="10227" y="79411"/>
                    </a:lnTo>
                    <a:lnTo>
                      <a:pt x="0" y="129943"/>
                    </a:lnTo>
                    <a:lnTo>
                      <a:pt x="0" y="3522144"/>
                    </a:lnTo>
                    <a:lnTo>
                      <a:pt x="10227" y="3572677"/>
                    </a:lnTo>
                    <a:lnTo>
                      <a:pt x="38102" y="3613990"/>
                    </a:lnTo>
                    <a:lnTo>
                      <a:pt x="79411" y="3641868"/>
                    </a:lnTo>
                    <a:lnTo>
                      <a:pt x="129943" y="3652098"/>
                    </a:lnTo>
                    <a:lnTo>
                      <a:pt x="6780840" y="3652098"/>
                    </a:lnTo>
                    <a:lnTo>
                      <a:pt x="6831372" y="3641868"/>
                    </a:lnTo>
                    <a:lnTo>
                      <a:pt x="6872682" y="3613990"/>
                    </a:lnTo>
                    <a:lnTo>
                      <a:pt x="6900556" y="3572677"/>
                    </a:lnTo>
                    <a:lnTo>
                      <a:pt x="6910784" y="3522144"/>
                    </a:lnTo>
                    <a:lnTo>
                      <a:pt x="6910784" y="129943"/>
                    </a:lnTo>
                    <a:lnTo>
                      <a:pt x="6900556" y="79411"/>
                    </a:lnTo>
                    <a:lnTo>
                      <a:pt x="6872682" y="38102"/>
                    </a:lnTo>
                    <a:lnTo>
                      <a:pt x="6831372" y="10227"/>
                    </a:lnTo>
                    <a:lnTo>
                      <a:pt x="6780840" y="0"/>
                    </a:lnTo>
                    <a:lnTo>
                      <a:pt x="129943" y="0"/>
                    </a:lnTo>
                    <a:close/>
                  </a:path>
                </a:pathLst>
              </a:custGeom>
              <a:ln w="57150">
                <a:solidFill>
                  <a:srgbClr val="F1F2F2"/>
                </a:solidFill>
              </a:ln>
            </p:spPr>
            <p:txBody>
              <a:bodyPr wrap="square" lIns="0" tIns="0" rIns="0" bIns="0" rtlCol="0"/>
              <a:lstStyle/>
              <a:p>
                <a:endParaRPr sz="1092"/>
              </a:p>
            </p:txBody>
          </p:sp>
        </p:grpSp>
        <p:pic>
          <p:nvPicPr>
            <p:cNvPr id="5" name="Picture 4" descr="A green and blue speckled background&#10;&#10;Description automatically generated">
              <a:extLst>
                <a:ext uri="{FF2B5EF4-FFF2-40B4-BE49-F238E27FC236}">
                  <a16:creationId xmlns:a16="http://schemas.microsoft.com/office/drawing/2014/main" id="{4F2A3E9E-491C-4DA8-3BA6-A3DACC173C84}"/>
                </a:ext>
              </a:extLst>
            </p:cNvPr>
            <p:cNvPicPr>
              <a:picLocks noChangeAspect="1"/>
            </p:cNvPicPr>
            <p:nvPr/>
          </p:nvPicPr>
          <p:blipFill>
            <a:blip r:embed="rId19"/>
            <a:stretch>
              <a:fillRect/>
            </a:stretch>
          </p:blipFill>
          <p:spPr>
            <a:xfrm>
              <a:off x="2075500" y="4785394"/>
              <a:ext cx="1333613" cy="1066890"/>
            </a:xfrm>
            <a:prstGeom prst="rect">
              <a:avLst/>
            </a:prstGeom>
          </p:spPr>
        </p:pic>
        <p:pic>
          <p:nvPicPr>
            <p:cNvPr id="8" name="Picture 7" descr="A blue and yellow background&#10;&#10;Description automatically generated">
              <a:extLst>
                <a:ext uri="{FF2B5EF4-FFF2-40B4-BE49-F238E27FC236}">
                  <a16:creationId xmlns:a16="http://schemas.microsoft.com/office/drawing/2014/main" id="{C86FA83F-C8B9-2896-E836-85B97A7D0CBF}"/>
                </a:ext>
              </a:extLst>
            </p:cNvPr>
            <p:cNvPicPr>
              <a:picLocks noChangeAspect="1"/>
            </p:cNvPicPr>
            <p:nvPr/>
          </p:nvPicPr>
          <p:blipFill>
            <a:blip r:embed="rId20"/>
            <a:stretch>
              <a:fillRect/>
            </a:stretch>
          </p:blipFill>
          <p:spPr>
            <a:xfrm>
              <a:off x="3488667" y="4785394"/>
              <a:ext cx="1333613" cy="1066890"/>
            </a:xfrm>
            <a:prstGeom prst="rect">
              <a:avLst/>
            </a:prstGeom>
          </p:spPr>
        </p:pic>
        <p:pic>
          <p:nvPicPr>
            <p:cNvPr id="13" name="Picture 12" descr="A purple and black background&#10;&#10;Description automatically generated">
              <a:extLst>
                <a:ext uri="{FF2B5EF4-FFF2-40B4-BE49-F238E27FC236}">
                  <a16:creationId xmlns:a16="http://schemas.microsoft.com/office/drawing/2014/main" id="{C45290D2-B5E4-7980-8C39-B143587D275D}"/>
                </a:ext>
              </a:extLst>
            </p:cNvPr>
            <p:cNvPicPr>
              <a:picLocks noChangeAspect="1"/>
            </p:cNvPicPr>
            <p:nvPr/>
          </p:nvPicPr>
          <p:blipFill>
            <a:blip r:embed="rId21"/>
            <a:stretch>
              <a:fillRect/>
            </a:stretch>
          </p:blipFill>
          <p:spPr>
            <a:xfrm>
              <a:off x="656520" y="4781443"/>
              <a:ext cx="1343492" cy="1074793"/>
            </a:xfrm>
            <a:prstGeom prst="rect">
              <a:avLst/>
            </a:prstGeom>
          </p:spPr>
        </p:pic>
      </p:grpSp>
    </p:spTree>
    <p:extLst>
      <p:ext uri="{BB962C8B-B14F-4D97-AF65-F5344CB8AC3E}">
        <p14:creationId xmlns:p14="http://schemas.microsoft.com/office/powerpoint/2010/main" val="1399258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36"/>
                                        </p:tgtEl>
                                        <p:attrNameLst>
                                          <p:attrName>style.visibility</p:attrName>
                                        </p:attrNameLst>
                                      </p:cBhvr>
                                      <p:to>
                                        <p:strVal val="visible"/>
                                      </p:to>
                                    </p:set>
                                    <p:animEffect transition="in" filter="blinds(horizontal)">
                                      <p:cBhvr>
                                        <p:cTn id="7" dur="500"/>
                                        <p:tgtEl>
                                          <p:spTgt spid="1036"/>
                                        </p:tgtEl>
                                      </p:cBhvr>
                                    </p:animEffect>
                                  </p:childTnLst>
                                </p:cTn>
                              </p:par>
                              <p:par>
                                <p:cTn id="8" presetID="3" presetClass="entr" presetSubtype="10" fill="hold"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blinds(horizontal)">
                                      <p:cBhvr>
                                        <p:cTn id="10" dur="500"/>
                                        <p:tgtEl>
                                          <p:spTgt spid="51"/>
                                        </p:tgtEl>
                                      </p:cBhvr>
                                    </p:animEffect>
                                  </p:childTnLst>
                                </p:cTn>
                              </p:par>
                              <p:par>
                                <p:cTn id="11" presetID="3" presetClass="entr" presetSubtype="10" fill="hold" nodeType="withEffect">
                                  <p:stCondLst>
                                    <p:cond delay="0"/>
                                  </p:stCondLst>
                                  <p:childTnLst>
                                    <p:set>
                                      <p:cBhvr>
                                        <p:cTn id="12" dur="1" fill="hold">
                                          <p:stCondLst>
                                            <p:cond delay="0"/>
                                          </p:stCondLst>
                                        </p:cTn>
                                        <p:tgtEl>
                                          <p:spTgt spid="1031"/>
                                        </p:tgtEl>
                                        <p:attrNameLst>
                                          <p:attrName>style.visibility</p:attrName>
                                        </p:attrNameLst>
                                      </p:cBhvr>
                                      <p:to>
                                        <p:strVal val="visible"/>
                                      </p:to>
                                    </p:set>
                                    <p:animEffect transition="in" filter="blinds(horizontal)">
                                      <p:cBhvr>
                                        <p:cTn id="13" dur="500"/>
                                        <p:tgtEl>
                                          <p:spTgt spid="10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2" descr="Altis Biosystems | LinkedIn">
            <a:extLst>
              <a:ext uri="{FF2B5EF4-FFF2-40B4-BE49-F238E27FC236}">
                <a16:creationId xmlns:a16="http://schemas.microsoft.com/office/drawing/2014/main" id="{1BD4E36A-4C54-C865-BBBB-E83F6D1E832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2377" r="514" b="29949"/>
          <a:stretch/>
        </p:blipFill>
        <p:spPr bwMode="auto">
          <a:xfrm>
            <a:off x="10134858" y="195834"/>
            <a:ext cx="1895217" cy="717693"/>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9DCD70BF-1374-2539-DED3-9855A908A04E}"/>
              </a:ext>
            </a:extLst>
          </p:cNvPr>
          <p:cNvGrpSpPr/>
          <p:nvPr/>
        </p:nvGrpSpPr>
        <p:grpSpPr>
          <a:xfrm>
            <a:off x="257836" y="1627713"/>
            <a:ext cx="4772799" cy="3615732"/>
            <a:chOff x="126381" y="1851543"/>
            <a:chExt cx="4600566" cy="3510962"/>
          </a:xfrm>
        </p:grpSpPr>
        <p:grpSp>
          <p:nvGrpSpPr>
            <p:cNvPr id="18" name="Group 17">
              <a:extLst>
                <a:ext uri="{FF2B5EF4-FFF2-40B4-BE49-F238E27FC236}">
                  <a16:creationId xmlns:a16="http://schemas.microsoft.com/office/drawing/2014/main" id="{C7B7E4A4-B6DE-D95D-5476-C6E068754951}"/>
                </a:ext>
              </a:extLst>
            </p:cNvPr>
            <p:cNvGrpSpPr/>
            <p:nvPr/>
          </p:nvGrpSpPr>
          <p:grpSpPr>
            <a:xfrm>
              <a:off x="134763" y="2899688"/>
              <a:ext cx="2632816" cy="2116147"/>
              <a:chOff x="241971" y="2585484"/>
              <a:chExt cx="2632816" cy="2116147"/>
            </a:xfrm>
          </p:grpSpPr>
          <p:grpSp>
            <p:nvGrpSpPr>
              <p:cNvPr id="30" name="Group 29">
                <a:extLst>
                  <a:ext uri="{FF2B5EF4-FFF2-40B4-BE49-F238E27FC236}">
                    <a16:creationId xmlns:a16="http://schemas.microsoft.com/office/drawing/2014/main" id="{814C0636-4E9F-22D2-1E48-C2FD63A5C8F9}"/>
                  </a:ext>
                </a:extLst>
              </p:cNvPr>
              <p:cNvGrpSpPr/>
              <p:nvPr/>
            </p:nvGrpSpPr>
            <p:grpSpPr>
              <a:xfrm>
                <a:off x="241971" y="2665066"/>
                <a:ext cx="2597150" cy="2036565"/>
                <a:chOff x="241971" y="2665066"/>
                <a:chExt cx="2597150" cy="2036565"/>
              </a:xfrm>
            </p:grpSpPr>
            <p:graphicFrame>
              <p:nvGraphicFramePr>
                <p:cNvPr id="32" name="Object 31">
                  <a:extLst>
                    <a:ext uri="{FF2B5EF4-FFF2-40B4-BE49-F238E27FC236}">
                      <a16:creationId xmlns:a16="http://schemas.microsoft.com/office/drawing/2014/main" id="{7A6C3A6B-A396-8865-B036-756B3F2EF752}"/>
                    </a:ext>
                  </a:extLst>
                </p:cNvPr>
                <p:cNvGraphicFramePr>
                  <a:graphicFrameLocks noChangeAspect="1"/>
                </p:cNvGraphicFramePr>
                <p:nvPr/>
              </p:nvGraphicFramePr>
              <p:xfrm>
                <a:off x="241971" y="2669631"/>
                <a:ext cx="2597150" cy="2032000"/>
              </p:xfrm>
              <a:graphic>
                <a:graphicData uri="http://schemas.openxmlformats.org/presentationml/2006/ole">
                  <mc:AlternateContent xmlns:mc="http://schemas.openxmlformats.org/markup-compatibility/2006">
                    <mc:Choice xmlns:v="urn:schemas-microsoft-com:vml" Requires="v">
                      <p:oleObj name="Prism 9" r:id="rId4" imgW="4328111" imgH="3384728" progId="Prism9.Document">
                        <p:embed/>
                      </p:oleObj>
                    </mc:Choice>
                    <mc:Fallback>
                      <p:oleObj name="Prism 9" r:id="rId4" imgW="4328111" imgH="3384728" progId="Prism9.Document">
                        <p:embed/>
                        <p:pic>
                          <p:nvPicPr>
                            <p:cNvPr id="32" name="Object 31">
                              <a:extLst>
                                <a:ext uri="{FF2B5EF4-FFF2-40B4-BE49-F238E27FC236}">
                                  <a16:creationId xmlns:a16="http://schemas.microsoft.com/office/drawing/2014/main" id="{7A6C3A6B-A396-8865-B036-756B3F2EF752}"/>
                                </a:ext>
                              </a:extLst>
                            </p:cNvPr>
                            <p:cNvPicPr/>
                            <p:nvPr/>
                          </p:nvPicPr>
                          <p:blipFill>
                            <a:blip r:embed="rId5"/>
                            <a:stretch>
                              <a:fillRect/>
                            </a:stretch>
                          </p:blipFill>
                          <p:spPr>
                            <a:xfrm>
                              <a:off x="241971" y="2669631"/>
                              <a:ext cx="2597150" cy="2032000"/>
                            </a:xfrm>
                            <a:prstGeom prst="rect">
                              <a:avLst/>
                            </a:prstGeom>
                          </p:spPr>
                        </p:pic>
                      </p:oleObj>
                    </mc:Fallback>
                  </mc:AlternateContent>
                </a:graphicData>
              </a:graphic>
            </p:graphicFrame>
            <p:sp>
              <p:nvSpPr>
                <p:cNvPr id="33" name="Rectangle 32">
                  <a:extLst>
                    <a:ext uri="{FF2B5EF4-FFF2-40B4-BE49-F238E27FC236}">
                      <a16:creationId xmlns:a16="http://schemas.microsoft.com/office/drawing/2014/main" id="{44419407-9F43-0D0E-2BF3-FF89E43F1A82}"/>
                    </a:ext>
                  </a:extLst>
                </p:cNvPr>
                <p:cNvSpPr/>
                <p:nvPr/>
              </p:nvSpPr>
              <p:spPr>
                <a:xfrm>
                  <a:off x="382436" y="2665066"/>
                  <a:ext cx="2379506" cy="25306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1" name="TextBox 30">
                <a:extLst>
                  <a:ext uri="{FF2B5EF4-FFF2-40B4-BE49-F238E27FC236}">
                    <a16:creationId xmlns:a16="http://schemas.microsoft.com/office/drawing/2014/main" id="{2C4E4D37-E4B5-2ECE-A3A5-0E66D24A3433}"/>
                  </a:ext>
                </a:extLst>
              </p:cNvPr>
              <p:cNvSpPr txBox="1"/>
              <p:nvPr/>
            </p:nvSpPr>
            <p:spPr>
              <a:xfrm>
                <a:off x="509267" y="2585484"/>
                <a:ext cx="2365520" cy="400110"/>
              </a:xfrm>
              <a:prstGeom prst="rect">
                <a:avLst/>
              </a:prstGeom>
              <a:noFill/>
            </p:spPr>
            <p:txBody>
              <a:bodyPr wrap="square" rtlCol="0">
                <a:spAutoFit/>
              </a:bodyPr>
              <a:lstStyle/>
              <a:p>
                <a:pPr algn="ctr"/>
                <a:r>
                  <a:rPr lang="en-GB" sz="1000" b="1">
                    <a:solidFill>
                      <a:srgbClr val="6D6E71"/>
                    </a:solidFill>
                    <a:latin typeface="Montserrat" panose="00000500000000000000" pitchFamily="2" charset="0"/>
                  </a:rPr>
                  <a:t>Transepithelial electrical </a:t>
                </a:r>
              </a:p>
              <a:p>
                <a:pPr algn="ctr"/>
                <a:r>
                  <a:rPr lang="en-GB" sz="1000" b="1">
                    <a:solidFill>
                      <a:srgbClr val="6D6E71"/>
                    </a:solidFill>
                    <a:latin typeface="Montserrat" panose="00000500000000000000" pitchFamily="2" charset="0"/>
                  </a:rPr>
                  <a:t>resistance (TEER)</a:t>
                </a:r>
              </a:p>
            </p:txBody>
          </p:sp>
        </p:grpSp>
        <p:grpSp>
          <p:nvGrpSpPr>
            <p:cNvPr id="19" name="Group 18">
              <a:extLst>
                <a:ext uri="{FF2B5EF4-FFF2-40B4-BE49-F238E27FC236}">
                  <a16:creationId xmlns:a16="http://schemas.microsoft.com/office/drawing/2014/main" id="{01EBED99-585C-44CA-53DF-B18DBA09E979}"/>
                </a:ext>
              </a:extLst>
            </p:cNvPr>
            <p:cNvGrpSpPr/>
            <p:nvPr/>
          </p:nvGrpSpPr>
          <p:grpSpPr>
            <a:xfrm>
              <a:off x="2790595" y="2897063"/>
              <a:ext cx="1902611" cy="2465442"/>
              <a:chOff x="2762259" y="2583605"/>
              <a:chExt cx="1902611" cy="2465442"/>
            </a:xfrm>
          </p:grpSpPr>
          <p:grpSp>
            <p:nvGrpSpPr>
              <p:cNvPr id="25" name="Group 24">
                <a:extLst>
                  <a:ext uri="{FF2B5EF4-FFF2-40B4-BE49-F238E27FC236}">
                    <a16:creationId xmlns:a16="http://schemas.microsoft.com/office/drawing/2014/main" id="{C3B9A3C4-E75B-1C07-1684-291D693E2966}"/>
                  </a:ext>
                </a:extLst>
              </p:cNvPr>
              <p:cNvGrpSpPr/>
              <p:nvPr/>
            </p:nvGrpSpPr>
            <p:grpSpPr>
              <a:xfrm>
                <a:off x="2762259" y="2606930"/>
                <a:ext cx="1902611" cy="2442117"/>
                <a:chOff x="2767357" y="2606930"/>
                <a:chExt cx="1902611" cy="2442117"/>
              </a:xfrm>
            </p:grpSpPr>
            <p:graphicFrame>
              <p:nvGraphicFramePr>
                <p:cNvPr id="27" name="Object 26">
                  <a:extLst>
                    <a:ext uri="{FF2B5EF4-FFF2-40B4-BE49-F238E27FC236}">
                      <a16:creationId xmlns:a16="http://schemas.microsoft.com/office/drawing/2014/main" id="{2AAB3D6A-FF44-9055-2515-4BF250528AEC}"/>
                    </a:ext>
                  </a:extLst>
                </p:cNvPr>
                <p:cNvGraphicFramePr>
                  <a:graphicFrameLocks noChangeAspect="1"/>
                </p:cNvGraphicFramePr>
                <p:nvPr/>
              </p:nvGraphicFramePr>
              <p:xfrm>
                <a:off x="2767357" y="2709072"/>
                <a:ext cx="1858963" cy="2339975"/>
              </p:xfrm>
              <a:graphic>
                <a:graphicData uri="http://schemas.openxmlformats.org/presentationml/2006/ole">
                  <mc:AlternateContent xmlns:mc="http://schemas.openxmlformats.org/markup-compatibility/2006">
                    <mc:Choice xmlns:v="urn:schemas-microsoft-com:vml" Requires="v">
                      <p:oleObj name="Prism 9" r:id="rId6" imgW="2914938" imgH="3672851" progId="Prism9.Document">
                        <p:embed/>
                      </p:oleObj>
                    </mc:Choice>
                    <mc:Fallback>
                      <p:oleObj name="Prism 9" r:id="rId6" imgW="2914938" imgH="3672851" progId="Prism9.Document">
                        <p:embed/>
                        <p:pic>
                          <p:nvPicPr>
                            <p:cNvPr id="27" name="Object 26">
                              <a:extLst>
                                <a:ext uri="{FF2B5EF4-FFF2-40B4-BE49-F238E27FC236}">
                                  <a16:creationId xmlns:a16="http://schemas.microsoft.com/office/drawing/2014/main" id="{2AAB3D6A-FF44-9055-2515-4BF250528AEC}"/>
                                </a:ext>
                              </a:extLst>
                            </p:cNvPr>
                            <p:cNvPicPr/>
                            <p:nvPr/>
                          </p:nvPicPr>
                          <p:blipFill>
                            <a:blip r:embed="rId7"/>
                            <a:stretch>
                              <a:fillRect/>
                            </a:stretch>
                          </p:blipFill>
                          <p:spPr>
                            <a:xfrm>
                              <a:off x="2767357" y="2709072"/>
                              <a:ext cx="1858963" cy="2339975"/>
                            </a:xfrm>
                            <a:prstGeom prst="rect">
                              <a:avLst/>
                            </a:prstGeom>
                          </p:spPr>
                        </p:pic>
                      </p:oleObj>
                    </mc:Fallback>
                  </mc:AlternateContent>
                </a:graphicData>
              </a:graphic>
            </p:graphicFrame>
            <p:sp>
              <p:nvSpPr>
                <p:cNvPr id="29" name="TextBox 28">
                  <a:extLst>
                    <a:ext uri="{FF2B5EF4-FFF2-40B4-BE49-F238E27FC236}">
                      <a16:creationId xmlns:a16="http://schemas.microsoft.com/office/drawing/2014/main" id="{99E80870-D151-B486-FE0E-EBC8B57D2DEB}"/>
                    </a:ext>
                  </a:extLst>
                </p:cNvPr>
                <p:cNvSpPr txBox="1"/>
                <p:nvPr/>
              </p:nvSpPr>
              <p:spPr>
                <a:xfrm>
                  <a:off x="2900347" y="2606930"/>
                  <a:ext cx="1769621" cy="369332"/>
                </a:xfrm>
                <a:prstGeom prst="rect">
                  <a:avLst/>
                </a:prstGeom>
                <a:solidFill>
                  <a:schemeClr val="bg1"/>
                </a:solidFill>
              </p:spPr>
              <p:txBody>
                <a:bodyPr wrap="square" rtlCol="0">
                  <a:spAutoFit/>
                </a:bodyPr>
                <a:lstStyle/>
                <a:p>
                  <a:endParaRPr lang="en-GB"/>
                </a:p>
              </p:txBody>
            </p:sp>
          </p:grpSp>
          <p:sp>
            <p:nvSpPr>
              <p:cNvPr id="26" name="TextBox 25">
                <a:extLst>
                  <a:ext uri="{FF2B5EF4-FFF2-40B4-BE49-F238E27FC236}">
                    <a16:creationId xmlns:a16="http://schemas.microsoft.com/office/drawing/2014/main" id="{2100D4CE-7656-CDAE-94DA-0EB9643C1302}"/>
                  </a:ext>
                </a:extLst>
              </p:cNvPr>
              <p:cNvSpPr txBox="1"/>
              <p:nvPr/>
            </p:nvSpPr>
            <p:spPr>
              <a:xfrm>
                <a:off x="2782404" y="2583605"/>
                <a:ext cx="1862320" cy="400110"/>
              </a:xfrm>
              <a:prstGeom prst="rect">
                <a:avLst/>
              </a:prstGeom>
              <a:noFill/>
            </p:spPr>
            <p:txBody>
              <a:bodyPr wrap="square" rtlCol="0">
                <a:spAutoFit/>
              </a:bodyPr>
              <a:lstStyle/>
              <a:p>
                <a:pPr algn="ctr"/>
                <a:r>
                  <a:rPr lang="en-GB" sz="1000" b="1">
                    <a:solidFill>
                      <a:srgbClr val="6D6E71"/>
                    </a:solidFill>
                    <a:latin typeface="Montserrat" panose="00000500000000000000" pitchFamily="2" charset="0"/>
                  </a:rPr>
                  <a:t>Permeability to</a:t>
                </a:r>
              </a:p>
              <a:p>
                <a:pPr algn="ctr"/>
                <a:r>
                  <a:rPr lang="en-GB" sz="1000" b="1">
                    <a:solidFill>
                      <a:srgbClr val="6D6E71"/>
                    </a:solidFill>
                    <a:latin typeface="Montserrat" panose="00000500000000000000" pitchFamily="2" charset="0"/>
                  </a:rPr>
                  <a:t> Lucifer Yellow at 48h</a:t>
                </a:r>
              </a:p>
            </p:txBody>
          </p:sp>
        </p:grpSp>
        <p:sp>
          <p:nvSpPr>
            <p:cNvPr id="20" name="Rectangle: Rounded Corners 19">
              <a:extLst>
                <a:ext uri="{FF2B5EF4-FFF2-40B4-BE49-F238E27FC236}">
                  <a16:creationId xmlns:a16="http://schemas.microsoft.com/office/drawing/2014/main" id="{8C3C0056-4244-03F2-F7D4-A241C5B1FE68}"/>
                </a:ext>
              </a:extLst>
            </p:cNvPr>
            <p:cNvSpPr/>
            <p:nvPr/>
          </p:nvSpPr>
          <p:spPr>
            <a:xfrm>
              <a:off x="126381" y="2359539"/>
              <a:ext cx="4600566" cy="2970473"/>
            </a:xfrm>
            <a:prstGeom prst="roundRect">
              <a:avLst/>
            </a:prstGeom>
            <a:noFill/>
            <a:ln w="57150">
              <a:solidFill>
                <a:srgbClr val="F1F2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Google Shape;694;p17">
              <a:extLst>
                <a:ext uri="{FF2B5EF4-FFF2-40B4-BE49-F238E27FC236}">
                  <a16:creationId xmlns:a16="http://schemas.microsoft.com/office/drawing/2014/main" id="{297D0A72-B19C-504B-ABD3-8FE04FFE9737}"/>
                </a:ext>
              </a:extLst>
            </p:cNvPr>
            <p:cNvSpPr txBox="1"/>
            <p:nvPr/>
          </p:nvSpPr>
          <p:spPr>
            <a:xfrm>
              <a:off x="481976" y="2584677"/>
              <a:ext cx="4051570" cy="494014"/>
            </a:xfrm>
            <a:prstGeom prst="rect">
              <a:avLst/>
            </a:prstGeom>
            <a:noFill/>
            <a:ln>
              <a:noFill/>
            </a:ln>
          </p:spPr>
          <p:txBody>
            <a:bodyPr spcFirstLastPara="1" wrap="square" lIns="0" tIns="9231" rIns="0" bIns="0" anchor="t" anchorCtr="0">
              <a:noAutofit/>
            </a:bodyPr>
            <a:lstStyle/>
            <a:p>
              <a:pPr marL="7701" marR="0" lvl="0" indent="0" defTabSz="914400" rtl="0" eaLnBrk="1" fontAlgn="auto" latinLnBrk="0" hangingPunct="1">
                <a:lnSpc>
                  <a:spcPct val="100000"/>
                </a:lnSpc>
                <a:spcBef>
                  <a:spcPts val="0"/>
                </a:spcBef>
                <a:spcAft>
                  <a:spcPts val="0"/>
                </a:spcAft>
                <a:buClrTx/>
                <a:buSzTx/>
                <a:buFontTx/>
                <a:buNone/>
                <a:tabLst/>
                <a:defRPr/>
              </a:pPr>
              <a:r>
                <a:rPr lang="en-US" sz="1400" b="1">
                  <a:solidFill>
                    <a:srgbClr val="3B617B"/>
                  </a:solidFill>
                  <a:latin typeface="Montserrat" panose="00000500000000000000" pitchFamily="2" charset="0"/>
                  <a:ea typeface="Montserrat"/>
                  <a:cs typeface="Arial" panose="020B0604020202020204" pitchFamily="34" charset="0"/>
                  <a:sym typeface="Montserrat"/>
                </a:rPr>
                <a:t>Barrier of intestinal cells remained intact</a:t>
              </a:r>
              <a:endParaRPr kumimoji="0" sz="1400" b="1" i="0" u="none" strike="noStrike" kern="1200" cap="none" spc="0" normalizeH="0" baseline="0" noProof="0">
                <a:ln>
                  <a:noFill/>
                </a:ln>
                <a:solidFill>
                  <a:srgbClr val="3B617B"/>
                </a:solidFill>
                <a:effectLst/>
                <a:uLnTx/>
                <a:uFillTx/>
                <a:latin typeface="Montserrat" panose="00000500000000000000" pitchFamily="2" charset="0"/>
                <a:ea typeface="Montserrat"/>
                <a:cs typeface="Arial" panose="020B0604020202020204" pitchFamily="34" charset="0"/>
                <a:sym typeface="Montserrat"/>
              </a:endParaRPr>
            </a:p>
          </p:txBody>
        </p:sp>
        <p:grpSp>
          <p:nvGrpSpPr>
            <p:cNvPr id="22" name="Group 21">
              <a:extLst>
                <a:ext uri="{FF2B5EF4-FFF2-40B4-BE49-F238E27FC236}">
                  <a16:creationId xmlns:a16="http://schemas.microsoft.com/office/drawing/2014/main" id="{FF189300-F783-BBE7-9F05-28EA12AD1B77}"/>
                </a:ext>
              </a:extLst>
            </p:cNvPr>
            <p:cNvGrpSpPr/>
            <p:nvPr/>
          </p:nvGrpSpPr>
          <p:grpSpPr>
            <a:xfrm>
              <a:off x="265134" y="1851543"/>
              <a:ext cx="741590" cy="746576"/>
              <a:chOff x="15949937" y="9389748"/>
              <a:chExt cx="1350135" cy="1359212"/>
            </a:xfrm>
          </p:grpSpPr>
          <p:sp>
            <p:nvSpPr>
              <p:cNvPr id="23" name="Google Shape;828;p20">
                <a:extLst>
                  <a:ext uri="{FF2B5EF4-FFF2-40B4-BE49-F238E27FC236}">
                    <a16:creationId xmlns:a16="http://schemas.microsoft.com/office/drawing/2014/main" id="{BE1FEEED-884B-3673-823A-D4E04E2B9190}"/>
                  </a:ext>
                </a:extLst>
              </p:cNvPr>
              <p:cNvSpPr/>
              <p:nvPr/>
            </p:nvSpPr>
            <p:spPr>
              <a:xfrm>
                <a:off x="16087010" y="9733973"/>
                <a:ext cx="963930" cy="797560"/>
              </a:xfrm>
              <a:custGeom>
                <a:avLst/>
                <a:gdLst/>
                <a:ahLst/>
                <a:cxnLst/>
                <a:rect l="l" t="t" r="r" b="b"/>
                <a:pathLst>
                  <a:path w="963930" h="797560" extrusionOk="0">
                    <a:moveTo>
                      <a:pt x="430965" y="0"/>
                    </a:moveTo>
                    <a:lnTo>
                      <a:pt x="388939" y="8497"/>
                    </a:lnTo>
                    <a:lnTo>
                      <a:pt x="350312" y="24869"/>
                    </a:lnTo>
                    <a:lnTo>
                      <a:pt x="313740" y="48043"/>
                    </a:lnTo>
                    <a:lnTo>
                      <a:pt x="277880" y="76945"/>
                    </a:lnTo>
                    <a:lnTo>
                      <a:pt x="241387" y="110500"/>
                    </a:lnTo>
                    <a:lnTo>
                      <a:pt x="202917" y="147634"/>
                    </a:lnTo>
                    <a:lnTo>
                      <a:pt x="161126" y="187273"/>
                    </a:lnTo>
                    <a:lnTo>
                      <a:pt x="119363" y="223705"/>
                    </a:lnTo>
                    <a:lnTo>
                      <a:pt x="83861" y="261932"/>
                    </a:lnTo>
                    <a:lnTo>
                      <a:pt x="54613" y="301450"/>
                    </a:lnTo>
                    <a:lnTo>
                      <a:pt x="31610" y="341752"/>
                    </a:lnTo>
                    <a:lnTo>
                      <a:pt x="14846" y="382335"/>
                    </a:lnTo>
                    <a:lnTo>
                      <a:pt x="4311" y="422693"/>
                    </a:lnTo>
                    <a:lnTo>
                      <a:pt x="0" y="462321"/>
                    </a:lnTo>
                    <a:lnTo>
                      <a:pt x="1903" y="500713"/>
                    </a:lnTo>
                    <a:lnTo>
                      <a:pt x="24323" y="571773"/>
                    </a:lnTo>
                    <a:lnTo>
                      <a:pt x="71511" y="631832"/>
                    </a:lnTo>
                    <a:lnTo>
                      <a:pt x="104374" y="656474"/>
                    </a:lnTo>
                    <a:lnTo>
                      <a:pt x="143100" y="678750"/>
                    </a:lnTo>
                    <a:lnTo>
                      <a:pt x="185286" y="699274"/>
                    </a:lnTo>
                    <a:lnTo>
                      <a:pt x="230382" y="717997"/>
                    </a:lnTo>
                    <a:lnTo>
                      <a:pt x="277837" y="734870"/>
                    </a:lnTo>
                    <a:lnTo>
                      <a:pt x="327102" y="749845"/>
                    </a:lnTo>
                    <a:lnTo>
                      <a:pt x="377626" y="762874"/>
                    </a:lnTo>
                    <a:lnTo>
                      <a:pt x="428860" y="773907"/>
                    </a:lnTo>
                    <a:lnTo>
                      <a:pt x="480254" y="782897"/>
                    </a:lnTo>
                    <a:lnTo>
                      <a:pt x="531257" y="789795"/>
                    </a:lnTo>
                    <a:lnTo>
                      <a:pt x="581320" y="794552"/>
                    </a:lnTo>
                    <a:lnTo>
                      <a:pt x="629892" y="797121"/>
                    </a:lnTo>
                    <a:lnTo>
                      <a:pt x="676424" y="797451"/>
                    </a:lnTo>
                    <a:lnTo>
                      <a:pt x="720365" y="795496"/>
                    </a:lnTo>
                    <a:lnTo>
                      <a:pt x="761405" y="788915"/>
                    </a:lnTo>
                    <a:lnTo>
                      <a:pt x="798378" y="775890"/>
                    </a:lnTo>
                    <a:lnTo>
                      <a:pt x="860480" y="732845"/>
                    </a:lnTo>
                    <a:lnTo>
                      <a:pt x="885784" y="703993"/>
                    </a:lnTo>
                    <a:lnTo>
                      <a:pt x="907376" y="671035"/>
                    </a:lnTo>
                    <a:lnTo>
                      <a:pt x="925342" y="634553"/>
                    </a:lnTo>
                    <a:lnTo>
                      <a:pt x="939771" y="595132"/>
                    </a:lnTo>
                    <a:lnTo>
                      <a:pt x="950751" y="553357"/>
                    </a:lnTo>
                    <a:lnTo>
                      <a:pt x="958370" y="509811"/>
                    </a:lnTo>
                    <a:lnTo>
                      <a:pt x="962717" y="465079"/>
                    </a:lnTo>
                    <a:lnTo>
                      <a:pt x="963879" y="419745"/>
                    </a:lnTo>
                    <a:lnTo>
                      <a:pt x="961945" y="374394"/>
                    </a:lnTo>
                    <a:lnTo>
                      <a:pt x="957003" y="329609"/>
                    </a:lnTo>
                    <a:lnTo>
                      <a:pt x="949141" y="285975"/>
                    </a:lnTo>
                    <a:lnTo>
                      <a:pt x="938446" y="244075"/>
                    </a:lnTo>
                    <a:lnTo>
                      <a:pt x="925008" y="204495"/>
                    </a:lnTo>
                    <a:lnTo>
                      <a:pt x="908915" y="167819"/>
                    </a:lnTo>
                    <a:lnTo>
                      <a:pt x="883663" y="126814"/>
                    </a:lnTo>
                    <a:lnTo>
                      <a:pt x="853417" y="93835"/>
                    </a:lnTo>
                    <a:lnTo>
                      <a:pt x="818912" y="67928"/>
                    </a:lnTo>
                    <a:lnTo>
                      <a:pt x="780881" y="48134"/>
                    </a:lnTo>
                    <a:lnTo>
                      <a:pt x="740061" y="33499"/>
                    </a:lnTo>
                    <a:lnTo>
                      <a:pt x="697187" y="23065"/>
                    </a:lnTo>
                    <a:lnTo>
                      <a:pt x="652994" y="15876"/>
                    </a:lnTo>
                    <a:lnTo>
                      <a:pt x="608217" y="10977"/>
                    </a:lnTo>
                    <a:lnTo>
                      <a:pt x="519852" y="4221"/>
                    </a:lnTo>
                    <a:lnTo>
                      <a:pt x="477734" y="452"/>
                    </a:lnTo>
                    <a:lnTo>
                      <a:pt x="430965" y="0"/>
                    </a:lnTo>
                    <a:close/>
                  </a:path>
                </a:pathLst>
              </a:custGeom>
              <a:solidFill>
                <a:srgbClr val="F1F2F2"/>
              </a:solidFill>
              <a:ln>
                <a:noFill/>
              </a:ln>
            </p:spPr>
            <p:txBody>
              <a:bodyPr spcFirstLastPara="1" wrap="square" lIns="0" tIns="0" rIns="0" bIns="0" anchor="t" anchorCtr="0">
                <a:noAutofit/>
              </a:bodyPr>
              <a:lstStyle/>
              <a:p>
                <a:pPr marL="0" marR="0" lvl="0" indent="0" algn="l" defTabSz="554492"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24" name="Picture 23" descr="A picture containing metalware, chain&#10;&#10;Description automatically generated">
                <a:extLst>
                  <a:ext uri="{FF2B5EF4-FFF2-40B4-BE49-F238E27FC236}">
                    <a16:creationId xmlns:a16="http://schemas.microsoft.com/office/drawing/2014/main" id="{7996EF46-AA87-591D-E49C-C5C88DA862E4}"/>
                  </a:ext>
                </a:extLst>
              </p:cNvPr>
              <p:cNvPicPr>
                <a:picLocks noChangeAspect="1"/>
              </p:cNvPicPr>
              <p:nvPr/>
            </p:nvPicPr>
            <p:blipFill>
              <a:blip r:embed="rId8"/>
              <a:stretch>
                <a:fillRect/>
              </a:stretch>
            </p:blipFill>
            <p:spPr>
              <a:xfrm>
                <a:off x="15949937" y="9389748"/>
                <a:ext cx="1350135" cy="1359212"/>
              </a:xfrm>
              <a:prstGeom prst="rect">
                <a:avLst/>
              </a:prstGeom>
            </p:spPr>
          </p:pic>
        </p:grpSp>
      </p:grpSp>
      <p:sp>
        <p:nvSpPr>
          <p:cNvPr id="3" name="Title 2">
            <a:extLst>
              <a:ext uri="{FF2B5EF4-FFF2-40B4-BE49-F238E27FC236}">
                <a16:creationId xmlns:a16="http://schemas.microsoft.com/office/drawing/2014/main" id="{2B5D9E1E-013D-B301-113B-F780441EFADD}"/>
              </a:ext>
            </a:extLst>
          </p:cNvPr>
          <p:cNvSpPr>
            <a:spLocks noGrp="1"/>
          </p:cNvSpPr>
          <p:nvPr>
            <p:ph type="title"/>
          </p:nvPr>
        </p:nvSpPr>
        <p:spPr/>
        <p:txBody>
          <a:bodyPr/>
          <a:lstStyle/>
          <a:p>
            <a:r>
              <a:rPr lang="en-GB" dirty="0"/>
              <a:t>Multi-organ MPS: Gut-Liver axis</a:t>
            </a:r>
          </a:p>
        </p:txBody>
      </p:sp>
      <p:sp>
        <p:nvSpPr>
          <p:cNvPr id="58" name="Footer Placeholder 5">
            <a:extLst>
              <a:ext uri="{FF2B5EF4-FFF2-40B4-BE49-F238E27FC236}">
                <a16:creationId xmlns:a16="http://schemas.microsoft.com/office/drawing/2014/main" id="{45A77892-C6A5-7A3A-2331-CF9EC0912F28}"/>
              </a:ext>
            </a:extLst>
          </p:cNvPr>
          <p:cNvSpPr>
            <a:spLocks noGrp="1"/>
          </p:cNvSpPr>
          <p:nvPr>
            <p:ph type="ftr" sz="quarter" idx="31"/>
          </p:nvPr>
        </p:nvSpPr>
        <p:spPr/>
        <p:txBody>
          <a:bodyPr/>
          <a:lstStyle/>
          <a:p>
            <a:pPr algn="l"/>
            <a:r>
              <a:rPr lang="en-GB"/>
              <a:t>Transforming drug discovery </a:t>
            </a:r>
            <a:r>
              <a:rPr lang="en-GB" b="0"/>
              <a:t>| Non-confidential © CN Bio 2024</a:t>
            </a:r>
          </a:p>
        </p:txBody>
      </p:sp>
      <p:sp>
        <p:nvSpPr>
          <p:cNvPr id="6" name="Picture Placeholder 5">
            <a:extLst>
              <a:ext uri="{FF2B5EF4-FFF2-40B4-BE49-F238E27FC236}">
                <a16:creationId xmlns:a16="http://schemas.microsoft.com/office/drawing/2014/main" id="{9749B6A9-DC59-3D2D-62F9-3FB820F3AD95}"/>
              </a:ext>
            </a:extLst>
          </p:cNvPr>
          <p:cNvSpPr>
            <a:spLocks noGrp="1"/>
          </p:cNvSpPr>
          <p:nvPr>
            <p:ph type="pic" sz="quarter" idx="32"/>
          </p:nvPr>
        </p:nvSpPr>
        <p:spPr/>
        <p:txBody>
          <a:bodyPr/>
          <a:lstStyle/>
          <a:p>
            <a:endParaRPr lang="en-GB"/>
          </a:p>
        </p:txBody>
      </p:sp>
      <p:sp>
        <p:nvSpPr>
          <p:cNvPr id="10" name="Text Placeholder 4">
            <a:extLst>
              <a:ext uri="{FF2B5EF4-FFF2-40B4-BE49-F238E27FC236}">
                <a16:creationId xmlns:a16="http://schemas.microsoft.com/office/drawing/2014/main" id="{805F8D58-5ED4-8A11-7A69-D16253F1668C}"/>
              </a:ext>
            </a:extLst>
          </p:cNvPr>
          <p:cNvSpPr txBox="1">
            <a:spLocks/>
          </p:cNvSpPr>
          <p:nvPr/>
        </p:nvSpPr>
        <p:spPr>
          <a:xfrm>
            <a:off x="549442" y="1466314"/>
            <a:ext cx="6831072" cy="595043"/>
          </a:xfrm>
          <a:prstGeom prst="rect">
            <a:avLst/>
          </a:prstGeom>
        </p:spPr>
        <p:txBody>
          <a:bodyPr vert="horz" lIns="91440" tIns="45720" rIns="91440" bIns="45720" rtlCol="0">
            <a:noAutofit/>
          </a:bodyPr>
          <a:lstStyle>
            <a:lvl1pPr marL="0" indent="0" algn="l" defTabSz="914400" rtl="0" eaLnBrk="1" latinLnBrk="0" hangingPunct="1">
              <a:lnSpc>
                <a:spcPts val="1880"/>
              </a:lnSpc>
              <a:spcBef>
                <a:spcPts val="1000"/>
              </a:spcBef>
              <a:buFont typeface="Arial" panose="020B0604020202020204" pitchFamily="34" charset="0"/>
              <a:buNone/>
              <a:defRPr lang="en-GB" sz="1400" b="1" i="0" kern="1200" dirty="0">
                <a:solidFill>
                  <a:schemeClr val="accent1"/>
                </a:solidFill>
                <a:latin typeface="Montserrat"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700">
              <a:lnSpc>
                <a:spcPct val="100000"/>
              </a:lnSpc>
              <a:spcBef>
                <a:spcPts val="95"/>
              </a:spcBef>
            </a:pPr>
            <a:r>
              <a:rPr lang="en-GB" sz="1400" b="1" spc="-85" dirty="0">
                <a:solidFill>
                  <a:srgbClr val="3B617B"/>
                </a:solidFill>
                <a:latin typeface="Montserrat" panose="00000500000000000000" pitchFamily="2" charset="0"/>
                <a:cs typeface="Montserrat-ExtraBold"/>
              </a:rPr>
              <a:t>Integrating </a:t>
            </a:r>
            <a:r>
              <a:rPr lang="en-GB" sz="1400" b="1" spc="-85" dirty="0" err="1">
                <a:solidFill>
                  <a:srgbClr val="3B617B"/>
                </a:solidFill>
                <a:latin typeface="Montserrat" panose="00000500000000000000" pitchFamily="2" charset="0"/>
                <a:cs typeface="Montserrat-ExtraBold"/>
              </a:rPr>
              <a:t>RepliGut</a:t>
            </a:r>
            <a:r>
              <a:rPr lang="en-GB" sz="1400" b="1" spc="-85" dirty="0">
                <a:solidFill>
                  <a:srgbClr val="3B617B"/>
                </a:solidFill>
                <a:latin typeface="Montserrat" panose="00000500000000000000" pitchFamily="2" charset="0"/>
                <a:cs typeface="Montserrat-ExtraBold"/>
              </a:rPr>
              <a:t>® into a Gut-Liver MPS</a:t>
            </a:r>
            <a:endParaRPr lang="en-GB" dirty="0">
              <a:latin typeface="Montserrat" panose="00000500000000000000" pitchFamily="2" charset="0"/>
            </a:endParaRPr>
          </a:p>
        </p:txBody>
      </p:sp>
      <p:grpSp>
        <p:nvGrpSpPr>
          <p:cNvPr id="34" name="Group 33">
            <a:extLst>
              <a:ext uri="{FF2B5EF4-FFF2-40B4-BE49-F238E27FC236}">
                <a16:creationId xmlns:a16="http://schemas.microsoft.com/office/drawing/2014/main" id="{DE78D054-C8EF-D4C2-5631-D88BFDBC560B}"/>
              </a:ext>
            </a:extLst>
          </p:cNvPr>
          <p:cNvGrpSpPr/>
          <p:nvPr/>
        </p:nvGrpSpPr>
        <p:grpSpPr>
          <a:xfrm>
            <a:off x="6718902" y="892782"/>
            <a:ext cx="5240282" cy="2903414"/>
            <a:chOff x="7391161" y="1929817"/>
            <a:chExt cx="4739994" cy="2604547"/>
          </a:xfrm>
        </p:grpSpPr>
        <p:sp>
          <p:nvSpPr>
            <p:cNvPr id="35" name="Rectangle: Rounded Corners 34">
              <a:extLst>
                <a:ext uri="{FF2B5EF4-FFF2-40B4-BE49-F238E27FC236}">
                  <a16:creationId xmlns:a16="http://schemas.microsoft.com/office/drawing/2014/main" id="{20DA27D4-E46E-529D-3233-8CC80F26D35B}"/>
                </a:ext>
              </a:extLst>
            </p:cNvPr>
            <p:cNvSpPr/>
            <p:nvPr/>
          </p:nvSpPr>
          <p:spPr>
            <a:xfrm>
              <a:off x="7391161" y="2049766"/>
              <a:ext cx="4180952" cy="2467106"/>
            </a:xfrm>
            <a:prstGeom prst="roundRect">
              <a:avLst/>
            </a:prstGeom>
            <a:noFill/>
            <a:ln w="57150">
              <a:solidFill>
                <a:srgbClr val="F1F2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6" name="Group 35">
              <a:extLst>
                <a:ext uri="{FF2B5EF4-FFF2-40B4-BE49-F238E27FC236}">
                  <a16:creationId xmlns:a16="http://schemas.microsoft.com/office/drawing/2014/main" id="{13D6E9B6-BA47-E9A6-128F-61C73F405182}"/>
                </a:ext>
              </a:extLst>
            </p:cNvPr>
            <p:cNvGrpSpPr/>
            <p:nvPr/>
          </p:nvGrpSpPr>
          <p:grpSpPr>
            <a:xfrm>
              <a:off x="7515132" y="2223995"/>
              <a:ext cx="2045936" cy="2310369"/>
              <a:chOff x="7859791" y="2655080"/>
              <a:chExt cx="2045936" cy="2310369"/>
            </a:xfrm>
          </p:grpSpPr>
          <p:grpSp>
            <p:nvGrpSpPr>
              <p:cNvPr id="46" name="Group 45">
                <a:extLst>
                  <a:ext uri="{FF2B5EF4-FFF2-40B4-BE49-F238E27FC236}">
                    <a16:creationId xmlns:a16="http://schemas.microsoft.com/office/drawing/2014/main" id="{AD8BAA00-887B-A67D-6611-FE7B10C429D4}"/>
                  </a:ext>
                </a:extLst>
              </p:cNvPr>
              <p:cNvGrpSpPr/>
              <p:nvPr/>
            </p:nvGrpSpPr>
            <p:grpSpPr>
              <a:xfrm>
                <a:off x="7859791" y="2655080"/>
                <a:ext cx="2045936" cy="2310369"/>
                <a:chOff x="7782196" y="1885146"/>
                <a:chExt cx="1892611" cy="2231092"/>
              </a:xfrm>
            </p:grpSpPr>
            <p:graphicFrame>
              <p:nvGraphicFramePr>
                <p:cNvPr id="48" name="Object 47">
                  <a:extLst>
                    <a:ext uri="{FF2B5EF4-FFF2-40B4-BE49-F238E27FC236}">
                      <a16:creationId xmlns:a16="http://schemas.microsoft.com/office/drawing/2014/main" id="{932E98FC-8269-7648-972B-576C86BE3661}"/>
                    </a:ext>
                  </a:extLst>
                </p:cNvPr>
                <p:cNvGraphicFramePr>
                  <a:graphicFrameLocks noChangeAspect="1"/>
                </p:cNvGraphicFramePr>
                <p:nvPr/>
              </p:nvGraphicFramePr>
              <p:xfrm>
                <a:off x="7782196" y="2043177"/>
                <a:ext cx="1892611" cy="2073061"/>
              </p:xfrm>
              <a:graphic>
                <a:graphicData uri="http://schemas.openxmlformats.org/presentationml/2006/ole">
                  <mc:AlternateContent xmlns:mc="http://schemas.openxmlformats.org/markup-compatibility/2006">
                    <mc:Choice xmlns:v="urn:schemas-microsoft-com:vml" Requires="v">
                      <p:oleObj name="Prism 9" r:id="rId9" imgW="2863079" imgH="3137662" progId="Prism9.Document">
                        <p:embed/>
                      </p:oleObj>
                    </mc:Choice>
                    <mc:Fallback>
                      <p:oleObj name="Prism 9" r:id="rId9" imgW="2863079" imgH="3137662" progId="Prism9.Document">
                        <p:embed/>
                        <p:pic>
                          <p:nvPicPr>
                            <p:cNvPr id="48" name="Object 47">
                              <a:extLst>
                                <a:ext uri="{FF2B5EF4-FFF2-40B4-BE49-F238E27FC236}">
                                  <a16:creationId xmlns:a16="http://schemas.microsoft.com/office/drawing/2014/main" id="{932E98FC-8269-7648-972B-576C86BE3661}"/>
                                </a:ext>
                              </a:extLst>
                            </p:cNvPr>
                            <p:cNvPicPr/>
                            <p:nvPr/>
                          </p:nvPicPr>
                          <p:blipFill>
                            <a:blip r:embed="rId10"/>
                            <a:stretch>
                              <a:fillRect/>
                            </a:stretch>
                          </p:blipFill>
                          <p:spPr>
                            <a:xfrm>
                              <a:off x="7782196" y="2043177"/>
                              <a:ext cx="1892611" cy="2073061"/>
                            </a:xfrm>
                            <a:prstGeom prst="rect">
                              <a:avLst/>
                            </a:prstGeom>
                          </p:spPr>
                        </p:pic>
                      </p:oleObj>
                    </mc:Fallback>
                  </mc:AlternateContent>
                </a:graphicData>
              </a:graphic>
            </p:graphicFrame>
            <p:sp>
              <p:nvSpPr>
                <p:cNvPr id="49" name="TextBox 48">
                  <a:extLst>
                    <a:ext uri="{FF2B5EF4-FFF2-40B4-BE49-F238E27FC236}">
                      <a16:creationId xmlns:a16="http://schemas.microsoft.com/office/drawing/2014/main" id="{CB374E99-40FB-D68C-E336-8BEAF3E7E898}"/>
                    </a:ext>
                  </a:extLst>
                </p:cNvPr>
                <p:cNvSpPr txBox="1"/>
                <p:nvPr/>
              </p:nvSpPr>
              <p:spPr>
                <a:xfrm>
                  <a:off x="8167913" y="1885146"/>
                  <a:ext cx="1174586" cy="369332"/>
                </a:xfrm>
                <a:prstGeom prst="rect">
                  <a:avLst/>
                </a:prstGeom>
                <a:solidFill>
                  <a:schemeClr val="bg1"/>
                </a:solidFill>
              </p:spPr>
              <p:txBody>
                <a:bodyPr wrap="square" rtlCol="0">
                  <a:spAutoFit/>
                </a:bodyPr>
                <a:lstStyle/>
                <a:p>
                  <a:endParaRPr lang="en-GB"/>
                </a:p>
              </p:txBody>
            </p:sp>
          </p:grpSp>
          <p:sp>
            <p:nvSpPr>
              <p:cNvPr id="47" name="TextBox 46">
                <a:extLst>
                  <a:ext uri="{FF2B5EF4-FFF2-40B4-BE49-F238E27FC236}">
                    <a16:creationId xmlns:a16="http://schemas.microsoft.com/office/drawing/2014/main" id="{FC2A62A7-74A3-7633-8135-095CE603C411}"/>
                  </a:ext>
                </a:extLst>
              </p:cNvPr>
              <p:cNvSpPr txBox="1"/>
              <p:nvPr/>
            </p:nvSpPr>
            <p:spPr>
              <a:xfrm>
                <a:off x="8480755" y="2874479"/>
                <a:ext cx="843101" cy="246221"/>
              </a:xfrm>
              <a:prstGeom prst="rect">
                <a:avLst/>
              </a:prstGeom>
              <a:noFill/>
            </p:spPr>
            <p:txBody>
              <a:bodyPr wrap="square" rtlCol="0">
                <a:spAutoFit/>
              </a:bodyPr>
              <a:lstStyle/>
              <a:p>
                <a:r>
                  <a:rPr lang="en-GB" sz="1000" b="1">
                    <a:solidFill>
                      <a:srgbClr val="6D6E71"/>
                    </a:solidFill>
                    <a:latin typeface="Montserrat" panose="00000500000000000000" pitchFamily="2" charset="0"/>
                  </a:rPr>
                  <a:t>Albumin</a:t>
                </a:r>
              </a:p>
            </p:txBody>
          </p:sp>
        </p:grpSp>
        <p:grpSp>
          <p:nvGrpSpPr>
            <p:cNvPr id="37" name="Group 36">
              <a:extLst>
                <a:ext uri="{FF2B5EF4-FFF2-40B4-BE49-F238E27FC236}">
                  <a16:creationId xmlns:a16="http://schemas.microsoft.com/office/drawing/2014/main" id="{CC524C80-16AE-7110-830B-359F8DE16367}"/>
                </a:ext>
              </a:extLst>
            </p:cNvPr>
            <p:cNvGrpSpPr/>
            <p:nvPr/>
          </p:nvGrpSpPr>
          <p:grpSpPr>
            <a:xfrm>
              <a:off x="9505579" y="2183031"/>
              <a:ext cx="1969284" cy="2301044"/>
              <a:chOff x="9850238" y="2614116"/>
              <a:chExt cx="1969284" cy="2301044"/>
            </a:xfrm>
          </p:grpSpPr>
          <p:grpSp>
            <p:nvGrpSpPr>
              <p:cNvPr id="42" name="Group 41">
                <a:extLst>
                  <a:ext uri="{FF2B5EF4-FFF2-40B4-BE49-F238E27FC236}">
                    <a16:creationId xmlns:a16="http://schemas.microsoft.com/office/drawing/2014/main" id="{7D9FCB18-C2B3-FDC8-5189-CAE64AF3A21E}"/>
                  </a:ext>
                </a:extLst>
              </p:cNvPr>
              <p:cNvGrpSpPr/>
              <p:nvPr/>
            </p:nvGrpSpPr>
            <p:grpSpPr>
              <a:xfrm>
                <a:off x="9850238" y="2614116"/>
                <a:ext cx="1969284" cy="2301044"/>
                <a:chOff x="9674807" y="2741928"/>
                <a:chExt cx="1969284" cy="2301044"/>
              </a:xfrm>
            </p:grpSpPr>
            <p:graphicFrame>
              <p:nvGraphicFramePr>
                <p:cNvPr id="44" name="Object 43">
                  <a:extLst>
                    <a:ext uri="{FF2B5EF4-FFF2-40B4-BE49-F238E27FC236}">
                      <a16:creationId xmlns:a16="http://schemas.microsoft.com/office/drawing/2014/main" id="{141DF78C-4D89-423D-5B6C-E185EE1FDAC5}"/>
                    </a:ext>
                  </a:extLst>
                </p:cNvPr>
                <p:cNvGraphicFramePr>
                  <a:graphicFrameLocks noChangeAspect="1"/>
                </p:cNvGraphicFramePr>
                <p:nvPr/>
              </p:nvGraphicFramePr>
              <p:xfrm>
                <a:off x="9674807" y="2922443"/>
                <a:ext cx="1969284" cy="2120529"/>
              </p:xfrm>
              <a:graphic>
                <a:graphicData uri="http://schemas.openxmlformats.org/presentationml/2006/ole">
                  <mc:AlternateContent xmlns:mc="http://schemas.openxmlformats.org/markup-compatibility/2006">
                    <mc:Choice xmlns:v="urn:schemas-microsoft-com:vml" Requires="v">
                      <p:oleObj name="Prism 9" r:id="rId11" imgW="3017217" imgH="3248950" progId="Prism9.Document">
                        <p:embed/>
                      </p:oleObj>
                    </mc:Choice>
                    <mc:Fallback>
                      <p:oleObj name="Prism 9" r:id="rId11" imgW="3017217" imgH="3248950" progId="Prism9.Document">
                        <p:embed/>
                        <p:pic>
                          <p:nvPicPr>
                            <p:cNvPr id="44" name="Object 43">
                              <a:extLst>
                                <a:ext uri="{FF2B5EF4-FFF2-40B4-BE49-F238E27FC236}">
                                  <a16:creationId xmlns:a16="http://schemas.microsoft.com/office/drawing/2014/main" id="{141DF78C-4D89-423D-5B6C-E185EE1FDAC5}"/>
                                </a:ext>
                              </a:extLst>
                            </p:cNvPr>
                            <p:cNvPicPr/>
                            <p:nvPr/>
                          </p:nvPicPr>
                          <p:blipFill>
                            <a:blip r:embed="rId12"/>
                            <a:stretch>
                              <a:fillRect/>
                            </a:stretch>
                          </p:blipFill>
                          <p:spPr>
                            <a:xfrm>
                              <a:off x="9674807" y="2922443"/>
                              <a:ext cx="1969284" cy="2120529"/>
                            </a:xfrm>
                            <a:prstGeom prst="rect">
                              <a:avLst/>
                            </a:prstGeom>
                          </p:spPr>
                        </p:pic>
                      </p:oleObj>
                    </mc:Fallback>
                  </mc:AlternateContent>
                </a:graphicData>
              </a:graphic>
            </p:graphicFrame>
            <p:sp>
              <p:nvSpPr>
                <p:cNvPr id="45" name="TextBox 44">
                  <a:extLst>
                    <a:ext uri="{FF2B5EF4-FFF2-40B4-BE49-F238E27FC236}">
                      <a16:creationId xmlns:a16="http://schemas.microsoft.com/office/drawing/2014/main" id="{84B9AFE0-FB90-F2AC-899F-8219A0C88CB5}"/>
                    </a:ext>
                  </a:extLst>
                </p:cNvPr>
                <p:cNvSpPr txBox="1"/>
                <p:nvPr/>
              </p:nvSpPr>
              <p:spPr>
                <a:xfrm>
                  <a:off x="10121534" y="2741928"/>
                  <a:ext cx="1174586" cy="369332"/>
                </a:xfrm>
                <a:prstGeom prst="rect">
                  <a:avLst/>
                </a:prstGeom>
                <a:solidFill>
                  <a:schemeClr val="bg1"/>
                </a:solidFill>
              </p:spPr>
              <p:txBody>
                <a:bodyPr wrap="square" rtlCol="0">
                  <a:spAutoFit/>
                </a:bodyPr>
                <a:lstStyle/>
                <a:p>
                  <a:endParaRPr lang="en-GB"/>
                </a:p>
              </p:txBody>
            </p:sp>
          </p:grpSp>
          <p:sp>
            <p:nvSpPr>
              <p:cNvPr id="43" name="TextBox 42">
                <a:extLst>
                  <a:ext uri="{FF2B5EF4-FFF2-40B4-BE49-F238E27FC236}">
                    <a16:creationId xmlns:a16="http://schemas.microsoft.com/office/drawing/2014/main" id="{3C557D35-A2C4-C662-CB38-3B0A5B71FEEF}"/>
                  </a:ext>
                </a:extLst>
              </p:cNvPr>
              <p:cNvSpPr txBox="1"/>
              <p:nvPr/>
            </p:nvSpPr>
            <p:spPr>
              <a:xfrm>
                <a:off x="10008420" y="2874479"/>
                <a:ext cx="1707239" cy="246221"/>
              </a:xfrm>
              <a:prstGeom prst="rect">
                <a:avLst/>
              </a:prstGeom>
              <a:noFill/>
            </p:spPr>
            <p:txBody>
              <a:bodyPr wrap="square" rtlCol="0">
                <a:spAutoFit/>
              </a:bodyPr>
              <a:lstStyle/>
              <a:p>
                <a:pPr algn="ctr"/>
                <a:r>
                  <a:rPr lang="en-GB" sz="1000" b="1">
                    <a:solidFill>
                      <a:srgbClr val="6D6E71"/>
                    </a:solidFill>
                    <a:latin typeface="Montserrat" panose="00000500000000000000" pitchFamily="2" charset="0"/>
                  </a:rPr>
                  <a:t>CYP3A4 Metabolism</a:t>
                </a:r>
              </a:p>
            </p:txBody>
          </p:sp>
        </p:grpSp>
        <p:sp>
          <p:nvSpPr>
            <p:cNvPr id="38" name="Google Shape;694;p17">
              <a:extLst>
                <a:ext uri="{FF2B5EF4-FFF2-40B4-BE49-F238E27FC236}">
                  <a16:creationId xmlns:a16="http://schemas.microsoft.com/office/drawing/2014/main" id="{DEE96B5E-B9E5-4718-4EB3-F0565B491C6F}"/>
                </a:ext>
              </a:extLst>
            </p:cNvPr>
            <p:cNvSpPr txBox="1"/>
            <p:nvPr/>
          </p:nvSpPr>
          <p:spPr>
            <a:xfrm>
              <a:off x="8079585" y="2106463"/>
              <a:ext cx="4051570" cy="297796"/>
            </a:xfrm>
            <a:prstGeom prst="rect">
              <a:avLst/>
            </a:prstGeom>
            <a:noFill/>
            <a:ln>
              <a:noFill/>
            </a:ln>
          </p:spPr>
          <p:txBody>
            <a:bodyPr spcFirstLastPara="1" wrap="square" lIns="0" tIns="9231" rIns="0" bIns="0" anchor="t" anchorCtr="0">
              <a:noAutofit/>
            </a:bodyPr>
            <a:lstStyle/>
            <a:p>
              <a:pPr marL="7701" marR="0" lvl="0" indent="0"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3B617B"/>
                  </a:solidFill>
                  <a:effectLst/>
                  <a:uLnTx/>
                  <a:uFillTx/>
                  <a:latin typeface="Montserrat" panose="00000500000000000000" pitchFamily="2" charset="0"/>
                  <a:ea typeface="Montserrat"/>
                  <a:cs typeface="Arial" panose="020B0604020202020204" pitchFamily="34" charset="0"/>
                  <a:sym typeface="Montserrat"/>
                </a:rPr>
                <a:t>Hepatic functionality preserved</a:t>
              </a:r>
              <a:endParaRPr kumimoji="0" sz="1400" b="1" i="0" u="none" strike="noStrike" kern="1200" cap="none" spc="0" normalizeH="0" baseline="0" noProof="0">
                <a:ln>
                  <a:noFill/>
                </a:ln>
                <a:solidFill>
                  <a:srgbClr val="3B617B"/>
                </a:solidFill>
                <a:effectLst/>
                <a:uLnTx/>
                <a:uFillTx/>
                <a:latin typeface="Montserrat" panose="00000500000000000000" pitchFamily="2" charset="0"/>
                <a:ea typeface="Montserrat"/>
                <a:cs typeface="Arial" panose="020B0604020202020204" pitchFamily="34" charset="0"/>
                <a:sym typeface="Montserrat"/>
              </a:endParaRPr>
            </a:p>
          </p:txBody>
        </p:sp>
        <p:grpSp>
          <p:nvGrpSpPr>
            <p:cNvPr id="39" name="Group 38">
              <a:extLst>
                <a:ext uri="{FF2B5EF4-FFF2-40B4-BE49-F238E27FC236}">
                  <a16:creationId xmlns:a16="http://schemas.microsoft.com/office/drawing/2014/main" id="{65EC4E10-1AC0-5CCB-3775-4FCCE0DE1C87}"/>
                </a:ext>
              </a:extLst>
            </p:cNvPr>
            <p:cNvGrpSpPr/>
            <p:nvPr/>
          </p:nvGrpSpPr>
          <p:grpSpPr>
            <a:xfrm>
              <a:off x="10875900" y="1929817"/>
              <a:ext cx="618125" cy="378639"/>
              <a:chOff x="8592930" y="2270150"/>
              <a:chExt cx="592290" cy="362816"/>
            </a:xfrm>
          </p:grpSpPr>
          <p:sp>
            <p:nvSpPr>
              <p:cNvPr id="40" name="Google Shape;818;p20">
                <a:extLst>
                  <a:ext uri="{FF2B5EF4-FFF2-40B4-BE49-F238E27FC236}">
                    <a16:creationId xmlns:a16="http://schemas.microsoft.com/office/drawing/2014/main" id="{3131F216-A379-D566-25BC-BA39AF5D1318}"/>
                  </a:ext>
                </a:extLst>
              </p:cNvPr>
              <p:cNvSpPr/>
              <p:nvPr/>
            </p:nvSpPr>
            <p:spPr>
              <a:xfrm>
                <a:off x="8592930" y="2270150"/>
                <a:ext cx="592290" cy="362816"/>
              </a:xfrm>
              <a:custGeom>
                <a:avLst/>
                <a:gdLst/>
                <a:ahLst/>
                <a:cxnLst/>
                <a:rect l="l" t="t" r="r" b="b"/>
                <a:pathLst>
                  <a:path w="1091564" h="668654" extrusionOk="0">
                    <a:moveTo>
                      <a:pt x="518349" y="0"/>
                    </a:moveTo>
                    <a:lnTo>
                      <a:pt x="463232" y="679"/>
                    </a:lnTo>
                    <a:lnTo>
                      <a:pt x="409046" y="2806"/>
                    </a:lnTo>
                    <a:lnTo>
                      <a:pt x="356293" y="6350"/>
                    </a:lnTo>
                    <a:lnTo>
                      <a:pt x="305477" y="11276"/>
                    </a:lnTo>
                    <a:lnTo>
                      <a:pt x="257100" y="17553"/>
                    </a:lnTo>
                    <a:lnTo>
                      <a:pt x="211667" y="25148"/>
                    </a:lnTo>
                    <a:lnTo>
                      <a:pt x="164338" y="37551"/>
                    </a:lnTo>
                    <a:lnTo>
                      <a:pt x="123557" y="55300"/>
                    </a:lnTo>
                    <a:lnTo>
                      <a:pt x="89069" y="77828"/>
                    </a:lnTo>
                    <a:lnTo>
                      <a:pt x="60619" y="104570"/>
                    </a:lnTo>
                    <a:lnTo>
                      <a:pt x="20811" y="168438"/>
                    </a:lnTo>
                    <a:lnTo>
                      <a:pt x="2090" y="242382"/>
                    </a:lnTo>
                    <a:lnTo>
                      <a:pt x="0" y="281719"/>
                    </a:lnTo>
                    <a:lnTo>
                      <a:pt x="2415" y="321879"/>
                    </a:lnTo>
                    <a:lnTo>
                      <a:pt x="9080" y="362297"/>
                    </a:lnTo>
                    <a:lnTo>
                      <a:pt x="19741" y="402407"/>
                    </a:lnTo>
                    <a:lnTo>
                      <a:pt x="34142" y="441645"/>
                    </a:lnTo>
                    <a:lnTo>
                      <a:pt x="52027" y="479446"/>
                    </a:lnTo>
                    <a:lnTo>
                      <a:pt x="73141" y="515243"/>
                    </a:lnTo>
                    <a:lnTo>
                      <a:pt x="97230" y="548471"/>
                    </a:lnTo>
                    <a:lnTo>
                      <a:pt x="124037" y="578566"/>
                    </a:lnTo>
                    <a:lnTo>
                      <a:pt x="160588" y="609173"/>
                    </a:lnTo>
                    <a:lnTo>
                      <a:pt x="201167" y="632322"/>
                    </a:lnTo>
                    <a:lnTo>
                      <a:pt x="245136" y="648922"/>
                    </a:lnTo>
                    <a:lnTo>
                      <a:pt x="291857" y="659881"/>
                    </a:lnTo>
                    <a:lnTo>
                      <a:pt x="340693" y="666109"/>
                    </a:lnTo>
                    <a:lnTo>
                      <a:pt x="391006" y="668516"/>
                    </a:lnTo>
                    <a:lnTo>
                      <a:pt x="442160" y="668010"/>
                    </a:lnTo>
                    <a:lnTo>
                      <a:pt x="493517" y="665501"/>
                    </a:lnTo>
                    <a:lnTo>
                      <a:pt x="642429" y="655045"/>
                    </a:lnTo>
                    <a:lnTo>
                      <a:pt x="695147" y="648518"/>
                    </a:lnTo>
                    <a:lnTo>
                      <a:pt x="740752" y="635198"/>
                    </a:lnTo>
                    <a:lnTo>
                      <a:pt x="780969" y="615786"/>
                    </a:lnTo>
                    <a:lnTo>
                      <a:pt x="817525" y="590983"/>
                    </a:lnTo>
                    <a:lnTo>
                      <a:pt x="852142" y="561489"/>
                    </a:lnTo>
                    <a:lnTo>
                      <a:pt x="886548" y="528005"/>
                    </a:lnTo>
                    <a:lnTo>
                      <a:pt x="922467" y="491231"/>
                    </a:lnTo>
                    <a:lnTo>
                      <a:pt x="961624" y="451868"/>
                    </a:lnTo>
                    <a:lnTo>
                      <a:pt x="1001390" y="415198"/>
                    </a:lnTo>
                    <a:lnTo>
                      <a:pt x="1033755" y="377948"/>
                    </a:lnTo>
                    <a:lnTo>
                      <a:pt x="1058826" y="340540"/>
                    </a:lnTo>
                    <a:lnTo>
                      <a:pt x="1076713" y="303397"/>
                    </a:lnTo>
                    <a:lnTo>
                      <a:pt x="1091371" y="231591"/>
                    </a:lnTo>
                    <a:lnTo>
                      <a:pt x="1088359" y="197771"/>
                    </a:lnTo>
                    <a:lnTo>
                      <a:pt x="1062200" y="136409"/>
                    </a:lnTo>
                    <a:lnTo>
                      <a:pt x="1009919" y="86228"/>
                    </a:lnTo>
                    <a:lnTo>
                      <a:pt x="974256" y="66385"/>
                    </a:lnTo>
                    <a:lnTo>
                      <a:pt x="932389" y="50603"/>
                    </a:lnTo>
                    <a:lnTo>
                      <a:pt x="887945" y="38526"/>
                    </a:lnTo>
                    <a:lnTo>
                      <a:pt x="840407" y="28157"/>
                    </a:lnTo>
                    <a:lnTo>
                      <a:pt x="790276" y="19465"/>
                    </a:lnTo>
                    <a:lnTo>
                      <a:pt x="738055" y="12415"/>
                    </a:lnTo>
                    <a:lnTo>
                      <a:pt x="684250" y="6976"/>
                    </a:lnTo>
                    <a:lnTo>
                      <a:pt x="629361" y="3116"/>
                    </a:lnTo>
                    <a:lnTo>
                      <a:pt x="573893" y="801"/>
                    </a:lnTo>
                    <a:lnTo>
                      <a:pt x="518349" y="0"/>
                    </a:lnTo>
                    <a:close/>
                  </a:path>
                </a:pathLst>
              </a:custGeom>
              <a:solidFill>
                <a:srgbClr val="F1F2F2"/>
              </a:solidFill>
              <a:ln>
                <a:noFill/>
              </a:ln>
            </p:spPr>
            <p:txBody>
              <a:bodyPr spcFirstLastPara="1" wrap="square" lIns="0" tIns="0" rIns="0" bIns="0" anchor="t" anchorCtr="0">
                <a:noAutofit/>
              </a:bodyPr>
              <a:lstStyle/>
              <a:p>
                <a:pPr marL="0" marR="0" lvl="0" indent="0" algn="l" defTabSz="554492"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1" name="Google Shape;819;p20">
                <a:extLst>
                  <a:ext uri="{FF2B5EF4-FFF2-40B4-BE49-F238E27FC236}">
                    <a16:creationId xmlns:a16="http://schemas.microsoft.com/office/drawing/2014/main" id="{11C37D00-D3BD-64D6-83F0-445AD949383A}"/>
                  </a:ext>
                </a:extLst>
              </p:cNvPr>
              <p:cNvSpPr/>
              <p:nvPr/>
            </p:nvSpPr>
            <p:spPr>
              <a:xfrm>
                <a:off x="8706222" y="2270150"/>
                <a:ext cx="471695" cy="348002"/>
              </a:xfrm>
              <a:custGeom>
                <a:avLst/>
                <a:gdLst/>
                <a:ahLst/>
                <a:cxnLst/>
                <a:rect l="l" t="t" r="r" b="b"/>
                <a:pathLst>
                  <a:path w="869314" h="641350" extrusionOk="0">
                    <a:moveTo>
                      <a:pt x="335736" y="0"/>
                    </a:moveTo>
                    <a:lnTo>
                      <a:pt x="272865" y="2540"/>
                    </a:lnTo>
                    <a:lnTo>
                      <a:pt x="216400" y="10160"/>
                    </a:lnTo>
                    <a:lnTo>
                      <a:pt x="166364" y="21590"/>
                    </a:lnTo>
                    <a:lnTo>
                      <a:pt x="122784" y="38100"/>
                    </a:lnTo>
                    <a:lnTo>
                      <a:pt x="85684" y="58420"/>
                    </a:lnTo>
                    <a:lnTo>
                      <a:pt x="55090" y="85090"/>
                    </a:lnTo>
                    <a:lnTo>
                      <a:pt x="31026" y="115570"/>
                    </a:lnTo>
                    <a:lnTo>
                      <a:pt x="13519" y="149860"/>
                    </a:lnTo>
                    <a:lnTo>
                      <a:pt x="2594" y="189230"/>
                    </a:lnTo>
                    <a:lnTo>
                      <a:pt x="0" y="219710"/>
                    </a:lnTo>
                    <a:lnTo>
                      <a:pt x="882" y="255270"/>
                    </a:lnTo>
                    <a:lnTo>
                      <a:pt x="4128" y="295910"/>
                    </a:lnTo>
                    <a:lnTo>
                      <a:pt x="8625" y="340360"/>
                    </a:lnTo>
                    <a:lnTo>
                      <a:pt x="11758" y="369570"/>
                    </a:lnTo>
                    <a:lnTo>
                      <a:pt x="14634" y="400050"/>
                    </a:lnTo>
                    <a:lnTo>
                      <a:pt x="16943" y="429260"/>
                    </a:lnTo>
                    <a:lnTo>
                      <a:pt x="18374" y="458470"/>
                    </a:lnTo>
                    <a:lnTo>
                      <a:pt x="20363" y="500380"/>
                    </a:lnTo>
                    <a:lnTo>
                      <a:pt x="26240" y="548640"/>
                    </a:lnTo>
                    <a:lnTo>
                      <a:pt x="39376" y="594360"/>
                    </a:lnTo>
                    <a:lnTo>
                      <a:pt x="63141" y="628650"/>
                    </a:lnTo>
                    <a:lnTo>
                      <a:pt x="100905" y="641350"/>
                    </a:lnTo>
                    <a:lnTo>
                      <a:pt x="138077" y="637540"/>
                    </a:lnTo>
                    <a:lnTo>
                      <a:pt x="167187" y="626110"/>
                    </a:lnTo>
                    <a:lnTo>
                      <a:pt x="187175" y="612140"/>
                    </a:lnTo>
                    <a:lnTo>
                      <a:pt x="100905" y="612140"/>
                    </a:lnTo>
                    <a:lnTo>
                      <a:pt x="74965" y="598170"/>
                    </a:lnTo>
                    <a:lnTo>
                      <a:pt x="59239" y="561340"/>
                    </a:lnTo>
                    <a:lnTo>
                      <a:pt x="51047" y="511810"/>
                    </a:lnTo>
                    <a:lnTo>
                      <a:pt x="47713" y="457200"/>
                    </a:lnTo>
                    <a:lnTo>
                      <a:pt x="46262" y="427990"/>
                    </a:lnTo>
                    <a:lnTo>
                      <a:pt x="43923" y="397510"/>
                    </a:lnTo>
                    <a:lnTo>
                      <a:pt x="41010" y="367030"/>
                    </a:lnTo>
                    <a:lnTo>
                      <a:pt x="33490" y="294640"/>
                    </a:lnTo>
                    <a:lnTo>
                      <a:pt x="30297" y="255270"/>
                    </a:lnTo>
                    <a:lnTo>
                      <a:pt x="31473" y="194310"/>
                    </a:lnTo>
                    <a:lnTo>
                      <a:pt x="42824" y="156210"/>
                    </a:lnTo>
                    <a:lnTo>
                      <a:pt x="61864" y="123190"/>
                    </a:lnTo>
                    <a:lnTo>
                      <a:pt x="88560" y="93980"/>
                    </a:lnTo>
                    <a:lnTo>
                      <a:pt x="122880" y="71120"/>
                    </a:lnTo>
                    <a:lnTo>
                      <a:pt x="164790" y="53340"/>
                    </a:lnTo>
                    <a:lnTo>
                      <a:pt x="214258" y="40640"/>
                    </a:lnTo>
                    <a:lnTo>
                      <a:pt x="271250" y="31750"/>
                    </a:lnTo>
                    <a:lnTo>
                      <a:pt x="335736" y="29210"/>
                    </a:lnTo>
                    <a:lnTo>
                      <a:pt x="823503" y="29210"/>
                    </a:lnTo>
                    <a:lnTo>
                      <a:pt x="808873" y="22860"/>
                    </a:lnTo>
                    <a:lnTo>
                      <a:pt x="771031" y="17780"/>
                    </a:lnTo>
                    <a:lnTo>
                      <a:pt x="548598" y="17780"/>
                    </a:lnTo>
                    <a:lnTo>
                      <a:pt x="539383" y="16510"/>
                    </a:lnTo>
                    <a:lnTo>
                      <a:pt x="527848" y="15240"/>
                    </a:lnTo>
                    <a:lnTo>
                      <a:pt x="514400" y="13970"/>
                    </a:lnTo>
                    <a:lnTo>
                      <a:pt x="478213" y="8890"/>
                    </a:lnTo>
                    <a:lnTo>
                      <a:pt x="387313" y="1270"/>
                    </a:lnTo>
                    <a:lnTo>
                      <a:pt x="335736" y="0"/>
                    </a:lnTo>
                    <a:close/>
                  </a:path>
                  <a:path w="869314" h="641350" extrusionOk="0">
                    <a:moveTo>
                      <a:pt x="588838" y="46990"/>
                    </a:moveTo>
                    <a:lnTo>
                      <a:pt x="556137" y="46990"/>
                    </a:lnTo>
                    <a:lnTo>
                      <a:pt x="556797" y="48260"/>
                    </a:lnTo>
                    <a:lnTo>
                      <a:pt x="557760" y="49530"/>
                    </a:lnTo>
                    <a:lnTo>
                      <a:pt x="558033" y="49530"/>
                    </a:lnTo>
                    <a:lnTo>
                      <a:pt x="558807" y="52070"/>
                    </a:lnTo>
                    <a:lnTo>
                      <a:pt x="558996" y="52070"/>
                    </a:lnTo>
                    <a:lnTo>
                      <a:pt x="559488" y="53340"/>
                    </a:lnTo>
                    <a:lnTo>
                      <a:pt x="560127" y="54610"/>
                    </a:lnTo>
                    <a:lnTo>
                      <a:pt x="560598" y="55880"/>
                    </a:lnTo>
                    <a:lnTo>
                      <a:pt x="561142" y="57150"/>
                    </a:lnTo>
                    <a:lnTo>
                      <a:pt x="562074" y="59690"/>
                    </a:lnTo>
                    <a:lnTo>
                      <a:pt x="562357" y="59690"/>
                    </a:lnTo>
                    <a:lnTo>
                      <a:pt x="562964" y="62230"/>
                    </a:lnTo>
                    <a:lnTo>
                      <a:pt x="563289" y="63500"/>
                    </a:lnTo>
                    <a:lnTo>
                      <a:pt x="563928" y="64770"/>
                    </a:lnTo>
                    <a:lnTo>
                      <a:pt x="564556" y="67310"/>
                    </a:lnTo>
                    <a:lnTo>
                      <a:pt x="565247" y="69850"/>
                    </a:lnTo>
                    <a:lnTo>
                      <a:pt x="565907" y="72390"/>
                    </a:lnTo>
                    <a:lnTo>
                      <a:pt x="567174" y="77470"/>
                    </a:lnTo>
                    <a:lnTo>
                      <a:pt x="567802" y="81280"/>
                    </a:lnTo>
                    <a:lnTo>
                      <a:pt x="569435" y="90170"/>
                    </a:lnTo>
                    <a:lnTo>
                      <a:pt x="570315" y="95250"/>
                    </a:lnTo>
                    <a:lnTo>
                      <a:pt x="571603" y="105410"/>
                    </a:lnTo>
                    <a:lnTo>
                      <a:pt x="572482" y="114300"/>
                    </a:lnTo>
                    <a:lnTo>
                      <a:pt x="572702" y="115570"/>
                    </a:lnTo>
                    <a:lnTo>
                      <a:pt x="572954" y="118110"/>
                    </a:lnTo>
                    <a:lnTo>
                      <a:pt x="573153" y="119380"/>
                    </a:lnTo>
                    <a:lnTo>
                      <a:pt x="576150" y="187960"/>
                    </a:lnTo>
                    <a:lnTo>
                      <a:pt x="574224" y="255270"/>
                    </a:lnTo>
                    <a:lnTo>
                      <a:pt x="569022" y="308610"/>
                    </a:lnTo>
                    <a:lnTo>
                      <a:pt x="562190" y="339090"/>
                    </a:lnTo>
                    <a:lnTo>
                      <a:pt x="561718" y="339090"/>
                    </a:lnTo>
                    <a:lnTo>
                      <a:pt x="543418" y="344170"/>
                    </a:lnTo>
                    <a:lnTo>
                      <a:pt x="477876" y="367030"/>
                    </a:lnTo>
                    <a:lnTo>
                      <a:pt x="434950" y="384810"/>
                    </a:lnTo>
                    <a:lnTo>
                      <a:pt x="388132" y="407670"/>
                    </a:lnTo>
                    <a:lnTo>
                      <a:pt x="339580" y="435610"/>
                    </a:lnTo>
                    <a:lnTo>
                      <a:pt x="291452" y="469900"/>
                    </a:lnTo>
                    <a:lnTo>
                      <a:pt x="245907" y="509270"/>
                    </a:lnTo>
                    <a:lnTo>
                      <a:pt x="205101" y="554990"/>
                    </a:lnTo>
                    <a:lnTo>
                      <a:pt x="203750" y="557530"/>
                    </a:lnTo>
                    <a:lnTo>
                      <a:pt x="203227" y="558800"/>
                    </a:lnTo>
                    <a:lnTo>
                      <a:pt x="199185" y="562610"/>
                    </a:lnTo>
                    <a:lnTo>
                      <a:pt x="195216" y="565150"/>
                    </a:lnTo>
                    <a:lnTo>
                      <a:pt x="191426" y="568960"/>
                    </a:lnTo>
                    <a:lnTo>
                      <a:pt x="173105" y="585470"/>
                    </a:lnTo>
                    <a:lnTo>
                      <a:pt x="153567" y="599440"/>
                    </a:lnTo>
                    <a:lnTo>
                      <a:pt x="130329" y="609600"/>
                    </a:lnTo>
                    <a:lnTo>
                      <a:pt x="100905" y="612140"/>
                    </a:lnTo>
                    <a:lnTo>
                      <a:pt x="187175" y="612140"/>
                    </a:lnTo>
                    <a:lnTo>
                      <a:pt x="190810" y="609600"/>
                    </a:lnTo>
                    <a:lnTo>
                      <a:pt x="211520" y="590550"/>
                    </a:lnTo>
                    <a:lnTo>
                      <a:pt x="229041" y="575310"/>
                    </a:lnTo>
                    <a:lnTo>
                      <a:pt x="248111" y="560070"/>
                    </a:lnTo>
                    <a:lnTo>
                      <a:pt x="270764" y="548640"/>
                    </a:lnTo>
                    <a:lnTo>
                      <a:pt x="350706" y="527050"/>
                    </a:lnTo>
                    <a:lnTo>
                      <a:pt x="373933" y="515620"/>
                    </a:lnTo>
                    <a:lnTo>
                      <a:pt x="282680" y="515620"/>
                    </a:lnTo>
                    <a:lnTo>
                      <a:pt x="328998" y="478790"/>
                    </a:lnTo>
                    <a:lnTo>
                      <a:pt x="377262" y="448310"/>
                    </a:lnTo>
                    <a:lnTo>
                      <a:pt x="425081" y="422910"/>
                    </a:lnTo>
                    <a:lnTo>
                      <a:pt x="470065" y="402590"/>
                    </a:lnTo>
                    <a:lnTo>
                      <a:pt x="509825" y="386080"/>
                    </a:lnTo>
                    <a:lnTo>
                      <a:pt x="554746" y="386080"/>
                    </a:lnTo>
                    <a:lnTo>
                      <a:pt x="564608" y="377190"/>
                    </a:lnTo>
                    <a:lnTo>
                      <a:pt x="571194" y="370840"/>
                    </a:lnTo>
                    <a:lnTo>
                      <a:pt x="579393" y="364490"/>
                    </a:lnTo>
                    <a:lnTo>
                      <a:pt x="590060" y="358140"/>
                    </a:lnTo>
                    <a:lnTo>
                      <a:pt x="601120" y="350520"/>
                    </a:lnTo>
                    <a:lnTo>
                      <a:pt x="652919" y="318770"/>
                    </a:lnTo>
                    <a:lnTo>
                      <a:pt x="596660" y="318770"/>
                    </a:lnTo>
                    <a:lnTo>
                      <a:pt x="596848" y="317500"/>
                    </a:lnTo>
                    <a:lnTo>
                      <a:pt x="597623" y="313690"/>
                    </a:lnTo>
                    <a:lnTo>
                      <a:pt x="598251" y="309880"/>
                    </a:lnTo>
                    <a:lnTo>
                      <a:pt x="598911" y="304800"/>
                    </a:lnTo>
                    <a:lnTo>
                      <a:pt x="599738" y="299720"/>
                    </a:lnTo>
                    <a:lnTo>
                      <a:pt x="600314" y="294640"/>
                    </a:lnTo>
                    <a:lnTo>
                      <a:pt x="600984" y="288290"/>
                    </a:lnTo>
                    <a:lnTo>
                      <a:pt x="601089" y="287020"/>
                    </a:lnTo>
                    <a:lnTo>
                      <a:pt x="602167" y="276860"/>
                    </a:lnTo>
                    <a:lnTo>
                      <a:pt x="602544" y="271780"/>
                    </a:lnTo>
                    <a:lnTo>
                      <a:pt x="602659" y="270510"/>
                    </a:lnTo>
                    <a:lnTo>
                      <a:pt x="604921" y="227330"/>
                    </a:lnTo>
                    <a:lnTo>
                      <a:pt x="605263" y="204470"/>
                    </a:lnTo>
                    <a:lnTo>
                      <a:pt x="605141" y="181610"/>
                    </a:lnTo>
                    <a:lnTo>
                      <a:pt x="604942" y="172720"/>
                    </a:lnTo>
                    <a:lnTo>
                      <a:pt x="604618" y="161290"/>
                    </a:lnTo>
                    <a:lnTo>
                      <a:pt x="604366" y="154940"/>
                    </a:lnTo>
                    <a:lnTo>
                      <a:pt x="604251" y="153670"/>
                    </a:lnTo>
                    <a:lnTo>
                      <a:pt x="604031" y="148590"/>
                    </a:lnTo>
                    <a:lnTo>
                      <a:pt x="603759" y="143510"/>
                    </a:lnTo>
                    <a:lnTo>
                      <a:pt x="603288" y="135890"/>
                    </a:lnTo>
                    <a:lnTo>
                      <a:pt x="602911" y="130810"/>
                    </a:lnTo>
                    <a:lnTo>
                      <a:pt x="602492" y="124460"/>
                    </a:lnTo>
                    <a:lnTo>
                      <a:pt x="601361" y="111760"/>
                    </a:lnTo>
                    <a:lnTo>
                      <a:pt x="600314" y="102870"/>
                    </a:lnTo>
                    <a:lnTo>
                      <a:pt x="600262" y="101600"/>
                    </a:lnTo>
                    <a:lnTo>
                      <a:pt x="599602" y="96520"/>
                    </a:lnTo>
                    <a:lnTo>
                      <a:pt x="598974" y="91440"/>
                    </a:lnTo>
                    <a:lnTo>
                      <a:pt x="597267" y="80010"/>
                    </a:lnTo>
                    <a:lnTo>
                      <a:pt x="596576" y="76200"/>
                    </a:lnTo>
                    <a:lnTo>
                      <a:pt x="594869" y="68580"/>
                    </a:lnTo>
                    <a:lnTo>
                      <a:pt x="594042" y="64770"/>
                    </a:lnTo>
                    <a:lnTo>
                      <a:pt x="592995" y="59690"/>
                    </a:lnTo>
                    <a:lnTo>
                      <a:pt x="592555" y="58420"/>
                    </a:lnTo>
                    <a:lnTo>
                      <a:pt x="591676" y="54610"/>
                    </a:lnTo>
                    <a:lnTo>
                      <a:pt x="588838" y="46990"/>
                    </a:lnTo>
                    <a:close/>
                  </a:path>
                  <a:path w="869314" h="641350" extrusionOk="0">
                    <a:moveTo>
                      <a:pt x="554746" y="386080"/>
                    </a:moveTo>
                    <a:lnTo>
                      <a:pt x="509825" y="386080"/>
                    </a:lnTo>
                    <a:lnTo>
                      <a:pt x="473675" y="416560"/>
                    </a:lnTo>
                    <a:lnTo>
                      <a:pt x="431866" y="448310"/>
                    </a:lnTo>
                    <a:lnTo>
                      <a:pt x="386593" y="476250"/>
                    </a:lnTo>
                    <a:lnTo>
                      <a:pt x="340052" y="499110"/>
                    </a:lnTo>
                    <a:lnTo>
                      <a:pt x="294439" y="513080"/>
                    </a:lnTo>
                    <a:lnTo>
                      <a:pt x="290282" y="513080"/>
                    </a:lnTo>
                    <a:lnTo>
                      <a:pt x="282680" y="515620"/>
                    </a:lnTo>
                    <a:lnTo>
                      <a:pt x="373933" y="515620"/>
                    </a:lnTo>
                    <a:lnTo>
                      <a:pt x="402320" y="501650"/>
                    </a:lnTo>
                    <a:lnTo>
                      <a:pt x="451698" y="469900"/>
                    </a:lnTo>
                    <a:lnTo>
                      <a:pt x="496659" y="435610"/>
                    </a:lnTo>
                    <a:lnTo>
                      <a:pt x="535022" y="403860"/>
                    </a:lnTo>
                    <a:lnTo>
                      <a:pt x="554746" y="386080"/>
                    </a:lnTo>
                    <a:close/>
                  </a:path>
                  <a:path w="869314" h="641350" extrusionOk="0">
                    <a:moveTo>
                      <a:pt x="596769" y="318704"/>
                    </a:moveTo>
                    <a:close/>
                  </a:path>
                  <a:path w="869314" h="641350" extrusionOk="0">
                    <a:moveTo>
                      <a:pt x="823503" y="29210"/>
                    </a:moveTo>
                    <a:lnTo>
                      <a:pt x="335736" y="29210"/>
                    </a:lnTo>
                    <a:lnTo>
                      <a:pt x="386100" y="30480"/>
                    </a:lnTo>
                    <a:lnTo>
                      <a:pt x="475258" y="38100"/>
                    </a:lnTo>
                    <a:lnTo>
                      <a:pt x="510851" y="43180"/>
                    </a:lnTo>
                    <a:lnTo>
                      <a:pt x="525343" y="44450"/>
                    </a:lnTo>
                    <a:lnTo>
                      <a:pt x="537596" y="45720"/>
                    </a:lnTo>
                    <a:lnTo>
                      <a:pt x="547536" y="46990"/>
                    </a:lnTo>
                    <a:lnTo>
                      <a:pt x="771031" y="46990"/>
                    </a:lnTo>
                    <a:lnTo>
                      <a:pt x="793308" y="49530"/>
                    </a:lnTo>
                    <a:lnTo>
                      <a:pt x="811544" y="54610"/>
                    </a:lnTo>
                    <a:lnTo>
                      <a:pt x="825511" y="64770"/>
                    </a:lnTo>
                    <a:lnTo>
                      <a:pt x="834977" y="77470"/>
                    </a:lnTo>
                    <a:lnTo>
                      <a:pt x="839684" y="93980"/>
                    </a:lnTo>
                    <a:lnTo>
                      <a:pt x="839612" y="110490"/>
                    </a:lnTo>
                    <a:lnTo>
                      <a:pt x="821067" y="146050"/>
                    </a:lnTo>
                    <a:lnTo>
                      <a:pt x="791732" y="168910"/>
                    </a:lnTo>
                    <a:lnTo>
                      <a:pt x="773847" y="181610"/>
                    </a:lnTo>
                    <a:lnTo>
                      <a:pt x="752290" y="198120"/>
                    </a:lnTo>
                    <a:lnTo>
                      <a:pt x="726391" y="219710"/>
                    </a:lnTo>
                    <a:lnTo>
                      <a:pt x="695484" y="248920"/>
                    </a:lnTo>
                    <a:lnTo>
                      <a:pt x="675200" y="266700"/>
                    </a:lnTo>
                    <a:lnTo>
                      <a:pt x="650850" y="284480"/>
                    </a:lnTo>
                    <a:lnTo>
                      <a:pt x="624112" y="302260"/>
                    </a:lnTo>
                    <a:lnTo>
                      <a:pt x="596769" y="318704"/>
                    </a:lnTo>
                    <a:lnTo>
                      <a:pt x="652919" y="318770"/>
                    </a:lnTo>
                    <a:lnTo>
                      <a:pt x="663255" y="312420"/>
                    </a:lnTo>
                    <a:lnTo>
                      <a:pt x="691975" y="290830"/>
                    </a:lnTo>
                    <a:lnTo>
                      <a:pt x="716248" y="270510"/>
                    </a:lnTo>
                    <a:lnTo>
                      <a:pt x="745881" y="242570"/>
                    </a:lnTo>
                    <a:lnTo>
                      <a:pt x="770704" y="220980"/>
                    </a:lnTo>
                    <a:lnTo>
                      <a:pt x="791361" y="204470"/>
                    </a:lnTo>
                    <a:lnTo>
                      <a:pt x="808496" y="193040"/>
                    </a:lnTo>
                    <a:lnTo>
                      <a:pt x="820690" y="184150"/>
                    </a:lnTo>
                    <a:lnTo>
                      <a:pt x="851689" y="156210"/>
                    </a:lnTo>
                    <a:lnTo>
                      <a:pt x="868641" y="114300"/>
                    </a:lnTo>
                    <a:lnTo>
                      <a:pt x="868825" y="90170"/>
                    </a:lnTo>
                    <a:lnTo>
                      <a:pt x="861437" y="64770"/>
                    </a:lnTo>
                    <a:lnTo>
                      <a:pt x="852055" y="49530"/>
                    </a:lnTo>
                    <a:lnTo>
                      <a:pt x="835207" y="34290"/>
                    </a:lnTo>
                    <a:lnTo>
                      <a:pt x="823503" y="29210"/>
                    </a:lnTo>
                    <a:close/>
                  </a:path>
                </a:pathLst>
              </a:custGeom>
              <a:solidFill>
                <a:srgbClr val="82CFD1"/>
              </a:solidFill>
              <a:ln>
                <a:noFill/>
              </a:ln>
            </p:spPr>
            <p:txBody>
              <a:bodyPr spcFirstLastPara="1" wrap="square" lIns="0" tIns="0" rIns="0" bIns="0" anchor="t" anchorCtr="0">
                <a:noAutofit/>
              </a:bodyPr>
              <a:lstStyle/>
              <a:p>
                <a:pPr marL="0" marR="0" lvl="0" indent="0" algn="l" defTabSz="554492"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grpSp>
        <p:nvGrpSpPr>
          <p:cNvPr id="50" name="Group 49">
            <a:extLst>
              <a:ext uri="{FF2B5EF4-FFF2-40B4-BE49-F238E27FC236}">
                <a16:creationId xmlns:a16="http://schemas.microsoft.com/office/drawing/2014/main" id="{962B50E7-2C4B-0146-8637-1F5F4090E487}"/>
              </a:ext>
            </a:extLst>
          </p:cNvPr>
          <p:cNvGrpSpPr/>
          <p:nvPr/>
        </p:nvGrpSpPr>
        <p:grpSpPr>
          <a:xfrm>
            <a:off x="5928654" y="3859072"/>
            <a:ext cx="4861360" cy="2795415"/>
            <a:chOff x="4821424" y="4059677"/>
            <a:chExt cx="4861360" cy="2795415"/>
          </a:xfrm>
        </p:grpSpPr>
        <p:grpSp>
          <p:nvGrpSpPr>
            <p:cNvPr id="51" name="Group 50">
              <a:extLst>
                <a:ext uri="{FF2B5EF4-FFF2-40B4-BE49-F238E27FC236}">
                  <a16:creationId xmlns:a16="http://schemas.microsoft.com/office/drawing/2014/main" id="{FECBBC5E-C4B9-E66C-E5EE-4F2109EF0C5F}"/>
                </a:ext>
              </a:extLst>
            </p:cNvPr>
            <p:cNvGrpSpPr/>
            <p:nvPr/>
          </p:nvGrpSpPr>
          <p:grpSpPr>
            <a:xfrm>
              <a:off x="4973464" y="4783173"/>
              <a:ext cx="4533025" cy="2071919"/>
              <a:chOff x="4893512" y="4568786"/>
              <a:chExt cx="4533025" cy="2071919"/>
            </a:xfrm>
          </p:grpSpPr>
          <p:sp>
            <p:nvSpPr>
              <p:cNvPr id="61" name="TextBox 60">
                <a:extLst>
                  <a:ext uri="{FF2B5EF4-FFF2-40B4-BE49-F238E27FC236}">
                    <a16:creationId xmlns:a16="http://schemas.microsoft.com/office/drawing/2014/main" id="{89E44A34-404C-1CA1-6F2B-15621EC91397}"/>
                  </a:ext>
                </a:extLst>
              </p:cNvPr>
              <p:cNvSpPr txBox="1"/>
              <p:nvPr/>
            </p:nvSpPr>
            <p:spPr>
              <a:xfrm>
                <a:off x="4893512" y="4699230"/>
                <a:ext cx="2624029" cy="369332"/>
              </a:xfrm>
              <a:prstGeom prst="rect">
                <a:avLst/>
              </a:prstGeom>
              <a:solidFill>
                <a:schemeClr val="bg1"/>
              </a:solidFill>
            </p:spPr>
            <p:txBody>
              <a:bodyPr wrap="square" rtlCol="0">
                <a:spAutoFit/>
              </a:bodyPr>
              <a:lstStyle/>
              <a:p>
                <a:endParaRPr lang="en-GB"/>
              </a:p>
            </p:txBody>
          </p:sp>
          <p:graphicFrame>
            <p:nvGraphicFramePr>
              <p:cNvPr id="62" name="Object 61">
                <a:extLst>
                  <a:ext uri="{FF2B5EF4-FFF2-40B4-BE49-F238E27FC236}">
                    <a16:creationId xmlns:a16="http://schemas.microsoft.com/office/drawing/2014/main" id="{4165A5A9-3BC9-A208-50E0-9F97161F397E}"/>
                  </a:ext>
                </a:extLst>
              </p:cNvPr>
              <p:cNvGraphicFramePr>
                <a:graphicFrameLocks noChangeAspect="1"/>
              </p:cNvGraphicFramePr>
              <p:nvPr/>
            </p:nvGraphicFramePr>
            <p:xfrm>
              <a:off x="5008862" y="4568786"/>
              <a:ext cx="4417675" cy="2071919"/>
            </p:xfrm>
            <a:graphic>
              <a:graphicData uri="http://schemas.openxmlformats.org/presentationml/2006/ole">
                <mc:AlternateContent xmlns:mc="http://schemas.openxmlformats.org/markup-compatibility/2006">
                  <mc:Choice xmlns:v="urn:schemas-microsoft-com:vml" Requires="v">
                    <p:oleObj name="Prism 10" r:id="rId13" imgW="5560135" imgH="2608596" progId="Prism10.Document">
                      <p:embed/>
                    </p:oleObj>
                  </mc:Choice>
                  <mc:Fallback>
                    <p:oleObj name="Prism 10" r:id="rId13" imgW="5560135" imgH="2608596" progId="Prism10.Document">
                      <p:embed/>
                      <p:pic>
                        <p:nvPicPr>
                          <p:cNvPr id="62" name="Object 61">
                            <a:extLst>
                              <a:ext uri="{FF2B5EF4-FFF2-40B4-BE49-F238E27FC236}">
                                <a16:creationId xmlns:a16="http://schemas.microsoft.com/office/drawing/2014/main" id="{4165A5A9-3BC9-A208-50E0-9F97161F397E}"/>
                              </a:ext>
                            </a:extLst>
                          </p:cNvPr>
                          <p:cNvPicPr/>
                          <p:nvPr/>
                        </p:nvPicPr>
                        <p:blipFill>
                          <a:blip r:embed="rId14"/>
                          <a:stretch>
                            <a:fillRect/>
                          </a:stretch>
                        </p:blipFill>
                        <p:spPr>
                          <a:xfrm>
                            <a:off x="5008862" y="4568786"/>
                            <a:ext cx="4417675" cy="2071919"/>
                          </a:xfrm>
                          <a:prstGeom prst="rect">
                            <a:avLst/>
                          </a:prstGeom>
                        </p:spPr>
                      </p:pic>
                    </p:oleObj>
                  </mc:Fallback>
                </mc:AlternateContent>
              </a:graphicData>
            </a:graphic>
          </p:graphicFrame>
        </p:grpSp>
        <p:sp>
          <p:nvSpPr>
            <p:cNvPr id="52" name="Rectangle: Rounded Corners 51">
              <a:extLst>
                <a:ext uri="{FF2B5EF4-FFF2-40B4-BE49-F238E27FC236}">
                  <a16:creationId xmlns:a16="http://schemas.microsoft.com/office/drawing/2014/main" id="{7FC6F925-972C-9484-5361-02F95B1B2A3E}"/>
                </a:ext>
              </a:extLst>
            </p:cNvPr>
            <p:cNvSpPr/>
            <p:nvPr/>
          </p:nvSpPr>
          <p:spPr>
            <a:xfrm>
              <a:off x="4821424" y="4423454"/>
              <a:ext cx="4622235" cy="2393056"/>
            </a:xfrm>
            <a:prstGeom prst="roundRect">
              <a:avLst/>
            </a:prstGeom>
            <a:noFill/>
            <a:ln w="57150">
              <a:solidFill>
                <a:srgbClr val="F1F2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4" name="Group 53">
              <a:extLst>
                <a:ext uri="{FF2B5EF4-FFF2-40B4-BE49-F238E27FC236}">
                  <a16:creationId xmlns:a16="http://schemas.microsoft.com/office/drawing/2014/main" id="{50BB6D22-2747-6645-4C71-FC27EDE7EF23}"/>
                </a:ext>
              </a:extLst>
            </p:cNvPr>
            <p:cNvGrpSpPr/>
            <p:nvPr/>
          </p:nvGrpSpPr>
          <p:grpSpPr>
            <a:xfrm>
              <a:off x="7976447" y="4059677"/>
              <a:ext cx="741590" cy="746577"/>
              <a:chOff x="15137484" y="6654349"/>
              <a:chExt cx="1350136" cy="1359211"/>
            </a:xfrm>
          </p:grpSpPr>
          <p:sp>
            <p:nvSpPr>
              <p:cNvPr id="59" name="Google Shape;828;p20">
                <a:extLst>
                  <a:ext uri="{FF2B5EF4-FFF2-40B4-BE49-F238E27FC236}">
                    <a16:creationId xmlns:a16="http://schemas.microsoft.com/office/drawing/2014/main" id="{F731CE29-7259-858D-5AEF-24C09E710E91}"/>
                  </a:ext>
                </a:extLst>
              </p:cNvPr>
              <p:cNvSpPr/>
              <p:nvPr/>
            </p:nvSpPr>
            <p:spPr>
              <a:xfrm>
                <a:off x="15254923" y="6933864"/>
                <a:ext cx="963931" cy="797561"/>
              </a:xfrm>
              <a:custGeom>
                <a:avLst/>
                <a:gdLst/>
                <a:ahLst/>
                <a:cxnLst/>
                <a:rect l="l" t="t" r="r" b="b"/>
                <a:pathLst>
                  <a:path w="963930" h="797560" extrusionOk="0">
                    <a:moveTo>
                      <a:pt x="430965" y="0"/>
                    </a:moveTo>
                    <a:lnTo>
                      <a:pt x="388939" y="8497"/>
                    </a:lnTo>
                    <a:lnTo>
                      <a:pt x="350312" y="24869"/>
                    </a:lnTo>
                    <a:lnTo>
                      <a:pt x="313740" y="48043"/>
                    </a:lnTo>
                    <a:lnTo>
                      <a:pt x="277880" y="76945"/>
                    </a:lnTo>
                    <a:lnTo>
                      <a:pt x="241387" y="110500"/>
                    </a:lnTo>
                    <a:lnTo>
                      <a:pt x="202917" y="147634"/>
                    </a:lnTo>
                    <a:lnTo>
                      <a:pt x="161126" y="187273"/>
                    </a:lnTo>
                    <a:lnTo>
                      <a:pt x="119363" y="223705"/>
                    </a:lnTo>
                    <a:lnTo>
                      <a:pt x="83861" y="261932"/>
                    </a:lnTo>
                    <a:lnTo>
                      <a:pt x="54613" y="301450"/>
                    </a:lnTo>
                    <a:lnTo>
                      <a:pt x="31610" y="341752"/>
                    </a:lnTo>
                    <a:lnTo>
                      <a:pt x="14846" y="382335"/>
                    </a:lnTo>
                    <a:lnTo>
                      <a:pt x="4311" y="422693"/>
                    </a:lnTo>
                    <a:lnTo>
                      <a:pt x="0" y="462321"/>
                    </a:lnTo>
                    <a:lnTo>
                      <a:pt x="1903" y="500713"/>
                    </a:lnTo>
                    <a:lnTo>
                      <a:pt x="24323" y="571773"/>
                    </a:lnTo>
                    <a:lnTo>
                      <a:pt x="71511" y="631832"/>
                    </a:lnTo>
                    <a:lnTo>
                      <a:pt x="104374" y="656474"/>
                    </a:lnTo>
                    <a:lnTo>
                      <a:pt x="143100" y="678750"/>
                    </a:lnTo>
                    <a:lnTo>
                      <a:pt x="185286" y="699274"/>
                    </a:lnTo>
                    <a:lnTo>
                      <a:pt x="230382" y="717997"/>
                    </a:lnTo>
                    <a:lnTo>
                      <a:pt x="277837" y="734870"/>
                    </a:lnTo>
                    <a:lnTo>
                      <a:pt x="327102" y="749845"/>
                    </a:lnTo>
                    <a:lnTo>
                      <a:pt x="377626" y="762874"/>
                    </a:lnTo>
                    <a:lnTo>
                      <a:pt x="428860" y="773907"/>
                    </a:lnTo>
                    <a:lnTo>
                      <a:pt x="480254" y="782897"/>
                    </a:lnTo>
                    <a:lnTo>
                      <a:pt x="531257" y="789795"/>
                    </a:lnTo>
                    <a:lnTo>
                      <a:pt x="581320" y="794552"/>
                    </a:lnTo>
                    <a:lnTo>
                      <a:pt x="629892" y="797121"/>
                    </a:lnTo>
                    <a:lnTo>
                      <a:pt x="676424" y="797451"/>
                    </a:lnTo>
                    <a:lnTo>
                      <a:pt x="720365" y="795496"/>
                    </a:lnTo>
                    <a:lnTo>
                      <a:pt x="761405" y="788915"/>
                    </a:lnTo>
                    <a:lnTo>
                      <a:pt x="798378" y="775890"/>
                    </a:lnTo>
                    <a:lnTo>
                      <a:pt x="860480" y="732845"/>
                    </a:lnTo>
                    <a:lnTo>
                      <a:pt x="885784" y="703993"/>
                    </a:lnTo>
                    <a:lnTo>
                      <a:pt x="907376" y="671035"/>
                    </a:lnTo>
                    <a:lnTo>
                      <a:pt x="925342" y="634553"/>
                    </a:lnTo>
                    <a:lnTo>
                      <a:pt x="939771" y="595132"/>
                    </a:lnTo>
                    <a:lnTo>
                      <a:pt x="950751" y="553357"/>
                    </a:lnTo>
                    <a:lnTo>
                      <a:pt x="958370" y="509811"/>
                    </a:lnTo>
                    <a:lnTo>
                      <a:pt x="962717" y="465079"/>
                    </a:lnTo>
                    <a:lnTo>
                      <a:pt x="963879" y="419745"/>
                    </a:lnTo>
                    <a:lnTo>
                      <a:pt x="961945" y="374394"/>
                    </a:lnTo>
                    <a:lnTo>
                      <a:pt x="957003" y="329609"/>
                    </a:lnTo>
                    <a:lnTo>
                      <a:pt x="949141" y="285975"/>
                    </a:lnTo>
                    <a:lnTo>
                      <a:pt x="938446" y="244075"/>
                    </a:lnTo>
                    <a:lnTo>
                      <a:pt x="925008" y="204495"/>
                    </a:lnTo>
                    <a:lnTo>
                      <a:pt x="908915" y="167819"/>
                    </a:lnTo>
                    <a:lnTo>
                      <a:pt x="883663" y="126814"/>
                    </a:lnTo>
                    <a:lnTo>
                      <a:pt x="853417" y="93835"/>
                    </a:lnTo>
                    <a:lnTo>
                      <a:pt x="818912" y="67928"/>
                    </a:lnTo>
                    <a:lnTo>
                      <a:pt x="780881" y="48134"/>
                    </a:lnTo>
                    <a:lnTo>
                      <a:pt x="740061" y="33499"/>
                    </a:lnTo>
                    <a:lnTo>
                      <a:pt x="697187" y="23065"/>
                    </a:lnTo>
                    <a:lnTo>
                      <a:pt x="652994" y="15876"/>
                    </a:lnTo>
                    <a:lnTo>
                      <a:pt x="608217" y="10977"/>
                    </a:lnTo>
                    <a:lnTo>
                      <a:pt x="519852" y="4221"/>
                    </a:lnTo>
                    <a:lnTo>
                      <a:pt x="477734" y="452"/>
                    </a:lnTo>
                    <a:lnTo>
                      <a:pt x="430965" y="0"/>
                    </a:lnTo>
                    <a:close/>
                  </a:path>
                </a:pathLst>
              </a:custGeom>
              <a:solidFill>
                <a:srgbClr val="F1F2F2"/>
              </a:solidFill>
              <a:ln>
                <a:noFill/>
              </a:ln>
            </p:spPr>
            <p:txBody>
              <a:bodyPr spcFirstLastPara="1" wrap="square" lIns="0" tIns="0" rIns="0" bIns="0" anchor="t" anchorCtr="0">
                <a:noAutofit/>
              </a:bodyPr>
              <a:lstStyle/>
              <a:p>
                <a:pPr marL="0" marR="0" lvl="0" indent="0" algn="l" defTabSz="554492"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60" name="Picture 59" descr="A picture containing metalware, chain&#10;&#10;Description automatically generated">
                <a:extLst>
                  <a:ext uri="{FF2B5EF4-FFF2-40B4-BE49-F238E27FC236}">
                    <a16:creationId xmlns:a16="http://schemas.microsoft.com/office/drawing/2014/main" id="{31FB7649-CC7C-1AA2-D651-27DBF6B19F45}"/>
                  </a:ext>
                </a:extLst>
              </p:cNvPr>
              <p:cNvPicPr>
                <a:picLocks noChangeAspect="1"/>
              </p:cNvPicPr>
              <p:nvPr/>
            </p:nvPicPr>
            <p:blipFill>
              <a:blip r:embed="rId8"/>
              <a:stretch>
                <a:fillRect/>
              </a:stretch>
            </p:blipFill>
            <p:spPr>
              <a:xfrm>
                <a:off x="15137484" y="6654349"/>
                <a:ext cx="1350136" cy="1359211"/>
              </a:xfrm>
              <a:prstGeom prst="rect">
                <a:avLst/>
              </a:prstGeom>
            </p:spPr>
          </p:pic>
        </p:grpSp>
        <p:grpSp>
          <p:nvGrpSpPr>
            <p:cNvPr id="55" name="Group 54">
              <a:extLst>
                <a:ext uri="{FF2B5EF4-FFF2-40B4-BE49-F238E27FC236}">
                  <a16:creationId xmlns:a16="http://schemas.microsoft.com/office/drawing/2014/main" id="{461961A0-E6CE-51B0-9A87-D3E221B6F193}"/>
                </a:ext>
              </a:extLst>
            </p:cNvPr>
            <p:cNvGrpSpPr/>
            <p:nvPr/>
          </p:nvGrpSpPr>
          <p:grpSpPr>
            <a:xfrm>
              <a:off x="8688004" y="4291566"/>
              <a:ext cx="620143" cy="385061"/>
              <a:chOff x="8386130" y="170184"/>
              <a:chExt cx="594224" cy="368970"/>
            </a:xfrm>
          </p:grpSpPr>
          <p:sp>
            <p:nvSpPr>
              <p:cNvPr id="56" name="Google Shape;818;p20">
                <a:extLst>
                  <a:ext uri="{FF2B5EF4-FFF2-40B4-BE49-F238E27FC236}">
                    <a16:creationId xmlns:a16="http://schemas.microsoft.com/office/drawing/2014/main" id="{F5F79E41-931C-767B-63BA-9A8A1364E0B2}"/>
                  </a:ext>
                </a:extLst>
              </p:cNvPr>
              <p:cNvSpPr/>
              <p:nvPr/>
            </p:nvSpPr>
            <p:spPr>
              <a:xfrm>
                <a:off x="8386130" y="170184"/>
                <a:ext cx="592290" cy="362816"/>
              </a:xfrm>
              <a:custGeom>
                <a:avLst/>
                <a:gdLst/>
                <a:ahLst/>
                <a:cxnLst/>
                <a:rect l="l" t="t" r="r" b="b"/>
                <a:pathLst>
                  <a:path w="1091564" h="668654" extrusionOk="0">
                    <a:moveTo>
                      <a:pt x="518349" y="0"/>
                    </a:moveTo>
                    <a:lnTo>
                      <a:pt x="463232" y="679"/>
                    </a:lnTo>
                    <a:lnTo>
                      <a:pt x="409046" y="2806"/>
                    </a:lnTo>
                    <a:lnTo>
                      <a:pt x="356293" y="6350"/>
                    </a:lnTo>
                    <a:lnTo>
                      <a:pt x="305477" y="11276"/>
                    </a:lnTo>
                    <a:lnTo>
                      <a:pt x="257100" y="17553"/>
                    </a:lnTo>
                    <a:lnTo>
                      <a:pt x="211667" y="25148"/>
                    </a:lnTo>
                    <a:lnTo>
                      <a:pt x="164338" y="37551"/>
                    </a:lnTo>
                    <a:lnTo>
                      <a:pt x="123557" y="55300"/>
                    </a:lnTo>
                    <a:lnTo>
                      <a:pt x="89069" y="77828"/>
                    </a:lnTo>
                    <a:lnTo>
                      <a:pt x="60619" y="104570"/>
                    </a:lnTo>
                    <a:lnTo>
                      <a:pt x="20811" y="168438"/>
                    </a:lnTo>
                    <a:lnTo>
                      <a:pt x="2090" y="242382"/>
                    </a:lnTo>
                    <a:lnTo>
                      <a:pt x="0" y="281719"/>
                    </a:lnTo>
                    <a:lnTo>
                      <a:pt x="2415" y="321879"/>
                    </a:lnTo>
                    <a:lnTo>
                      <a:pt x="9080" y="362297"/>
                    </a:lnTo>
                    <a:lnTo>
                      <a:pt x="19741" y="402407"/>
                    </a:lnTo>
                    <a:lnTo>
                      <a:pt x="34142" y="441645"/>
                    </a:lnTo>
                    <a:lnTo>
                      <a:pt x="52027" y="479446"/>
                    </a:lnTo>
                    <a:lnTo>
                      <a:pt x="73141" y="515243"/>
                    </a:lnTo>
                    <a:lnTo>
                      <a:pt x="97230" y="548471"/>
                    </a:lnTo>
                    <a:lnTo>
                      <a:pt x="124037" y="578566"/>
                    </a:lnTo>
                    <a:lnTo>
                      <a:pt x="160588" y="609173"/>
                    </a:lnTo>
                    <a:lnTo>
                      <a:pt x="201167" y="632322"/>
                    </a:lnTo>
                    <a:lnTo>
                      <a:pt x="245136" y="648922"/>
                    </a:lnTo>
                    <a:lnTo>
                      <a:pt x="291857" y="659881"/>
                    </a:lnTo>
                    <a:lnTo>
                      <a:pt x="340693" y="666109"/>
                    </a:lnTo>
                    <a:lnTo>
                      <a:pt x="391006" y="668516"/>
                    </a:lnTo>
                    <a:lnTo>
                      <a:pt x="442160" y="668010"/>
                    </a:lnTo>
                    <a:lnTo>
                      <a:pt x="493517" y="665501"/>
                    </a:lnTo>
                    <a:lnTo>
                      <a:pt x="642429" y="655045"/>
                    </a:lnTo>
                    <a:lnTo>
                      <a:pt x="695147" y="648518"/>
                    </a:lnTo>
                    <a:lnTo>
                      <a:pt x="740752" y="635198"/>
                    </a:lnTo>
                    <a:lnTo>
                      <a:pt x="780969" y="615786"/>
                    </a:lnTo>
                    <a:lnTo>
                      <a:pt x="817525" y="590983"/>
                    </a:lnTo>
                    <a:lnTo>
                      <a:pt x="852142" y="561489"/>
                    </a:lnTo>
                    <a:lnTo>
                      <a:pt x="886548" y="528005"/>
                    </a:lnTo>
                    <a:lnTo>
                      <a:pt x="922467" y="491231"/>
                    </a:lnTo>
                    <a:lnTo>
                      <a:pt x="961624" y="451868"/>
                    </a:lnTo>
                    <a:lnTo>
                      <a:pt x="1001390" y="415198"/>
                    </a:lnTo>
                    <a:lnTo>
                      <a:pt x="1033755" y="377948"/>
                    </a:lnTo>
                    <a:lnTo>
                      <a:pt x="1058826" y="340540"/>
                    </a:lnTo>
                    <a:lnTo>
                      <a:pt x="1076713" y="303397"/>
                    </a:lnTo>
                    <a:lnTo>
                      <a:pt x="1091371" y="231591"/>
                    </a:lnTo>
                    <a:lnTo>
                      <a:pt x="1088359" y="197771"/>
                    </a:lnTo>
                    <a:lnTo>
                      <a:pt x="1062200" y="136409"/>
                    </a:lnTo>
                    <a:lnTo>
                      <a:pt x="1009919" y="86228"/>
                    </a:lnTo>
                    <a:lnTo>
                      <a:pt x="974256" y="66385"/>
                    </a:lnTo>
                    <a:lnTo>
                      <a:pt x="932389" y="50603"/>
                    </a:lnTo>
                    <a:lnTo>
                      <a:pt x="887945" y="38526"/>
                    </a:lnTo>
                    <a:lnTo>
                      <a:pt x="840407" y="28157"/>
                    </a:lnTo>
                    <a:lnTo>
                      <a:pt x="790276" y="19465"/>
                    </a:lnTo>
                    <a:lnTo>
                      <a:pt x="738055" y="12415"/>
                    </a:lnTo>
                    <a:lnTo>
                      <a:pt x="684250" y="6976"/>
                    </a:lnTo>
                    <a:lnTo>
                      <a:pt x="629361" y="3116"/>
                    </a:lnTo>
                    <a:lnTo>
                      <a:pt x="573893" y="801"/>
                    </a:lnTo>
                    <a:lnTo>
                      <a:pt x="518349" y="0"/>
                    </a:lnTo>
                    <a:close/>
                  </a:path>
                </a:pathLst>
              </a:custGeom>
              <a:solidFill>
                <a:srgbClr val="F1F2F2"/>
              </a:solidFill>
              <a:ln>
                <a:noFill/>
              </a:ln>
            </p:spPr>
            <p:txBody>
              <a:bodyPr spcFirstLastPara="1" wrap="square" lIns="0" tIns="0" rIns="0" bIns="0" anchor="t" anchorCtr="0">
                <a:noAutofit/>
              </a:bodyPr>
              <a:lstStyle/>
              <a:p>
                <a:pPr marL="0" marR="0" lvl="0" indent="0" algn="l" defTabSz="554492"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7" name="Google Shape;819;p20">
                <a:extLst>
                  <a:ext uri="{FF2B5EF4-FFF2-40B4-BE49-F238E27FC236}">
                    <a16:creationId xmlns:a16="http://schemas.microsoft.com/office/drawing/2014/main" id="{CB95FB59-2350-2CA4-1CA6-A709F9A98228}"/>
                  </a:ext>
                </a:extLst>
              </p:cNvPr>
              <p:cNvSpPr/>
              <p:nvPr/>
            </p:nvSpPr>
            <p:spPr>
              <a:xfrm>
                <a:off x="8508659" y="191152"/>
                <a:ext cx="471695" cy="348002"/>
              </a:xfrm>
              <a:custGeom>
                <a:avLst/>
                <a:gdLst/>
                <a:ahLst/>
                <a:cxnLst/>
                <a:rect l="l" t="t" r="r" b="b"/>
                <a:pathLst>
                  <a:path w="869314" h="641350" extrusionOk="0">
                    <a:moveTo>
                      <a:pt x="335736" y="0"/>
                    </a:moveTo>
                    <a:lnTo>
                      <a:pt x="272865" y="2540"/>
                    </a:lnTo>
                    <a:lnTo>
                      <a:pt x="216400" y="10160"/>
                    </a:lnTo>
                    <a:lnTo>
                      <a:pt x="166364" y="21590"/>
                    </a:lnTo>
                    <a:lnTo>
                      <a:pt x="122784" y="38100"/>
                    </a:lnTo>
                    <a:lnTo>
                      <a:pt x="85684" y="58420"/>
                    </a:lnTo>
                    <a:lnTo>
                      <a:pt x="55090" y="85090"/>
                    </a:lnTo>
                    <a:lnTo>
                      <a:pt x="31026" y="115570"/>
                    </a:lnTo>
                    <a:lnTo>
                      <a:pt x="13519" y="149860"/>
                    </a:lnTo>
                    <a:lnTo>
                      <a:pt x="2594" y="189230"/>
                    </a:lnTo>
                    <a:lnTo>
                      <a:pt x="0" y="219710"/>
                    </a:lnTo>
                    <a:lnTo>
                      <a:pt x="882" y="255270"/>
                    </a:lnTo>
                    <a:lnTo>
                      <a:pt x="4128" y="295910"/>
                    </a:lnTo>
                    <a:lnTo>
                      <a:pt x="8625" y="340360"/>
                    </a:lnTo>
                    <a:lnTo>
                      <a:pt x="11758" y="369570"/>
                    </a:lnTo>
                    <a:lnTo>
                      <a:pt x="14634" y="400050"/>
                    </a:lnTo>
                    <a:lnTo>
                      <a:pt x="16943" y="429260"/>
                    </a:lnTo>
                    <a:lnTo>
                      <a:pt x="18374" y="458470"/>
                    </a:lnTo>
                    <a:lnTo>
                      <a:pt x="20363" y="500380"/>
                    </a:lnTo>
                    <a:lnTo>
                      <a:pt x="26240" y="548640"/>
                    </a:lnTo>
                    <a:lnTo>
                      <a:pt x="39376" y="594360"/>
                    </a:lnTo>
                    <a:lnTo>
                      <a:pt x="63141" y="628650"/>
                    </a:lnTo>
                    <a:lnTo>
                      <a:pt x="100905" y="641350"/>
                    </a:lnTo>
                    <a:lnTo>
                      <a:pt x="138077" y="637540"/>
                    </a:lnTo>
                    <a:lnTo>
                      <a:pt x="167187" y="626110"/>
                    </a:lnTo>
                    <a:lnTo>
                      <a:pt x="187175" y="612140"/>
                    </a:lnTo>
                    <a:lnTo>
                      <a:pt x="100905" y="612140"/>
                    </a:lnTo>
                    <a:lnTo>
                      <a:pt x="74965" y="598170"/>
                    </a:lnTo>
                    <a:lnTo>
                      <a:pt x="59239" y="561340"/>
                    </a:lnTo>
                    <a:lnTo>
                      <a:pt x="51047" y="511810"/>
                    </a:lnTo>
                    <a:lnTo>
                      <a:pt x="47713" y="457200"/>
                    </a:lnTo>
                    <a:lnTo>
                      <a:pt x="46262" y="427990"/>
                    </a:lnTo>
                    <a:lnTo>
                      <a:pt x="43923" y="397510"/>
                    </a:lnTo>
                    <a:lnTo>
                      <a:pt x="41010" y="367030"/>
                    </a:lnTo>
                    <a:lnTo>
                      <a:pt x="33490" y="294640"/>
                    </a:lnTo>
                    <a:lnTo>
                      <a:pt x="30297" y="255270"/>
                    </a:lnTo>
                    <a:lnTo>
                      <a:pt x="31473" y="194310"/>
                    </a:lnTo>
                    <a:lnTo>
                      <a:pt x="42824" y="156210"/>
                    </a:lnTo>
                    <a:lnTo>
                      <a:pt x="61864" y="123190"/>
                    </a:lnTo>
                    <a:lnTo>
                      <a:pt x="88560" y="93980"/>
                    </a:lnTo>
                    <a:lnTo>
                      <a:pt x="122880" y="71120"/>
                    </a:lnTo>
                    <a:lnTo>
                      <a:pt x="164790" y="53340"/>
                    </a:lnTo>
                    <a:lnTo>
                      <a:pt x="214258" y="40640"/>
                    </a:lnTo>
                    <a:lnTo>
                      <a:pt x="271250" y="31750"/>
                    </a:lnTo>
                    <a:lnTo>
                      <a:pt x="335736" y="29210"/>
                    </a:lnTo>
                    <a:lnTo>
                      <a:pt x="823503" y="29210"/>
                    </a:lnTo>
                    <a:lnTo>
                      <a:pt x="808873" y="22860"/>
                    </a:lnTo>
                    <a:lnTo>
                      <a:pt x="771031" y="17780"/>
                    </a:lnTo>
                    <a:lnTo>
                      <a:pt x="548598" y="17780"/>
                    </a:lnTo>
                    <a:lnTo>
                      <a:pt x="539383" y="16510"/>
                    </a:lnTo>
                    <a:lnTo>
                      <a:pt x="527848" y="15240"/>
                    </a:lnTo>
                    <a:lnTo>
                      <a:pt x="514400" y="13970"/>
                    </a:lnTo>
                    <a:lnTo>
                      <a:pt x="478213" y="8890"/>
                    </a:lnTo>
                    <a:lnTo>
                      <a:pt x="387313" y="1270"/>
                    </a:lnTo>
                    <a:lnTo>
                      <a:pt x="335736" y="0"/>
                    </a:lnTo>
                    <a:close/>
                  </a:path>
                  <a:path w="869314" h="641350" extrusionOk="0">
                    <a:moveTo>
                      <a:pt x="588838" y="46990"/>
                    </a:moveTo>
                    <a:lnTo>
                      <a:pt x="556137" y="46990"/>
                    </a:lnTo>
                    <a:lnTo>
                      <a:pt x="556797" y="48260"/>
                    </a:lnTo>
                    <a:lnTo>
                      <a:pt x="557760" y="49530"/>
                    </a:lnTo>
                    <a:lnTo>
                      <a:pt x="558033" y="49530"/>
                    </a:lnTo>
                    <a:lnTo>
                      <a:pt x="558807" y="52070"/>
                    </a:lnTo>
                    <a:lnTo>
                      <a:pt x="558996" y="52070"/>
                    </a:lnTo>
                    <a:lnTo>
                      <a:pt x="559488" y="53340"/>
                    </a:lnTo>
                    <a:lnTo>
                      <a:pt x="560127" y="54610"/>
                    </a:lnTo>
                    <a:lnTo>
                      <a:pt x="560598" y="55880"/>
                    </a:lnTo>
                    <a:lnTo>
                      <a:pt x="561142" y="57150"/>
                    </a:lnTo>
                    <a:lnTo>
                      <a:pt x="562074" y="59690"/>
                    </a:lnTo>
                    <a:lnTo>
                      <a:pt x="562357" y="59690"/>
                    </a:lnTo>
                    <a:lnTo>
                      <a:pt x="562964" y="62230"/>
                    </a:lnTo>
                    <a:lnTo>
                      <a:pt x="563289" y="63500"/>
                    </a:lnTo>
                    <a:lnTo>
                      <a:pt x="563928" y="64770"/>
                    </a:lnTo>
                    <a:lnTo>
                      <a:pt x="564556" y="67310"/>
                    </a:lnTo>
                    <a:lnTo>
                      <a:pt x="565247" y="69850"/>
                    </a:lnTo>
                    <a:lnTo>
                      <a:pt x="565907" y="72390"/>
                    </a:lnTo>
                    <a:lnTo>
                      <a:pt x="567174" y="77470"/>
                    </a:lnTo>
                    <a:lnTo>
                      <a:pt x="567802" y="81280"/>
                    </a:lnTo>
                    <a:lnTo>
                      <a:pt x="569435" y="90170"/>
                    </a:lnTo>
                    <a:lnTo>
                      <a:pt x="570315" y="95250"/>
                    </a:lnTo>
                    <a:lnTo>
                      <a:pt x="571603" y="105410"/>
                    </a:lnTo>
                    <a:lnTo>
                      <a:pt x="572482" y="114300"/>
                    </a:lnTo>
                    <a:lnTo>
                      <a:pt x="572702" y="115570"/>
                    </a:lnTo>
                    <a:lnTo>
                      <a:pt x="572954" y="118110"/>
                    </a:lnTo>
                    <a:lnTo>
                      <a:pt x="573153" y="119380"/>
                    </a:lnTo>
                    <a:lnTo>
                      <a:pt x="576150" y="187960"/>
                    </a:lnTo>
                    <a:lnTo>
                      <a:pt x="574224" y="255270"/>
                    </a:lnTo>
                    <a:lnTo>
                      <a:pt x="569022" y="308610"/>
                    </a:lnTo>
                    <a:lnTo>
                      <a:pt x="562190" y="339090"/>
                    </a:lnTo>
                    <a:lnTo>
                      <a:pt x="561718" y="339090"/>
                    </a:lnTo>
                    <a:lnTo>
                      <a:pt x="543418" y="344170"/>
                    </a:lnTo>
                    <a:lnTo>
                      <a:pt x="477876" y="367030"/>
                    </a:lnTo>
                    <a:lnTo>
                      <a:pt x="434950" y="384810"/>
                    </a:lnTo>
                    <a:lnTo>
                      <a:pt x="388132" y="407670"/>
                    </a:lnTo>
                    <a:lnTo>
                      <a:pt x="339580" y="435610"/>
                    </a:lnTo>
                    <a:lnTo>
                      <a:pt x="291452" y="469900"/>
                    </a:lnTo>
                    <a:lnTo>
                      <a:pt x="245907" y="509270"/>
                    </a:lnTo>
                    <a:lnTo>
                      <a:pt x="205101" y="554990"/>
                    </a:lnTo>
                    <a:lnTo>
                      <a:pt x="203750" y="557530"/>
                    </a:lnTo>
                    <a:lnTo>
                      <a:pt x="203227" y="558800"/>
                    </a:lnTo>
                    <a:lnTo>
                      <a:pt x="199185" y="562610"/>
                    </a:lnTo>
                    <a:lnTo>
                      <a:pt x="195216" y="565150"/>
                    </a:lnTo>
                    <a:lnTo>
                      <a:pt x="191426" y="568960"/>
                    </a:lnTo>
                    <a:lnTo>
                      <a:pt x="173105" y="585470"/>
                    </a:lnTo>
                    <a:lnTo>
                      <a:pt x="153567" y="599440"/>
                    </a:lnTo>
                    <a:lnTo>
                      <a:pt x="130329" y="609600"/>
                    </a:lnTo>
                    <a:lnTo>
                      <a:pt x="100905" y="612140"/>
                    </a:lnTo>
                    <a:lnTo>
                      <a:pt x="187175" y="612140"/>
                    </a:lnTo>
                    <a:lnTo>
                      <a:pt x="190810" y="609600"/>
                    </a:lnTo>
                    <a:lnTo>
                      <a:pt x="211520" y="590550"/>
                    </a:lnTo>
                    <a:lnTo>
                      <a:pt x="229041" y="575310"/>
                    </a:lnTo>
                    <a:lnTo>
                      <a:pt x="248111" y="560070"/>
                    </a:lnTo>
                    <a:lnTo>
                      <a:pt x="270764" y="548640"/>
                    </a:lnTo>
                    <a:lnTo>
                      <a:pt x="350706" y="527050"/>
                    </a:lnTo>
                    <a:lnTo>
                      <a:pt x="373933" y="515620"/>
                    </a:lnTo>
                    <a:lnTo>
                      <a:pt x="282680" y="515620"/>
                    </a:lnTo>
                    <a:lnTo>
                      <a:pt x="328998" y="478790"/>
                    </a:lnTo>
                    <a:lnTo>
                      <a:pt x="377262" y="448310"/>
                    </a:lnTo>
                    <a:lnTo>
                      <a:pt x="425081" y="422910"/>
                    </a:lnTo>
                    <a:lnTo>
                      <a:pt x="470065" y="402590"/>
                    </a:lnTo>
                    <a:lnTo>
                      <a:pt x="509825" y="386080"/>
                    </a:lnTo>
                    <a:lnTo>
                      <a:pt x="554746" y="386080"/>
                    </a:lnTo>
                    <a:lnTo>
                      <a:pt x="564608" y="377190"/>
                    </a:lnTo>
                    <a:lnTo>
                      <a:pt x="571194" y="370840"/>
                    </a:lnTo>
                    <a:lnTo>
                      <a:pt x="579393" y="364490"/>
                    </a:lnTo>
                    <a:lnTo>
                      <a:pt x="590060" y="358140"/>
                    </a:lnTo>
                    <a:lnTo>
                      <a:pt x="601120" y="350520"/>
                    </a:lnTo>
                    <a:lnTo>
                      <a:pt x="652919" y="318770"/>
                    </a:lnTo>
                    <a:lnTo>
                      <a:pt x="596660" y="318770"/>
                    </a:lnTo>
                    <a:lnTo>
                      <a:pt x="596848" y="317500"/>
                    </a:lnTo>
                    <a:lnTo>
                      <a:pt x="597623" y="313690"/>
                    </a:lnTo>
                    <a:lnTo>
                      <a:pt x="598251" y="309880"/>
                    </a:lnTo>
                    <a:lnTo>
                      <a:pt x="598911" y="304800"/>
                    </a:lnTo>
                    <a:lnTo>
                      <a:pt x="599738" y="299720"/>
                    </a:lnTo>
                    <a:lnTo>
                      <a:pt x="600314" y="294640"/>
                    </a:lnTo>
                    <a:lnTo>
                      <a:pt x="600984" y="288290"/>
                    </a:lnTo>
                    <a:lnTo>
                      <a:pt x="601089" y="287020"/>
                    </a:lnTo>
                    <a:lnTo>
                      <a:pt x="602167" y="276860"/>
                    </a:lnTo>
                    <a:lnTo>
                      <a:pt x="602544" y="271780"/>
                    </a:lnTo>
                    <a:lnTo>
                      <a:pt x="602659" y="270510"/>
                    </a:lnTo>
                    <a:lnTo>
                      <a:pt x="604921" y="227330"/>
                    </a:lnTo>
                    <a:lnTo>
                      <a:pt x="605263" y="204470"/>
                    </a:lnTo>
                    <a:lnTo>
                      <a:pt x="605141" y="181610"/>
                    </a:lnTo>
                    <a:lnTo>
                      <a:pt x="604942" y="172720"/>
                    </a:lnTo>
                    <a:lnTo>
                      <a:pt x="604618" y="161290"/>
                    </a:lnTo>
                    <a:lnTo>
                      <a:pt x="604366" y="154940"/>
                    </a:lnTo>
                    <a:lnTo>
                      <a:pt x="604251" y="153670"/>
                    </a:lnTo>
                    <a:lnTo>
                      <a:pt x="604031" y="148590"/>
                    </a:lnTo>
                    <a:lnTo>
                      <a:pt x="603759" y="143510"/>
                    </a:lnTo>
                    <a:lnTo>
                      <a:pt x="603288" y="135890"/>
                    </a:lnTo>
                    <a:lnTo>
                      <a:pt x="602911" y="130810"/>
                    </a:lnTo>
                    <a:lnTo>
                      <a:pt x="602492" y="124460"/>
                    </a:lnTo>
                    <a:lnTo>
                      <a:pt x="601361" y="111760"/>
                    </a:lnTo>
                    <a:lnTo>
                      <a:pt x="600314" y="102870"/>
                    </a:lnTo>
                    <a:lnTo>
                      <a:pt x="600262" y="101600"/>
                    </a:lnTo>
                    <a:lnTo>
                      <a:pt x="599602" y="96520"/>
                    </a:lnTo>
                    <a:lnTo>
                      <a:pt x="598974" y="91440"/>
                    </a:lnTo>
                    <a:lnTo>
                      <a:pt x="597267" y="80010"/>
                    </a:lnTo>
                    <a:lnTo>
                      <a:pt x="596576" y="76200"/>
                    </a:lnTo>
                    <a:lnTo>
                      <a:pt x="594869" y="68580"/>
                    </a:lnTo>
                    <a:lnTo>
                      <a:pt x="594042" y="64770"/>
                    </a:lnTo>
                    <a:lnTo>
                      <a:pt x="592995" y="59690"/>
                    </a:lnTo>
                    <a:lnTo>
                      <a:pt x="592555" y="58420"/>
                    </a:lnTo>
                    <a:lnTo>
                      <a:pt x="591676" y="54610"/>
                    </a:lnTo>
                    <a:lnTo>
                      <a:pt x="588838" y="46990"/>
                    </a:lnTo>
                    <a:close/>
                  </a:path>
                  <a:path w="869314" h="641350" extrusionOk="0">
                    <a:moveTo>
                      <a:pt x="554746" y="386080"/>
                    </a:moveTo>
                    <a:lnTo>
                      <a:pt x="509825" y="386080"/>
                    </a:lnTo>
                    <a:lnTo>
                      <a:pt x="473675" y="416560"/>
                    </a:lnTo>
                    <a:lnTo>
                      <a:pt x="431866" y="448310"/>
                    </a:lnTo>
                    <a:lnTo>
                      <a:pt x="386593" y="476250"/>
                    </a:lnTo>
                    <a:lnTo>
                      <a:pt x="340052" y="499110"/>
                    </a:lnTo>
                    <a:lnTo>
                      <a:pt x="294439" y="513080"/>
                    </a:lnTo>
                    <a:lnTo>
                      <a:pt x="290282" y="513080"/>
                    </a:lnTo>
                    <a:lnTo>
                      <a:pt x="282680" y="515620"/>
                    </a:lnTo>
                    <a:lnTo>
                      <a:pt x="373933" y="515620"/>
                    </a:lnTo>
                    <a:lnTo>
                      <a:pt x="402320" y="501650"/>
                    </a:lnTo>
                    <a:lnTo>
                      <a:pt x="451698" y="469900"/>
                    </a:lnTo>
                    <a:lnTo>
                      <a:pt x="496659" y="435610"/>
                    </a:lnTo>
                    <a:lnTo>
                      <a:pt x="535022" y="403860"/>
                    </a:lnTo>
                    <a:lnTo>
                      <a:pt x="554746" y="386080"/>
                    </a:lnTo>
                    <a:close/>
                  </a:path>
                  <a:path w="869314" h="641350" extrusionOk="0">
                    <a:moveTo>
                      <a:pt x="596769" y="318704"/>
                    </a:moveTo>
                    <a:close/>
                  </a:path>
                  <a:path w="869314" h="641350" extrusionOk="0">
                    <a:moveTo>
                      <a:pt x="823503" y="29210"/>
                    </a:moveTo>
                    <a:lnTo>
                      <a:pt x="335736" y="29210"/>
                    </a:lnTo>
                    <a:lnTo>
                      <a:pt x="386100" y="30480"/>
                    </a:lnTo>
                    <a:lnTo>
                      <a:pt x="475258" y="38100"/>
                    </a:lnTo>
                    <a:lnTo>
                      <a:pt x="510851" y="43180"/>
                    </a:lnTo>
                    <a:lnTo>
                      <a:pt x="525343" y="44450"/>
                    </a:lnTo>
                    <a:lnTo>
                      <a:pt x="537596" y="45720"/>
                    </a:lnTo>
                    <a:lnTo>
                      <a:pt x="547536" y="46990"/>
                    </a:lnTo>
                    <a:lnTo>
                      <a:pt x="771031" y="46990"/>
                    </a:lnTo>
                    <a:lnTo>
                      <a:pt x="793308" y="49530"/>
                    </a:lnTo>
                    <a:lnTo>
                      <a:pt x="811544" y="54610"/>
                    </a:lnTo>
                    <a:lnTo>
                      <a:pt x="825511" y="64770"/>
                    </a:lnTo>
                    <a:lnTo>
                      <a:pt x="834977" y="77470"/>
                    </a:lnTo>
                    <a:lnTo>
                      <a:pt x="839684" y="93980"/>
                    </a:lnTo>
                    <a:lnTo>
                      <a:pt x="839612" y="110490"/>
                    </a:lnTo>
                    <a:lnTo>
                      <a:pt x="821067" y="146050"/>
                    </a:lnTo>
                    <a:lnTo>
                      <a:pt x="791732" y="168910"/>
                    </a:lnTo>
                    <a:lnTo>
                      <a:pt x="773847" y="181610"/>
                    </a:lnTo>
                    <a:lnTo>
                      <a:pt x="752290" y="198120"/>
                    </a:lnTo>
                    <a:lnTo>
                      <a:pt x="726391" y="219710"/>
                    </a:lnTo>
                    <a:lnTo>
                      <a:pt x="695484" y="248920"/>
                    </a:lnTo>
                    <a:lnTo>
                      <a:pt x="675200" y="266700"/>
                    </a:lnTo>
                    <a:lnTo>
                      <a:pt x="650850" y="284480"/>
                    </a:lnTo>
                    <a:lnTo>
                      <a:pt x="624112" y="302260"/>
                    </a:lnTo>
                    <a:lnTo>
                      <a:pt x="596769" y="318704"/>
                    </a:lnTo>
                    <a:lnTo>
                      <a:pt x="652919" y="318770"/>
                    </a:lnTo>
                    <a:lnTo>
                      <a:pt x="663255" y="312420"/>
                    </a:lnTo>
                    <a:lnTo>
                      <a:pt x="691975" y="290830"/>
                    </a:lnTo>
                    <a:lnTo>
                      <a:pt x="716248" y="270510"/>
                    </a:lnTo>
                    <a:lnTo>
                      <a:pt x="745881" y="242570"/>
                    </a:lnTo>
                    <a:lnTo>
                      <a:pt x="770704" y="220980"/>
                    </a:lnTo>
                    <a:lnTo>
                      <a:pt x="791361" y="204470"/>
                    </a:lnTo>
                    <a:lnTo>
                      <a:pt x="808496" y="193040"/>
                    </a:lnTo>
                    <a:lnTo>
                      <a:pt x="820690" y="184150"/>
                    </a:lnTo>
                    <a:lnTo>
                      <a:pt x="851689" y="156210"/>
                    </a:lnTo>
                    <a:lnTo>
                      <a:pt x="868641" y="114300"/>
                    </a:lnTo>
                    <a:lnTo>
                      <a:pt x="868825" y="90170"/>
                    </a:lnTo>
                    <a:lnTo>
                      <a:pt x="861437" y="64770"/>
                    </a:lnTo>
                    <a:lnTo>
                      <a:pt x="852055" y="49530"/>
                    </a:lnTo>
                    <a:lnTo>
                      <a:pt x="835207" y="34290"/>
                    </a:lnTo>
                    <a:lnTo>
                      <a:pt x="823503" y="29210"/>
                    </a:lnTo>
                    <a:close/>
                  </a:path>
                </a:pathLst>
              </a:custGeom>
              <a:solidFill>
                <a:srgbClr val="82CFD1"/>
              </a:solidFill>
              <a:ln>
                <a:noFill/>
              </a:ln>
            </p:spPr>
            <p:txBody>
              <a:bodyPr spcFirstLastPara="1" wrap="square" lIns="0" tIns="0" rIns="0" bIns="0" anchor="t" anchorCtr="0">
                <a:noAutofit/>
              </a:bodyPr>
              <a:lstStyle/>
              <a:p>
                <a:pPr marL="0" marR="0" lvl="0" indent="0" algn="l" defTabSz="554492"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53" name="Google Shape;694;p17">
              <a:extLst>
                <a:ext uri="{FF2B5EF4-FFF2-40B4-BE49-F238E27FC236}">
                  <a16:creationId xmlns:a16="http://schemas.microsoft.com/office/drawing/2014/main" id="{D969C411-8D98-A136-792D-C47E168645EE}"/>
                </a:ext>
              </a:extLst>
            </p:cNvPr>
            <p:cNvSpPr txBox="1"/>
            <p:nvPr/>
          </p:nvSpPr>
          <p:spPr>
            <a:xfrm>
              <a:off x="5631214" y="4595558"/>
              <a:ext cx="4051570" cy="494014"/>
            </a:xfrm>
            <a:prstGeom prst="rect">
              <a:avLst/>
            </a:prstGeom>
            <a:noFill/>
            <a:ln>
              <a:noFill/>
            </a:ln>
          </p:spPr>
          <p:txBody>
            <a:bodyPr spcFirstLastPara="1" wrap="square" lIns="0" tIns="9231" rIns="0" bIns="0" anchor="t" anchorCtr="0">
              <a:noAutofit/>
            </a:bodyPr>
            <a:lstStyle/>
            <a:p>
              <a:pPr marL="7701" marR="0" lvl="0" indent="0"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3B617B"/>
                  </a:solidFill>
                  <a:effectLst/>
                  <a:uLnTx/>
                  <a:uFillTx/>
                  <a:latin typeface="Montserrat" panose="00000500000000000000" pitchFamily="2" charset="0"/>
                  <a:ea typeface="Montserrat"/>
                  <a:cs typeface="Arial" panose="020B0604020202020204" pitchFamily="34" charset="0"/>
                  <a:sym typeface="Montserrat"/>
                </a:rPr>
                <a:t>Successfully metabolized 7-HC</a:t>
              </a:r>
              <a:endParaRPr kumimoji="0" sz="1400" b="1" i="0" u="none" strike="noStrike" kern="1200" cap="none" spc="0" normalizeH="0" baseline="0" noProof="0">
                <a:ln>
                  <a:noFill/>
                </a:ln>
                <a:solidFill>
                  <a:srgbClr val="3B617B"/>
                </a:solidFill>
                <a:effectLst/>
                <a:uLnTx/>
                <a:uFillTx/>
                <a:latin typeface="Montserrat" panose="00000500000000000000" pitchFamily="2" charset="0"/>
                <a:ea typeface="Montserrat"/>
                <a:cs typeface="Arial" panose="020B0604020202020204" pitchFamily="34" charset="0"/>
                <a:sym typeface="Montserrat"/>
              </a:endParaRPr>
            </a:p>
          </p:txBody>
        </p:sp>
      </p:grpSp>
      <p:pic>
        <p:nvPicPr>
          <p:cNvPr id="64" name="Picture 8">
            <a:extLst>
              <a:ext uri="{FF2B5EF4-FFF2-40B4-BE49-F238E27FC236}">
                <a16:creationId xmlns:a16="http://schemas.microsoft.com/office/drawing/2014/main" id="{CE873441-EF6E-E155-A366-F8B91B06B6B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462579" y="2380921"/>
            <a:ext cx="2753304" cy="2516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3316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linds(horizontal)">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blinds(horizontal)">
                                      <p:cBhvr>
                                        <p:cTn id="1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40">
            <a:extLst>
              <a:ext uri="{FF2B5EF4-FFF2-40B4-BE49-F238E27FC236}">
                <a16:creationId xmlns:a16="http://schemas.microsoft.com/office/drawing/2014/main" id="{06A54605-EDD6-5137-536D-1DDB1032E8CB}"/>
              </a:ext>
            </a:extLst>
          </p:cNvPr>
          <p:cNvGrpSpPr/>
          <p:nvPr/>
        </p:nvGrpSpPr>
        <p:grpSpPr>
          <a:xfrm>
            <a:off x="3975139" y="1466962"/>
            <a:ext cx="4454173" cy="3618193"/>
            <a:chOff x="3975139" y="1466962"/>
            <a:chExt cx="4454173" cy="3618193"/>
          </a:xfrm>
        </p:grpSpPr>
        <p:grpSp>
          <p:nvGrpSpPr>
            <p:cNvPr id="4" name="Group 3">
              <a:extLst>
                <a:ext uri="{FF2B5EF4-FFF2-40B4-BE49-F238E27FC236}">
                  <a16:creationId xmlns:a16="http://schemas.microsoft.com/office/drawing/2014/main" id="{DDE45473-A9B4-AAAC-EE58-5F29C131E637}"/>
                </a:ext>
              </a:extLst>
            </p:cNvPr>
            <p:cNvGrpSpPr/>
            <p:nvPr/>
          </p:nvGrpSpPr>
          <p:grpSpPr>
            <a:xfrm>
              <a:off x="3975139" y="1466962"/>
              <a:ext cx="4432830" cy="3403254"/>
              <a:chOff x="112351" y="2444562"/>
              <a:chExt cx="4608933" cy="3478947"/>
            </a:xfrm>
          </p:grpSpPr>
          <p:grpSp>
            <p:nvGrpSpPr>
              <p:cNvPr id="5" name="Group 4">
                <a:extLst>
                  <a:ext uri="{FF2B5EF4-FFF2-40B4-BE49-F238E27FC236}">
                    <a16:creationId xmlns:a16="http://schemas.microsoft.com/office/drawing/2014/main" id="{69830B42-30BE-44E2-2B5F-FFFA22A814BA}"/>
                  </a:ext>
                </a:extLst>
              </p:cNvPr>
              <p:cNvGrpSpPr/>
              <p:nvPr/>
            </p:nvGrpSpPr>
            <p:grpSpPr>
              <a:xfrm>
                <a:off x="112351" y="2444562"/>
                <a:ext cx="4608933" cy="3478947"/>
                <a:chOff x="516746" y="2299967"/>
                <a:chExt cx="4608933" cy="3478947"/>
              </a:xfrm>
            </p:grpSpPr>
            <p:grpSp>
              <p:nvGrpSpPr>
                <p:cNvPr id="8" name="Group 7">
                  <a:extLst>
                    <a:ext uri="{FF2B5EF4-FFF2-40B4-BE49-F238E27FC236}">
                      <a16:creationId xmlns:a16="http://schemas.microsoft.com/office/drawing/2014/main" id="{10DEA127-9111-FED2-5587-D8000211106E}"/>
                    </a:ext>
                  </a:extLst>
                </p:cNvPr>
                <p:cNvGrpSpPr/>
                <p:nvPr/>
              </p:nvGrpSpPr>
              <p:grpSpPr>
                <a:xfrm>
                  <a:off x="516746" y="2299967"/>
                  <a:ext cx="4608933" cy="3478947"/>
                  <a:chOff x="7344098" y="14649232"/>
                  <a:chExt cx="6644259" cy="5083935"/>
                </a:xfrm>
              </p:grpSpPr>
              <p:grpSp>
                <p:nvGrpSpPr>
                  <p:cNvPr id="12" name="Group 11">
                    <a:extLst>
                      <a:ext uri="{FF2B5EF4-FFF2-40B4-BE49-F238E27FC236}">
                        <a16:creationId xmlns:a16="http://schemas.microsoft.com/office/drawing/2014/main" id="{E1B015B2-DEAE-528A-09B6-2E08023A9BFA}"/>
                      </a:ext>
                    </a:extLst>
                  </p:cNvPr>
                  <p:cNvGrpSpPr/>
                  <p:nvPr/>
                </p:nvGrpSpPr>
                <p:grpSpPr>
                  <a:xfrm>
                    <a:off x="7361916" y="16904239"/>
                    <a:ext cx="6626441" cy="2828928"/>
                    <a:chOff x="1928861" y="20224958"/>
                    <a:chExt cx="7990380" cy="3289331"/>
                  </a:xfrm>
                </p:grpSpPr>
                <p:pic>
                  <p:nvPicPr>
                    <p:cNvPr id="14" name="Picture 13">
                      <a:extLst>
                        <a:ext uri="{FF2B5EF4-FFF2-40B4-BE49-F238E27FC236}">
                          <a16:creationId xmlns:a16="http://schemas.microsoft.com/office/drawing/2014/main" id="{EDCA0BB0-D784-1087-C2A5-BAF4A3AF9185}"/>
                        </a:ext>
                      </a:extLst>
                    </p:cNvPr>
                    <p:cNvPicPr>
                      <a:picLocks noChangeAspect="1"/>
                    </p:cNvPicPr>
                    <p:nvPr/>
                  </p:nvPicPr>
                  <p:blipFill>
                    <a:blip r:embed="rId4"/>
                    <a:stretch>
                      <a:fillRect/>
                    </a:stretch>
                  </p:blipFill>
                  <p:spPr>
                    <a:xfrm>
                      <a:off x="1928861" y="20224958"/>
                      <a:ext cx="7990380" cy="3289331"/>
                    </a:xfrm>
                    <a:prstGeom prst="rect">
                      <a:avLst/>
                    </a:prstGeom>
                    <a:ln>
                      <a:noFill/>
                    </a:ln>
                    <a:effectLst>
                      <a:softEdge rad="112500"/>
                    </a:effectLst>
                  </p:spPr>
                </p:pic>
                <p:cxnSp>
                  <p:nvCxnSpPr>
                    <p:cNvPr id="15" name="Straight Arrow Connector 14">
                      <a:extLst>
                        <a:ext uri="{FF2B5EF4-FFF2-40B4-BE49-F238E27FC236}">
                          <a16:creationId xmlns:a16="http://schemas.microsoft.com/office/drawing/2014/main" id="{75A9F047-1133-ED81-263B-0CF45B6CC967}"/>
                        </a:ext>
                      </a:extLst>
                    </p:cNvPr>
                    <p:cNvCxnSpPr>
                      <a:cxnSpLocks/>
                    </p:cNvCxnSpPr>
                    <p:nvPr/>
                  </p:nvCxnSpPr>
                  <p:spPr>
                    <a:xfrm>
                      <a:off x="3230027" y="21832541"/>
                      <a:ext cx="348155" cy="0"/>
                    </a:xfrm>
                    <a:prstGeom prst="straightConnector1">
                      <a:avLst/>
                    </a:prstGeom>
                    <a:ln w="28575">
                      <a:solidFill>
                        <a:srgbClr val="7030A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BF4F1BD5-5D25-F8FE-8888-BD68E346D396}"/>
                        </a:ext>
                      </a:extLst>
                    </p:cNvPr>
                    <p:cNvCxnSpPr>
                      <a:cxnSpLocks/>
                    </p:cNvCxnSpPr>
                    <p:nvPr/>
                  </p:nvCxnSpPr>
                  <p:spPr>
                    <a:xfrm flipV="1">
                      <a:off x="3578184" y="21831170"/>
                      <a:ext cx="814060" cy="1371"/>
                    </a:xfrm>
                    <a:prstGeom prst="straightConnector1">
                      <a:avLst/>
                    </a:prstGeom>
                    <a:ln w="28575">
                      <a:solidFill>
                        <a:srgbClr val="7030A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0E74D5D1-1FCF-E477-E7AF-4C695760CED0}"/>
                        </a:ext>
                      </a:extLst>
                    </p:cNvPr>
                    <p:cNvCxnSpPr>
                      <a:cxnSpLocks/>
                    </p:cNvCxnSpPr>
                    <p:nvPr/>
                  </p:nvCxnSpPr>
                  <p:spPr>
                    <a:xfrm flipH="1" flipV="1">
                      <a:off x="4353098" y="22291427"/>
                      <a:ext cx="219298" cy="1371"/>
                    </a:xfrm>
                    <a:prstGeom prst="straightConnector1">
                      <a:avLst/>
                    </a:prstGeom>
                    <a:ln w="28575">
                      <a:solidFill>
                        <a:srgbClr val="7030A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C91BADF7-C71C-AE7D-4E46-510D256ABFD7}"/>
                        </a:ext>
                      </a:extLst>
                    </p:cNvPr>
                    <p:cNvCxnSpPr>
                      <a:cxnSpLocks/>
                    </p:cNvCxnSpPr>
                    <p:nvPr/>
                  </p:nvCxnSpPr>
                  <p:spPr>
                    <a:xfrm>
                      <a:off x="4590879" y="21808314"/>
                      <a:ext cx="0" cy="460257"/>
                    </a:xfrm>
                    <a:prstGeom prst="line">
                      <a:avLst/>
                    </a:prstGeom>
                    <a:ln w="28575">
                      <a:solidFill>
                        <a:srgbClr val="7030A0"/>
                      </a:solidFill>
                      <a:prstDash val="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BB2BACAF-2131-3B92-F72E-2E35D1B78414}"/>
                        </a:ext>
                      </a:extLst>
                    </p:cNvPr>
                    <p:cNvCxnSpPr>
                      <a:cxnSpLocks/>
                    </p:cNvCxnSpPr>
                    <p:nvPr/>
                  </p:nvCxnSpPr>
                  <p:spPr>
                    <a:xfrm>
                      <a:off x="4392244" y="21829743"/>
                      <a:ext cx="180152" cy="1426"/>
                    </a:xfrm>
                    <a:prstGeom prst="line">
                      <a:avLst/>
                    </a:prstGeom>
                    <a:ln w="28575">
                      <a:solidFill>
                        <a:srgbClr val="7030A0"/>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D61DDEFD-5621-0169-1479-7758B6F32F57}"/>
                        </a:ext>
                      </a:extLst>
                    </p:cNvPr>
                    <p:cNvCxnSpPr>
                      <a:cxnSpLocks/>
                    </p:cNvCxnSpPr>
                    <p:nvPr/>
                  </p:nvCxnSpPr>
                  <p:spPr>
                    <a:xfrm>
                      <a:off x="4065894" y="22251203"/>
                      <a:ext cx="305688" cy="1372"/>
                    </a:xfrm>
                    <a:prstGeom prst="line">
                      <a:avLst/>
                    </a:prstGeom>
                    <a:ln w="28575">
                      <a:solidFill>
                        <a:srgbClr val="7030A0"/>
                      </a:solidFill>
                      <a:prstDash val="dash"/>
                    </a:ln>
                  </p:spPr>
                  <p:style>
                    <a:lnRef idx="1">
                      <a:schemeClr val="accent1"/>
                    </a:lnRef>
                    <a:fillRef idx="0">
                      <a:schemeClr val="accent1"/>
                    </a:fillRef>
                    <a:effectRef idx="0">
                      <a:schemeClr val="accent1"/>
                    </a:effectRef>
                    <a:fontRef idx="minor">
                      <a:schemeClr val="tx1"/>
                    </a:fontRef>
                  </p:style>
                </p:cxnSp>
                <p:sp>
                  <p:nvSpPr>
                    <p:cNvPr id="68" name="Arc 67">
                      <a:extLst>
                        <a:ext uri="{FF2B5EF4-FFF2-40B4-BE49-F238E27FC236}">
                          <a16:creationId xmlns:a16="http://schemas.microsoft.com/office/drawing/2014/main" id="{8343D0F2-FDBF-801B-3624-B045AF7F2642}"/>
                        </a:ext>
                      </a:extLst>
                    </p:cNvPr>
                    <p:cNvSpPr/>
                    <p:nvPr/>
                  </p:nvSpPr>
                  <p:spPr>
                    <a:xfrm rot="8387160">
                      <a:off x="3637023" y="21940807"/>
                      <a:ext cx="515427" cy="445830"/>
                    </a:xfrm>
                    <a:prstGeom prst="arc">
                      <a:avLst>
                        <a:gd name="adj1" fmla="val 16212948"/>
                        <a:gd name="adj2" fmla="val 21563966"/>
                      </a:avLst>
                    </a:prstGeom>
                    <a:ln w="28575">
                      <a:solidFill>
                        <a:srgbClr val="7030A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69" name="Straight Arrow Connector 68">
                      <a:extLst>
                        <a:ext uri="{FF2B5EF4-FFF2-40B4-BE49-F238E27FC236}">
                          <a16:creationId xmlns:a16="http://schemas.microsoft.com/office/drawing/2014/main" id="{FDF8457A-07A0-6B5F-6DAC-F6F175BB641A}"/>
                        </a:ext>
                      </a:extLst>
                    </p:cNvPr>
                    <p:cNvCxnSpPr>
                      <a:cxnSpLocks/>
                    </p:cNvCxnSpPr>
                    <p:nvPr/>
                  </p:nvCxnSpPr>
                  <p:spPr>
                    <a:xfrm flipH="1" flipV="1">
                      <a:off x="3273925" y="22297215"/>
                      <a:ext cx="432411" cy="7466"/>
                    </a:xfrm>
                    <a:prstGeom prst="straightConnector1">
                      <a:avLst/>
                    </a:prstGeom>
                    <a:ln w="28575">
                      <a:solidFill>
                        <a:srgbClr val="7030A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90EBF349-5BB1-3FC1-747E-D9FF028A9547}"/>
                        </a:ext>
                      </a:extLst>
                    </p:cNvPr>
                    <p:cNvCxnSpPr>
                      <a:cxnSpLocks/>
                    </p:cNvCxnSpPr>
                    <p:nvPr/>
                  </p:nvCxnSpPr>
                  <p:spPr>
                    <a:xfrm>
                      <a:off x="3226703" y="21868851"/>
                      <a:ext cx="3324" cy="422574"/>
                    </a:xfrm>
                    <a:prstGeom prst="line">
                      <a:avLst/>
                    </a:prstGeom>
                    <a:ln w="28575">
                      <a:solidFill>
                        <a:srgbClr val="7030A0"/>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52FE4E8D-F5EF-329A-17E0-F8DE99E50782}"/>
                        </a:ext>
                      </a:extLst>
                    </p:cNvPr>
                    <p:cNvCxnSpPr>
                      <a:cxnSpLocks/>
                    </p:cNvCxnSpPr>
                    <p:nvPr/>
                  </p:nvCxnSpPr>
                  <p:spPr>
                    <a:xfrm>
                      <a:off x="5109220" y="21329574"/>
                      <a:ext cx="1684741" cy="0"/>
                    </a:xfrm>
                    <a:prstGeom prst="straightConnector1">
                      <a:avLst/>
                    </a:prstGeom>
                    <a:ln w="28575">
                      <a:solidFill>
                        <a:schemeClr val="accent4">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82B3F612-99BB-BCF1-2140-1326DB5B1FE6}"/>
                        </a:ext>
                      </a:extLst>
                    </p:cNvPr>
                    <p:cNvCxnSpPr>
                      <a:cxnSpLocks/>
                    </p:cNvCxnSpPr>
                    <p:nvPr/>
                  </p:nvCxnSpPr>
                  <p:spPr>
                    <a:xfrm>
                      <a:off x="6837157" y="21329574"/>
                      <a:ext cx="1402043" cy="0"/>
                    </a:xfrm>
                    <a:prstGeom prst="straightConnector1">
                      <a:avLst/>
                    </a:prstGeom>
                    <a:solidFill>
                      <a:schemeClr val="accent4">
                        <a:lumMod val="50000"/>
                      </a:schemeClr>
                    </a:solidFill>
                    <a:ln w="28575">
                      <a:solidFill>
                        <a:schemeClr val="accent4">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627284C9-72D2-3DDB-30DE-2DCA2A6F61B4}"/>
                        </a:ext>
                      </a:extLst>
                    </p:cNvPr>
                    <p:cNvCxnSpPr>
                      <a:cxnSpLocks/>
                    </p:cNvCxnSpPr>
                    <p:nvPr/>
                  </p:nvCxnSpPr>
                  <p:spPr>
                    <a:xfrm>
                      <a:off x="4743723" y="21329574"/>
                      <a:ext cx="352206" cy="0"/>
                    </a:xfrm>
                    <a:prstGeom prst="straightConnector1">
                      <a:avLst/>
                    </a:prstGeom>
                    <a:solidFill>
                      <a:schemeClr val="accent4">
                        <a:lumMod val="50000"/>
                      </a:schemeClr>
                    </a:solidFill>
                    <a:ln w="28575">
                      <a:solidFill>
                        <a:schemeClr val="accent4">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A697DAE4-0EBE-5028-9883-0FC92AA7E554}"/>
                        </a:ext>
                      </a:extLst>
                    </p:cNvPr>
                    <p:cNvCxnSpPr>
                      <a:cxnSpLocks/>
                    </p:cNvCxnSpPr>
                    <p:nvPr/>
                  </p:nvCxnSpPr>
                  <p:spPr>
                    <a:xfrm>
                      <a:off x="8245845" y="21329574"/>
                      <a:ext cx="305688" cy="0"/>
                    </a:xfrm>
                    <a:prstGeom prst="line">
                      <a:avLst/>
                    </a:prstGeom>
                    <a:ln w="28575">
                      <a:solidFill>
                        <a:schemeClr val="accent4">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8BDE8FC5-C765-3384-D670-DEFE2F7A374F}"/>
                        </a:ext>
                      </a:extLst>
                    </p:cNvPr>
                    <p:cNvCxnSpPr>
                      <a:cxnSpLocks/>
                    </p:cNvCxnSpPr>
                    <p:nvPr/>
                  </p:nvCxnSpPr>
                  <p:spPr>
                    <a:xfrm>
                      <a:off x="8551532" y="21379747"/>
                      <a:ext cx="0" cy="741044"/>
                    </a:xfrm>
                    <a:prstGeom prst="straightConnector1">
                      <a:avLst/>
                    </a:prstGeom>
                    <a:solidFill>
                      <a:schemeClr val="accent4">
                        <a:lumMod val="50000"/>
                      </a:schemeClr>
                    </a:solidFill>
                    <a:ln w="28575">
                      <a:solidFill>
                        <a:schemeClr val="accent4">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598E4636-0F49-5B88-114F-845A674C55E1}"/>
                        </a:ext>
                      </a:extLst>
                    </p:cNvPr>
                    <p:cNvCxnSpPr>
                      <a:cxnSpLocks/>
                    </p:cNvCxnSpPr>
                    <p:nvPr/>
                  </p:nvCxnSpPr>
                  <p:spPr>
                    <a:xfrm>
                      <a:off x="8551117" y="22153756"/>
                      <a:ext cx="0" cy="407029"/>
                    </a:xfrm>
                    <a:prstGeom prst="line">
                      <a:avLst/>
                    </a:prstGeom>
                    <a:solidFill>
                      <a:schemeClr val="accent4">
                        <a:lumMod val="50000"/>
                      </a:schemeClr>
                    </a:solidFill>
                    <a:ln w="28575">
                      <a:solidFill>
                        <a:schemeClr val="accent4">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B49847C1-A1C9-757F-F88D-AA04AE0F89C7}"/>
                        </a:ext>
                      </a:extLst>
                    </p:cNvPr>
                    <p:cNvCxnSpPr>
                      <a:cxnSpLocks/>
                    </p:cNvCxnSpPr>
                    <p:nvPr/>
                  </p:nvCxnSpPr>
                  <p:spPr>
                    <a:xfrm flipH="1">
                      <a:off x="8056586" y="22745083"/>
                      <a:ext cx="494531" cy="0"/>
                    </a:xfrm>
                    <a:prstGeom prst="straightConnector1">
                      <a:avLst/>
                    </a:prstGeom>
                    <a:solidFill>
                      <a:schemeClr val="accent4">
                        <a:lumMod val="50000"/>
                      </a:schemeClr>
                    </a:solidFill>
                    <a:ln w="28575">
                      <a:solidFill>
                        <a:schemeClr val="accent4">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E56B2971-9971-E280-7A42-920E7275246A}"/>
                        </a:ext>
                      </a:extLst>
                    </p:cNvPr>
                    <p:cNvCxnSpPr>
                      <a:cxnSpLocks/>
                    </p:cNvCxnSpPr>
                    <p:nvPr/>
                  </p:nvCxnSpPr>
                  <p:spPr>
                    <a:xfrm flipH="1">
                      <a:off x="6724185" y="22747015"/>
                      <a:ext cx="1332401" cy="0"/>
                    </a:xfrm>
                    <a:prstGeom prst="straightConnector1">
                      <a:avLst/>
                    </a:prstGeom>
                    <a:solidFill>
                      <a:schemeClr val="accent4">
                        <a:lumMod val="50000"/>
                      </a:schemeClr>
                    </a:solidFill>
                    <a:ln w="28575">
                      <a:solidFill>
                        <a:schemeClr val="accent4">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79" name="Arc 78">
                      <a:extLst>
                        <a:ext uri="{FF2B5EF4-FFF2-40B4-BE49-F238E27FC236}">
                          <a16:creationId xmlns:a16="http://schemas.microsoft.com/office/drawing/2014/main" id="{70E4A216-9498-668C-9207-0E0B34F8850A}"/>
                        </a:ext>
                      </a:extLst>
                    </p:cNvPr>
                    <p:cNvSpPr/>
                    <p:nvPr/>
                  </p:nvSpPr>
                  <p:spPr>
                    <a:xfrm rot="8463452">
                      <a:off x="6169186" y="22408762"/>
                      <a:ext cx="527564" cy="431976"/>
                    </a:xfrm>
                    <a:prstGeom prst="arc">
                      <a:avLst>
                        <a:gd name="adj1" fmla="val 15501473"/>
                        <a:gd name="adj2" fmla="val 527688"/>
                      </a:avLst>
                    </a:prstGeom>
                    <a:noFill/>
                    <a:ln w="28575">
                      <a:solidFill>
                        <a:schemeClr val="accent4">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80" name="Straight Arrow Connector 79">
                      <a:extLst>
                        <a:ext uri="{FF2B5EF4-FFF2-40B4-BE49-F238E27FC236}">
                          <a16:creationId xmlns:a16="http://schemas.microsoft.com/office/drawing/2014/main" id="{51DA169C-B493-2CA1-BA3D-EF487181F10A}"/>
                        </a:ext>
                      </a:extLst>
                    </p:cNvPr>
                    <p:cNvCxnSpPr>
                      <a:cxnSpLocks/>
                    </p:cNvCxnSpPr>
                    <p:nvPr/>
                  </p:nvCxnSpPr>
                  <p:spPr>
                    <a:xfrm flipH="1">
                      <a:off x="5504756" y="22747015"/>
                      <a:ext cx="674372" cy="0"/>
                    </a:xfrm>
                    <a:prstGeom prst="straightConnector1">
                      <a:avLst/>
                    </a:prstGeom>
                    <a:solidFill>
                      <a:schemeClr val="accent4">
                        <a:lumMod val="50000"/>
                      </a:schemeClr>
                    </a:solidFill>
                    <a:ln w="28575">
                      <a:solidFill>
                        <a:schemeClr val="accent4">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839AF6EE-BD97-93A2-C4D7-251E8F38FFA8}"/>
                        </a:ext>
                      </a:extLst>
                    </p:cNvPr>
                    <p:cNvCxnSpPr>
                      <a:cxnSpLocks/>
                    </p:cNvCxnSpPr>
                    <p:nvPr/>
                  </p:nvCxnSpPr>
                  <p:spPr>
                    <a:xfrm>
                      <a:off x="4789415" y="22747015"/>
                      <a:ext cx="695405" cy="0"/>
                    </a:xfrm>
                    <a:prstGeom prst="line">
                      <a:avLst/>
                    </a:prstGeom>
                    <a:solidFill>
                      <a:schemeClr val="accent4">
                        <a:lumMod val="50000"/>
                      </a:schemeClr>
                    </a:solidFill>
                    <a:ln w="28575">
                      <a:solidFill>
                        <a:schemeClr val="accent4">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59F374CF-B857-7A33-27FB-64D89CCFB99C}"/>
                        </a:ext>
                      </a:extLst>
                    </p:cNvPr>
                    <p:cNvCxnSpPr>
                      <a:cxnSpLocks/>
                    </p:cNvCxnSpPr>
                    <p:nvPr/>
                  </p:nvCxnSpPr>
                  <p:spPr>
                    <a:xfrm flipV="1">
                      <a:off x="4743723" y="21941796"/>
                      <a:ext cx="0" cy="803287"/>
                    </a:xfrm>
                    <a:prstGeom prst="straightConnector1">
                      <a:avLst/>
                    </a:prstGeom>
                    <a:solidFill>
                      <a:schemeClr val="accent4">
                        <a:lumMod val="50000"/>
                      </a:schemeClr>
                    </a:solidFill>
                    <a:ln w="28575">
                      <a:solidFill>
                        <a:schemeClr val="accent4">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FDB900C8-7533-0994-290B-BA93715C3911}"/>
                        </a:ext>
                      </a:extLst>
                    </p:cNvPr>
                    <p:cNvCxnSpPr>
                      <a:cxnSpLocks/>
                    </p:cNvCxnSpPr>
                    <p:nvPr/>
                  </p:nvCxnSpPr>
                  <p:spPr>
                    <a:xfrm>
                      <a:off x="4743723" y="21379747"/>
                      <a:ext cx="0" cy="562049"/>
                    </a:xfrm>
                    <a:prstGeom prst="line">
                      <a:avLst/>
                    </a:prstGeom>
                    <a:solidFill>
                      <a:schemeClr val="accent4">
                        <a:lumMod val="50000"/>
                      </a:schemeClr>
                    </a:solidFill>
                    <a:ln w="28575">
                      <a:solidFill>
                        <a:schemeClr val="accent4">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DAA70058-203F-85E6-B61B-E9AA8210C4C5}"/>
                        </a:ext>
                      </a:extLst>
                    </p:cNvPr>
                    <p:cNvCxnSpPr>
                      <a:cxnSpLocks/>
                    </p:cNvCxnSpPr>
                    <p:nvPr/>
                  </p:nvCxnSpPr>
                  <p:spPr>
                    <a:xfrm flipV="1">
                      <a:off x="5924054" y="21426867"/>
                      <a:ext cx="0" cy="450768"/>
                    </a:xfrm>
                    <a:prstGeom prst="straightConnector1">
                      <a:avLst/>
                    </a:prstGeom>
                    <a:ln w="28575">
                      <a:solidFill>
                        <a:srgbClr val="0070C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DD951C81-85A0-AE20-2470-C7B6680679F0}"/>
                        </a:ext>
                      </a:extLst>
                    </p:cNvPr>
                    <p:cNvCxnSpPr>
                      <a:cxnSpLocks/>
                    </p:cNvCxnSpPr>
                    <p:nvPr/>
                  </p:nvCxnSpPr>
                  <p:spPr>
                    <a:xfrm flipH="1">
                      <a:off x="6645541" y="22251203"/>
                      <a:ext cx="875956" cy="8835"/>
                    </a:xfrm>
                    <a:prstGeom prst="straightConnector1">
                      <a:avLst/>
                    </a:prstGeom>
                    <a:ln w="28575">
                      <a:solidFill>
                        <a:srgbClr val="0070C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86" name="Arc 85">
                      <a:extLst>
                        <a:ext uri="{FF2B5EF4-FFF2-40B4-BE49-F238E27FC236}">
                          <a16:creationId xmlns:a16="http://schemas.microsoft.com/office/drawing/2014/main" id="{2BA563AE-7C73-BD6F-0E29-2C79E0D5E76F}"/>
                        </a:ext>
                      </a:extLst>
                    </p:cNvPr>
                    <p:cNvSpPr/>
                    <p:nvPr/>
                  </p:nvSpPr>
                  <p:spPr>
                    <a:xfrm rot="8057687">
                      <a:off x="7491274" y="21938475"/>
                      <a:ext cx="415009" cy="436483"/>
                    </a:xfrm>
                    <a:prstGeom prst="arc">
                      <a:avLst>
                        <a:gd name="adj1" fmla="val 15501473"/>
                        <a:gd name="adj2" fmla="val 527688"/>
                      </a:avLst>
                    </a:prstGeom>
                    <a:ln w="28575">
                      <a:solidFill>
                        <a:srgbClr val="0070C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87" name="Straight Arrow Connector 86">
                      <a:extLst>
                        <a:ext uri="{FF2B5EF4-FFF2-40B4-BE49-F238E27FC236}">
                          <a16:creationId xmlns:a16="http://schemas.microsoft.com/office/drawing/2014/main" id="{1201658F-56D0-45FB-5E21-E26677385645}"/>
                        </a:ext>
                      </a:extLst>
                    </p:cNvPr>
                    <p:cNvCxnSpPr>
                      <a:cxnSpLocks/>
                    </p:cNvCxnSpPr>
                    <p:nvPr/>
                  </p:nvCxnSpPr>
                  <p:spPr>
                    <a:xfrm flipH="1">
                      <a:off x="8013873" y="22251203"/>
                      <a:ext cx="343141" cy="13254"/>
                    </a:xfrm>
                    <a:prstGeom prst="straightConnector1">
                      <a:avLst/>
                    </a:prstGeom>
                    <a:ln w="28575">
                      <a:solidFill>
                        <a:srgbClr val="0070C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6686005E-B91D-604C-AF29-74E64D53C824}"/>
                        </a:ext>
                      </a:extLst>
                    </p:cNvPr>
                    <p:cNvCxnSpPr>
                      <a:cxnSpLocks/>
                    </p:cNvCxnSpPr>
                    <p:nvPr/>
                  </p:nvCxnSpPr>
                  <p:spPr>
                    <a:xfrm>
                      <a:off x="8363659" y="21379747"/>
                      <a:ext cx="0" cy="489880"/>
                    </a:xfrm>
                    <a:prstGeom prst="straightConnector1">
                      <a:avLst/>
                    </a:prstGeom>
                    <a:ln w="28575">
                      <a:solidFill>
                        <a:srgbClr val="0070C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F9A68120-2215-1FEC-2909-5290605D76F1}"/>
                        </a:ext>
                      </a:extLst>
                    </p:cNvPr>
                    <p:cNvCxnSpPr>
                      <a:cxnSpLocks/>
                    </p:cNvCxnSpPr>
                    <p:nvPr/>
                  </p:nvCxnSpPr>
                  <p:spPr>
                    <a:xfrm flipH="1">
                      <a:off x="8355194" y="21903248"/>
                      <a:ext cx="11490" cy="280644"/>
                    </a:xfrm>
                    <a:prstGeom prst="line">
                      <a:avLst/>
                    </a:prstGeom>
                    <a:ln w="28575">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FEE78CF3-E9E0-C149-FA87-D93CE9B93D24}"/>
                        </a:ext>
                      </a:extLst>
                    </p:cNvPr>
                    <p:cNvCxnSpPr>
                      <a:cxnSpLocks/>
                    </p:cNvCxnSpPr>
                    <p:nvPr/>
                  </p:nvCxnSpPr>
                  <p:spPr>
                    <a:xfrm flipV="1">
                      <a:off x="5920282" y="22263566"/>
                      <a:ext cx="673755" cy="891"/>
                    </a:xfrm>
                    <a:prstGeom prst="line">
                      <a:avLst/>
                    </a:prstGeom>
                    <a:ln w="28575">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0627ED21-355B-34A7-1DF6-FD5B88C0EEA9}"/>
                        </a:ext>
                      </a:extLst>
                    </p:cNvPr>
                    <p:cNvCxnSpPr>
                      <a:cxnSpLocks/>
                    </p:cNvCxnSpPr>
                    <p:nvPr/>
                  </p:nvCxnSpPr>
                  <p:spPr>
                    <a:xfrm>
                      <a:off x="5938000" y="22092020"/>
                      <a:ext cx="0" cy="195321"/>
                    </a:xfrm>
                    <a:prstGeom prst="line">
                      <a:avLst/>
                    </a:prstGeom>
                    <a:ln w="28575">
                      <a:solidFill>
                        <a:srgbClr val="0070C0"/>
                      </a:solidFill>
                      <a:prstDash val="dash"/>
                    </a:ln>
                  </p:spPr>
                  <p:style>
                    <a:lnRef idx="1">
                      <a:schemeClr val="accent1"/>
                    </a:lnRef>
                    <a:fillRef idx="0">
                      <a:schemeClr val="accent1"/>
                    </a:fillRef>
                    <a:effectRef idx="0">
                      <a:schemeClr val="accent1"/>
                    </a:effectRef>
                    <a:fontRef idx="minor">
                      <a:schemeClr val="tx1"/>
                    </a:fontRef>
                  </p:style>
                </p:cxnSp>
              </p:grpSp>
              <p:sp>
                <p:nvSpPr>
                  <p:cNvPr id="13" name="Text Placeholder 48">
                    <a:extLst>
                      <a:ext uri="{FF2B5EF4-FFF2-40B4-BE49-F238E27FC236}">
                        <a16:creationId xmlns:a16="http://schemas.microsoft.com/office/drawing/2014/main" id="{583B075A-DD69-1264-8B5C-062BD3D7E317}"/>
                      </a:ext>
                    </a:extLst>
                  </p:cNvPr>
                  <p:cNvSpPr txBox="1">
                    <a:spLocks/>
                  </p:cNvSpPr>
                  <p:nvPr/>
                </p:nvSpPr>
                <p:spPr>
                  <a:xfrm>
                    <a:off x="7344098" y="14649232"/>
                    <a:ext cx="588455" cy="618639"/>
                  </a:xfrm>
                  <a:prstGeom prst="rect">
                    <a:avLst/>
                  </a:prstGeom>
                </p:spPr>
                <p:txBody>
                  <a:bodyPr vert="horz" lIns="0" tIns="0" rIns="0" bIns="0" rtlCol="0">
                    <a:noAutofit/>
                  </a:bodyPr>
                  <a:lstStyle>
                    <a:lvl1pPr marL="0" indent="0" algn="l" defTabSz="3207532" rtl="0" eaLnBrk="1" latinLnBrk="0" hangingPunct="1">
                      <a:lnSpc>
                        <a:spcPts val="9000"/>
                      </a:lnSpc>
                      <a:spcBef>
                        <a:spcPts val="3508"/>
                      </a:spcBef>
                      <a:buFont typeface="Arial" panose="020B0604020202020204" pitchFamily="34" charset="0"/>
                      <a:buNone/>
                      <a:defRPr sz="7000" kern="1200">
                        <a:solidFill>
                          <a:schemeClr val="accent1"/>
                        </a:solidFill>
                        <a:latin typeface="+mj-lt"/>
                        <a:ea typeface="+mn-ea"/>
                        <a:cs typeface="+mn-cs"/>
                      </a:defRPr>
                    </a:lvl1pPr>
                    <a:lvl2pPr marL="1603766" indent="0" algn="l" defTabSz="3207532" rtl="0" eaLnBrk="1" latinLnBrk="0" hangingPunct="1">
                      <a:lnSpc>
                        <a:spcPct val="90000"/>
                      </a:lnSpc>
                      <a:spcBef>
                        <a:spcPts val="1754"/>
                      </a:spcBef>
                      <a:buFont typeface="Arial" panose="020B0604020202020204" pitchFamily="34" charset="0"/>
                      <a:buNone/>
                      <a:defRPr sz="2000" kern="1200">
                        <a:solidFill>
                          <a:schemeClr val="tx2"/>
                        </a:solidFill>
                        <a:latin typeface="+mn-lt"/>
                        <a:ea typeface="+mn-ea"/>
                        <a:cs typeface="+mn-cs"/>
                      </a:defRPr>
                    </a:lvl2pPr>
                    <a:lvl3pPr marL="3207532" indent="0" algn="l" defTabSz="3207532" rtl="0" eaLnBrk="1" latinLnBrk="0" hangingPunct="1">
                      <a:lnSpc>
                        <a:spcPct val="90000"/>
                      </a:lnSpc>
                      <a:spcBef>
                        <a:spcPts val="1754"/>
                      </a:spcBef>
                      <a:buFont typeface="Arial" panose="020B0604020202020204" pitchFamily="34" charset="0"/>
                      <a:buNone/>
                      <a:defRPr sz="2000" kern="1200">
                        <a:solidFill>
                          <a:schemeClr val="tx2"/>
                        </a:solidFill>
                        <a:latin typeface="+mn-lt"/>
                        <a:ea typeface="+mn-ea"/>
                        <a:cs typeface="+mn-cs"/>
                      </a:defRPr>
                    </a:lvl3pPr>
                    <a:lvl4pPr marL="4811299" indent="0" algn="l" defTabSz="3207532" rtl="0" eaLnBrk="1" latinLnBrk="0" hangingPunct="1">
                      <a:lnSpc>
                        <a:spcPct val="90000"/>
                      </a:lnSpc>
                      <a:spcBef>
                        <a:spcPts val="1754"/>
                      </a:spcBef>
                      <a:buFont typeface="Arial" panose="020B0604020202020204" pitchFamily="34" charset="0"/>
                      <a:buNone/>
                      <a:defRPr sz="2000" kern="1200">
                        <a:solidFill>
                          <a:schemeClr val="tx2"/>
                        </a:solidFill>
                        <a:latin typeface="+mn-lt"/>
                        <a:ea typeface="+mn-ea"/>
                        <a:cs typeface="+mn-cs"/>
                      </a:defRPr>
                    </a:lvl4pPr>
                    <a:lvl5pPr marL="6415065" indent="0" algn="l" defTabSz="3207532" rtl="0" eaLnBrk="1" latinLnBrk="0" hangingPunct="1">
                      <a:lnSpc>
                        <a:spcPct val="90000"/>
                      </a:lnSpc>
                      <a:spcBef>
                        <a:spcPts val="1754"/>
                      </a:spcBef>
                      <a:buFont typeface="Arial" panose="020B0604020202020204" pitchFamily="34" charset="0"/>
                      <a:buNone/>
                      <a:defRPr sz="2000" kern="1200">
                        <a:solidFill>
                          <a:schemeClr val="tx2"/>
                        </a:solidFill>
                        <a:latin typeface="+mn-lt"/>
                        <a:ea typeface="+mn-ea"/>
                        <a:cs typeface="+mn-cs"/>
                      </a:defRPr>
                    </a:lvl5pPr>
                    <a:lvl6pPr marL="8820714" indent="-801883" algn="l" defTabSz="3207532" rtl="0" eaLnBrk="1" latinLnBrk="0" hangingPunct="1">
                      <a:lnSpc>
                        <a:spcPct val="90000"/>
                      </a:lnSpc>
                      <a:spcBef>
                        <a:spcPts val="1754"/>
                      </a:spcBef>
                      <a:buFont typeface="Arial" panose="020B0604020202020204" pitchFamily="34" charset="0"/>
                      <a:buChar char="•"/>
                      <a:defRPr sz="6314" kern="1200">
                        <a:solidFill>
                          <a:schemeClr val="tx1"/>
                        </a:solidFill>
                        <a:latin typeface="+mn-lt"/>
                        <a:ea typeface="+mn-ea"/>
                        <a:cs typeface="+mn-cs"/>
                      </a:defRPr>
                    </a:lvl6pPr>
                    <a:lvl7pPr marL="10424480" indent="-801883" algn="l" defTabSz="3207532" rtl="0" eaLnBrk="1" latinLnBrk="0" hangingPunct="1">
                      <a:lnSpc>
                        <a:spcPct val="90000"/>
                      </a:lnSpc>
                      <a:spcBef>
                        <a:spcPts val="1754"/>
                      </a:spcBef>
                      <a:buFont typeface="Arial" panose="020B0604020202020204" pitchFamily="34" charset="0"/>
                      <a:buChar char="•"/>
                      <a:defRPr sz="6314" kern="1200">
                        <a:solidFill>
                          <a:schemeClr val="tx1"/>
                        </a:solidFill>
                        <a:latin typeface="+mn-lt"/>
                        <a:ea typeface="+mn-ea"/>
                        <a:cs typeface="+mn-cs"/>
                      </a:defRPr>
                    </a:lvl7pPr>
                    <a:lvl8pPr marL="12028246" indent="-801883" algn="l" defTabSz="3207532" rtl="0" eaLnBrk="1" latinLnBrk="0" hangingPunct="1">
                      <a:lnSpc>
                        <a:spcPct val="90000"/>
                      </a:lnSpc>
                      <a:spcBef>
                        <a:spcPts val="1754"/>
                      </a:spcBef>
                      <a:buFont typeface="Arial" panose="020B0604020202020204" pitchFamily="34" charset="0"/>
                      <a:buChar char="•"/>
                      <a:defRPr sz="6314" kern="1200">
                        <a:solidFill>
                          <a:schemeClr val="tx1"/>
                        </a:solidFill>
                        <a:latin typeface="+mn-lt"/>
                        <a:ea typeface="+mn-ea"/>
                        <a:cs typeface="+mn-cs"/>
                      </a:defRPr>
                    </a:lvl8pPr>
                    <a:lvl9pPr marL="13632012" indent="-801883" algn="l" defTabSz="3207532" rtl="0" eaLnBrk="1" latinLnBrk="0" hangingPunct="1">
                      <a:lnSpc>
                        <a:spcPct val="90000"/>
                      </a:lnSpc>
                      <a:spcBef>
                        <a:spcPts val="1754"/>
                      </a:spcBef>
                      <a:buFont typeface="Arial" panose="020B0604020202020204" pitchFamily="34" charset="0"/>
                      <a:buChar char="•"/>
                      <a:defRPr sz="6314" kern="1200">
                        <a:solidFill>
                          <a:schemeClr val="tx1"/>
                        </a:solidFill>
                        <a:latin typeface="+mn-lt"/>
                        <a:ea typeface="+mn-ea"/>
                        <a:cs typeface="+mn-cs"/>
                      </a:defRPr>
                    </a:lvl9pPr>
                  </a:lstStyle>
                  <a:p>
                    <a:pPr algn="ctr"/>
                    <a:endParaRPr lang="en-US" sz="2000" dirty="0"/>
                  </a:p>
                </p:txBody>
              </p:sp>
            </p:grpSp>
            <p:sp>
              <p:nvSpPr>
                <p:cNvPr id="11" name="Rectangle 10">
                  <a:extLst>
                    <a:ext uri="{FF2B5EF4-FFF2-40B4-BE49-F238E27FC236}">
                      <a16:creationId xmlns:a16="http://schemas.microsoft.com/office/drawing/2014/main" id="{29BCB3A1-5AF0-4C67-7CE8-41DC90863600}"/>
                    </a:ext>
                  </a:extLst>
                </p:cNvPr>
                <p:cNvSpPr/>
                <p:nvPr/>
              </p:nvSpPr>
              <p:spPr>
                <a:xfrm>
                  <a:off x="2413335" y="4079855"/>
                  <a:ext cx="733646" cy="33690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7" name="Picture 6">
                <a:extLst>
                  <a:ext uri="{FF2B5EF4-FFF2-40B4-BE49-F238E27FC236}">
                    <a16:creationId xmlns:a16="http://schemas.microsoft.com/office/drawing/2014/main" id="{23F83523-53DA-C43B-F8F2-7A932F057B20}"/>
                  </a:ext>
                </a:extLst>
              </p:cNvPr>
              <p:cNvPicPr>
                <a:picLocks noChangeAspect="1"/>
              </p:cNvPicPr>
              <p:nvPr/>
            </p:nvPicPr>
            <p:blipFill rotWithShape="1">
              <a:blip r:embed="rId5"/>
              <a:srcRect l="13316" t="-1210" r="65571" b="50868"/>
              <a:stretch/>
            </p:blipFill>
            <p:spPr>
              <a:xfrm>
                <a:off x="742269" y="3966525"/>
                <a:ext cx="981150" cy="918577"/>
              </a:xfrm>
              <a:prstGeom prst="rect">
                <a:avLst/>
              </a:prstGeom>
            </p:spPr>
          </p:pic>
        </p:grpSp>
        <p:cxnSp>
          <p:nvCxnSpPr>
            <p:cNvPr id="2" name="Straight Arrow Connector 1">
              <a:extLst>
                <a:ext uri="{FF2B5EF4-FFF2-40B4-BE49-F238E27FC236}">
                  <a16:creationId xmlns:a16="http://schemas.microsoft.com/office/drawing/2014/main" id="{BE43CEBB-55A1-5A95-442C-CB25DB7A0F53}"/>
                </a:ext>
              </a:extLst>
            </p:cNvPr>
            <p:cNvCxnSpPr>
              <a:cxnSpLocks/>
            </p:cNvCxnSpPr>
            <p:nvPr/>
          </p:nvCxnSpPr>
          <p:spPr>
            <a:xfrm flipV="1">
              <a:off x="4585746" y="4820179"/>
              <a:ext cx="468299" cy="807"/>
            </a:xfrm>
            <a:prstGeom prst="straightConnector1">
              <a:avLst/>
            </a:prstGeom>
            <a:ln w="28575">
              <a:solidFill>
                <a:srgbClr val="7030A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3955551E-1E5B-B501-0A90-88ADEEFA8AEB}"/>
                </a:ext>
              </a:extLst>
            </p:cNvPr>
            <p:cNvCxnSpPr>
              <a:cxnSpLocks/>
            </p:cNvCxnSpPr>
            <p:nvPr/>
          </p:nvCxnSpPr>
          <p:spPr>
            <a:xfrm>
              <a:off x="7077734" y="4820582"/>
              <a:ext cx="462270" cy="0"/>
            </a:xfrm>
            <a:prstGeom prst="straightConnector1">
              <a:avLst/>
            </a:prstGeom>
            <a:solidFill>
              <a:schemeClr val="accent4">
                <a:lumMod val="50000"/>
              </a:schemeClr>
            </a:solidFill>
            <a:ln w="28575">
              <a:solidFill>
                <a:schemeClr val="accent4">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9B677135-283A-7C6B-0025-80E189C9E034}"/>
                </a:ext>
              </a:extLst>
            </p:cNvPr>
            <p:cNvCxnSpPr>
              <a:cxnSpLocks/>
            </p:cNvCxnSpPr>
            <p:nvPr/>
          </p:nvCxnSpPr>
          <p:spPr>
            <a:xfrm>
              <a:off x="5892608" y="4820582"/>
              <a:ext cx="462270" cy="0"/>
            </a:xfrm>
            <a:prstGeom prst="straightConnector1">
              <a:avLst/>
            </a:prstGeom>
            <a:ln w="28575">
              <a:solidFill>
                <a:srgbClr val="0070C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744FA71F-7395-90BC-8DF4-3C17A7846189}"/>
                </a:ext>
              </a:extLst>
            </p:cNvPr>
            <p:cNvSpPr/>
            <p:nvPr/>
          </p:nvSpPr>
          <p:spPr>
            <a:xfrm>
              <a:off x="4490496" y="4838934"/>
              <a:ext cx="1084321" cy="246221"/>
            </a:xfrm>
            <a:prstGeom prst="rect">
              <a:avLst/>
            </a:prstGeom>
          </p:spPr>
          <p:txBody>
            <a:bodyPr wrap="square">
              <a:spAutoFit/>
            </a:bodyPr>
            <a:lstStyle/>
            <a:p>
              <a:r>
                <a:rPr lang="en-US" sz="1000" b="1" dirty="0">
                  <a:latin typeface="Montserrat SemiBold" panose="00000700000000000000" pitchFamily="2" charset="0"/>
                  <a:cs typeface="Arial" panose="020B0604020202020204" pitchFamily="34" charset="0"/>
                </a:rPr>
                <a:t>Barrier flow</a:t>
              </a:r>
            </a:p>
          </p:txBody>
        </p:sp>
        <p:sp>
          <p:nvSpPr>
            <p:cNvPr id="24" name="Rectangle 23">
              <a:extLst>
                <a:ext uri="{FF2B5EF4-FFF2-40B4-BE49-F238E27FC236}">
                  <a16:creationId xmlns:a16="http://schemas.microsoft.com/office/drawing/2014/main" id="{635A4DAF-E27C-EBFB-4AD6-CFAD4212E378}"/>
                </a:ext>
              </a:extLst>
            </p:cNvPr>
            <p:cNvSpPr/>
            <p:nvPr/>
          </p:nvSpPr>
          <p:spPr>
            <a:xfrm>
              <a:off x="5797358" y="4838934"/>
              <a:ext cx="1084321" cy="246221"/>
            </a:xfrm>
            <a:prstGeom prst="rect">
              <a:avLst/>
            </a:prstGeom>
          </p:spPr>
          <p:txBody>
            <a:bodyPr wrap="square">
              <a:spAutoFit/>
            </a:bodyPr>
            <a:lstStyle/>
            <a:p>
              <a:r>
                <a:rPr lang="en-US" sz="1000" b="1" dirty="0">
                  <a:latin typeface="Montserrat SemiBold" panose="00000700000000000000" pitchFamily="2" charset="0"/>
                  <a:cs typeface="Arial" panose="020B0604020202020204" pitchFamily="34" charset="0"/>
                </a:rPr>
                <a:t>Liver flow</a:t>
              </a:r>
            </a:p>
          </p:txBody>
        </p:sp>
        <p:sp>
          <p:nvSpPr>
            <p:cNvPr id="25" name="Rectangle 24">
              <a:extLst>
                <a:ext uri="{FF2B5EF4-FFF2-40B4-BE49-F238E27FC236}">
                  <a16:creationId xmlns:a16="http://schemas.microsoft.com/office/drawing/2014/main" id="{417909DA-0646-1AEF-6EBE-697F246FB820}"/>
                </a:ext>
              </a:extLst>
            </p:cNvPr>
            <p:cNvSpPr/>
            <p:nvPr/>
          </p:nvSpPr>
          <p:spPr>
            <a:xfrm>
              <a:off x="6982484" y="4838934"/>
              <a:ext cx="1446828" cy="246221"/>
            </a:xfrm>
            <a:prstGeom prst="rect">
              <a:avLst/>
            </a:prstGeom>
          </p:spPr>
          <p:txBody>
            <a:bodyPr wrap="square">
              <a:spAutoFit/>
            </a:bodyPr>
            <a:lstStyle/>
            <a:p>
              <a:r>
                <a:rPr lang="en-US" sz="1000" b="1" dirty="0">
                  <a:latin typeface="Montserrat SemiBold" panose="00000700000000000000" pitchFamily="2" charset="0"/>
                  <a:cs typeface="Arial" panose="020B0604020202020204" pitchFamily="34" charset="0"/>
                </a:rPr>
                <a:t>Interconnect flow</a:t>
              </a:r>
            </a:p>
          </p:txBody>
        </p:sp>
      </p:grpSp>
      <p:sp>
        <p:nvSpPr>
          <p:cNvPr id="3" name="Title 2">
            <a:extLst>
              <a:ext uri="{FF2B5EF4-FFF2-40B4-BE49-F238E27FC236}">
                <a16:creationId xmlns:a16="http://schemas.microsoft.com/office/drawing/2014/main" id="{2B5D9E1E-013D-B301-113B-F780441EFADD}"/>
              </a:ext>
            </a:extLst>
          </p:cNvPr>
          <p:cNvSpPr>
            <a:spLocks noGrp="1"/>
          </p:cNvSpPr>
          <p:nvPr>
            <p:ph type="title"/>
          </p:nvPr>
        </p:nvSpPr>
        <p:spPr/>
        <p:txBody>
          <a:bodyPr/>
          <a:lstStyle/>
          <a:p>
            <a:r>
              <a:rPr lang="en-GB" dirty="0"/>
              <a:t>Gut/Liver MPS for Bioavailability profiling</a:t>
            </a:r>
          </a:p>
        </p:txBody>
      </p:sp>
      <p:sp>
        <p:nvSpPr>
          <p:cNvPr id="58" name="Footer Placeholder 5">
            <a:extLst>
              <a:ext uri="{FF2B5EF4-FFF2-40B4-BE49-F238E27FC236}">
                <a16:creationId xmlns:a16="http://schemas.microsoft.com/office/drawing/2014/main" id="{45A77892-C6A5-7A3A-2331-CF9EC0912F28}"/>
              </a:ext>
            </a:extLst>
          </p:cNvPr>
          <p:cNvSpPr>
            <a:spLocks noGrp="1"/>
          </p:cNvSpPr>
          <p:nvPr>
            <p:ph type="ftr" sz="quarter" idx="31"/>
          </p:nvPr>
        </p:nvSpPr>
        <p:spPr/>
        <p:txBody>
          <a:bodyPr/>
          <a:lstStyle/>
          <a:p>
            <a:pPr algn="l"/>
            <a:r>
              <a:rPr lang="en-GB" dirty="0"/>
              <a:t>Transforming drug discovery </a:t>
            </a:r>
            <a:r>
              <a:rPr lang="en-GB" b="0" dirty="0"/>
              <a:t>| Non-confidential © CN Bio 2024</a:t>
            </a:r>
          </a:p>
        </p:txBody>
      </p:sp>
      <p:sp>
        <p:nvSpPr>
          <p:cNvPr id="10" name="Text Placeholder 4">
            <a:extLst>
              <a:ext uri="{FF2B5EF4-FFF2-40B4-BE49-F238E27FC236}">
                <a16:creationId xmlns:a16="http://schemas.microsoft.com/office/drawing/2014/main" id="{805F8D58-5ED4-8A11-7A69-D16253F1668C}"/>
              </a:ext>
            </a:extLst>
          </p:cNvPr>
          <p:cNvSpPr txBox="1">
            <a:spLocks/>
          </p:cNvSpPr>
          <p:nvPr/>
        </p:nvSpPr>
        <p:spPr>
          <a:xfrm>
            <a:off x="549442" y="1466314"/>
            <a:ext cx="6831072" cy="595043"/>
          </a:xfrm>
          <a:prstGeom prst="rect">
            <a:avLst/>
          </a:prstGeom>
        </p:spPr>
        <p:txBody>
          <a:bodyPr vert="horz" lIns="91440" tIns="45720" rIns="91440" bIns="45720" rtlCol="0">
            <a:noAutofit/>
          </a:bodyPr>
          <a:lstStyle>
            <a:lvl1pPr marL="0" indent="0" algn="l" defTabSz="914400" rtl="0" eaLnBrk="1" latinLnBrk="0" hangingPunct="1">
              <a:lnSpc>
                <a:spcPts val="1880"/>
              </a:lnSpc>
              <a:spcBef>
                <a:spcPts val="1000"/>
              </a:spcBef>
              <a:buFont typeface="Arial" panose="020B0604020202020204" pitchFamily="34" charset="0"/>
              <a:buNone/>
              <a:defRPr lang="en-GB" sz="1400" b="1" i="0" kern="1200" dirty="0">
                <a:solidFill>
                  <a:schemeClr val="accent1"/>
                </a:solidFill>
                <a:latin typeface="Montserrat"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700">
              <a:lnSpc>
                <a:spcPct val="100000"/>
              </a:lnSpc>
              <a:spcBef>
                <a:spcPts val="95"/>
              </a:spcBef>
            </a:pPr>
            <a:r>
              <a:rPr lang="en-GB" spc="-85" dirty="0">
                <a:solidFill>
                  <a:srgbClr val="3B617B"/>
                </a:solidFill>
                <a:latin typeface="Montserrat" panose="00000500000000000000" pitchFamily="2" charset="0"/>
                <a:cs typeface="Montserrat-ExtraBold"/>
              </a:rPr>
              <a:t>B</a:t>
            </a:r>
            <a:r>
              <a:rPr lang="en-GB" sz="1400" b="1" spc="-85" dirty="0">
                <a:solidFill>
                  <a:srgbClr val="3B617B"/>
                </a:solidFill>
                <a:latin typeface="Montserrat" panose="00000500000000000000" pitchFamily="2" charset="0"/>
                <a:cs typeface="Montserrat-ExtraBold"/>
              </a:rPr>
              <a:t>ioavailability: </a:t>
            </a:r>
            <a:r>
              <a:rPr lang="en-GB" sz="1400" b="0" spc="-85" dirty="0">
                <a:solidFill>
                  <a:srgbClr val="3B617B"/>
                </a:solidFill>
                <a:latin typeface="Montserrat" panose="00000500000000000000" pitchFamily="2" charset="0"/>
                <a:cs typeface="Montserrat-ExtraBold"/>
              </a:rPr>
              <a:t>Fraction of drug administered reaching the systemic circulation</a:t>
            </a:r>
            <a:endParaRPr lang="en-GB" dirty="0">
              <a:latin typeface="Montserrat" panose="00000500000000000000" pitchFamily="2" charset="0"/>
            </a:endParaRPr>
          </a:p>
        </p:txBody>
      </p:sp>
      <p:cxnSp>
        <p:nvCxnSpPr>
          <p:cNvPr id="93" name="Straight Arrow Connector 92">
            <a:extLst>
              <a:ext uri="{FF2B5EF4-FFF2-40B4-BE49-F238E27FC236}">
                <a16:creationId xmlns:a16="http://schemas.microsoft.com/office/drawing/2014/main" id="{9151F319-DE2B-1397-30F8-B1A3C44FF24A}"/>
              </a:ext>
            </a:extLst>
          </p:cNvPr>
          <p:cNvCxnSpPr/>
          <p:nvPr/>
        </p:nvCxnSpPr>
        <p:spPr>
          <a:xfrm>
            <a:off x="5018492" y="2799225"/>
            <a:ext cx="0" cy="9460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4" name="Rectangle 93">
            <a:extLst>
              <a:ext uri="{FF2B5EF4-FFF2-40B4-BE49-F238E27FC236}">
                <a16:creationId xmlns:a16="http://schemas.microsoft.com/office/drawing/2014/main" id="{7D5B54F9-2D24-2AAA-7F95-C562EBFA7F2E}"/>
              </a:ext>
            </a:extLst>
          </p:cNvPr>
          <p:cNvSpPr/>
          <p:nvPr/>
        </p:nvSpPr>
        <p:spPr>
          <a:xfrm>
            <a:off x="4574792" y="2523477"/>
            <a:ext cx="1084321" cy="246221"/>
          </a:xfrm>
          <a:prstGeom prst="rect">
            <a:avLst/>
          </a:prstGeom>
        </p:spPr>
        <p:txBody>
          <a:bodyPr wrap="square">
            <a:spAutoFit/>
          </a:bodyPr>
          <a:lstStyle/>
          <a:p>
            <a:r>
              <a:rPr lang="en-US" sz="1000" b="1" dirty="0">
                <a:solidFill>
                  <a:srgbClr val="3B617B"/>
                </a:solidFill>
                <a:latin typeface="Montserrat SemiBold" panose="00000700000000000000" pitchFamily="2" charset="0"/>
                <a:cs typeface="Arial" panose="020B0604020202020204" pitchFamily="34" charset="0"/>
              </a:rPr>
              <a:t>Oral dose</a:t>
            </a:r>
          </a:p>
        </p:txBody>
      </p:sp>
      <p:sp>
        <p:nvSpPr>
          <p:cNvPr id="95" name="Rectangle 94">
            <a:extLst>
              <a:ext uri="{FF2B5EF4-FFF2-40B4-BE49-F238E27FC236}">
                <a16:creationId xmlns:a16="http://schemas.microsoft.com/office/drawing/2014/main" id="{D89D32E7-480C-6DE7-AEE5-99B462A00097}"/>
              </a:ext>
            </a:extLst>
          </p:cNvPr>
          <p:cNvSpPr/>
          <p:nvPr/>
        </p:nvSpPr>
        <p:spPr>
          <a:xfrm>
            <a:off x="6058768" y="2369959"/>
            <a:ext cx="1084321" cy="246221"/>
          </a:xfrm>
          <a:prstGeom prst="rect">
            <a:avLst/>
          </a:prstGeom>
        </p:spPr>
        <p:txBody>
          <a:bodyPr wrap="square">
            <a:spAutoFit/>
          </a:bodyPr>
          <a:lstStyle/>
          <a:p>
            <a:r>
              <a:rPr lang="en-US" sz="1000" b="1" dirty="0">
                <a:solidFill>
                  <a:srgbClr val="3B617B"/>
                </a:solidFill>
                <a:latin typeface="Montserrat SemiBold" panose="00000700000000000000" pitchFamily="2" charset="0"/>
                <a:cs typeface="Arial" panose="020B0604020202020204" pitchFamily="34" charset="0"/>
              </a:rPr>
              <a:t>IV dose</a:t>
            </a:r>
          </a:p>
        </p:txBody>
      </p:sp>
      <p:cxnSp>
        <p:nvCxnSpPr>
          <p:cNvPr id="96" name="Straight Arrow Connector 95">
            <a:extLst>
              <a:ext uri="{FF2B5EF4-FFF2-40B4-BE49-F238E27FC236}">
                <a16:creationId xmlns:a16="http://schemas.microsoft.com/office/drawing/2014/main" id="{7863951C-E9D9-FD1C-56CE-D7977266AAE6}"/>
              </a:ext>
            </a:extLst>
          </p:cNvPr>
          <p:cNvCxnSpPr>
            <a:cxnSpLocks/>
          </p:cNvCxnSpPr>
          <p:nvPr/>
        </p:nvCxnSpPr>
        <p:spPr>
          <a:xfrm>
            <a:off x="6378221" y="2607890"/>
            <a:ext cx="0" cy="14152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7" name="TextBox 96">
            <a:extLst>
              <a:ext uri="{FF2B5EF4-FFF2-40B4-BE49-F238E27FC236}">
                <a16:creationId xmlns:a16="http://schemas.microsoft.com/office/drawing/2014/main" id="{05BFAD93-ACD5-22BA-B818-61CD14AF9EF0}"/>
              </a:ext>
            </a:extLst>
          </p:cNvPr>
          <p:cNvSpPr txBox="1"/>
          <p:nvPr/>
        </p:nvSpPr>
        <p:spPr>
          <a:xfrm>
            <a:off x="2893243" y="5569029"/>
            <a:ext cx="7026090" cy="738664"/>
          </a:xfrm>
          <a:prstGeom prst="rect">
            <a:avLst/>
          </a:prstGeom>
          <a:noFill/>
        </p:spPr>
        <p:txBody>
          <a:bodyPr wrap="square" rtlCol="0">
            <a:spAutoFit/>
          </a:bodyPr>
          <a:lstStyle/>
          <a:p>
            <a:pPr marL="285750" indent="-285750">
              <a:buFont typeface="Arial" panose="020B0604020202020204" pitchFamily="34" charset="0"/>
              <a:buChar char="•"/>
            </a:pPr>
            <a:r>
              <a:rPr lang="en-GB" sz="1400" dirty="0">
                <a:solidFill>
                  <a:srgbClr val="6D6E71"/>
                </a:solidFill>
                <a:latin typeface="Montserrat" panose="00000500000000000000" pitchFamily="2" charset="0"/>
                <a:cs typeface="Montserrat-Light" panose="020B0604020202020204" charset="0"/>
              </a:rPr>
              <a:t>Sampling at defined timepoints</a:t>
            </a:r>
          </a:p>
          <a:p>
            <a:pPr marL="285750" indent="-285750">
              <a:buFont typeface="Arial" panose="020B0604020202020204" pitchFamily="34" charset="0"/>
              <a:buChar char="•"/>
            </a:pPr>
            <a:r>
              <a:rPr lang="en-GB" sz="1400" dirty="0">
                <a:solidFill>
                  <a:srgbClr val="6D6E71"/>
                </a:solidFill>
                <a:latin typeface="Montserrat" panose="00000500000000000000" pitchFamily="2" charset="0"/>
                <a:cs typeface="Montserrat-Light" panose="020B0604020202020204" charset="0"/>
              </a:rPr>
              <a:t>LC-MS analysis to determine changes in concentration of parent compound (and metabolites if desired)</a:t>
            </a:r>
          </a:p>
        </p:txBody>
      </p:sp>
      <p:sp>
        <p:nvSpPr>
          <p:cNvPr id="98" name="Rectangle: Rounded Corners 97">
            <a:extLst>
              <a:ext uri="{FF2B5EF4-FFF2-40B4-BE49-F238E27FC236}">
                <a16:creationId xmlns:a16="http://schemas.microsoft.com/office/drawing/2014/main" id="{E95243B8-F458-EE11-2902-3869620992FB}"/>
              </a:ext>
            </a:extLst>
          </p:cNvPr>
          <p:cNvSpPr/>
          <p:nvPr/>
        </p:nvSpPr>
        <p:spPr>
          <a:xfrm>
            <a:off x="467833" y="2083981"/>
            <a:ext cx="3060352" cy="2812440"/>
          </a:xfrm>
          <a:prstGeom prst="roundRect">
            <a:avLst/>
          </a:prstGeom>
          <a:noFill/>
          <a:ln w="5715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 name="Rectangle: Rounded Corners 98">
            <a:extLst>
              <a:ext uri="{FF2B5EF4-FFF2-40B4-BE49-F238E27FC236}">
                <a16:creationId xmlns:a16="http://schemas.microsoft.com/office/drawing/2014/main" id="{39F990D6-C1A5-EBB9-2237-CCA9C710A65A}"/>
              </a:ext>
            </a:extLst>
          </p:cNvPr>
          <p:cNvSpPr/>
          <p:nvPr/>
        </p:nvSpPr>
        <p:spPr>
          <a:xfrm>
            <a:off x="8717712" y="2045579"/>
            <a:ext cx="3060352" cy="2812440"/>
          </a:xfrm>
          <a:prstGeom prst="roundRect">
            <a:avLst/>
          </a:prstGeom>
          <a:noFill/>
          <a:ln w="571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lumMod val="75000"/>
                </a:schemeClr>
              </a:solidFill>
            </a:endParaRPr>
          </a:p>
        </p:txBody>
      </p:sp>
      <p:sp>
        <p:nvSpPr>
          <p:cNvPr id="100" name="Rectangle 99">
            <a:extLst>
              <a:ext uri="{FF2B5EF4-FFF2-40B4-BE49-F238E27FC236}">
                <a16:creationId xmlns:a16="http://schemas.microsoft.com/office/drawing/2014/main" id="{D3DB565A-6993-9C4F-DF7B-643B4879D160}"/>
              </a:ext>
            </a:extLst>
          </p:cNvPr>
          <p:cNvSpPr/>
          <p:nvPr/>
        </p:nvSpPr>
        <p:spPr>
          <a:xfrm>
            <a:off x="1206212" y="2189201"/>
            <a:ext cx="1449804" cy="338554"/>
          </a:xfrm>
          <a:prstGeom prst="rect">
            <a:avLst/>
          </a:prstGeom>
        </p:spPr>
        <p:txBody>
          <a:bodyPr wrap="square">
            <a:spAutoFit/>
          </a:bodyPr>
          <a:lstStyle/>
          <a:p>
            <a:r>
              <a:rPr lang="en-US" sz="1600" b="1" dirty="0">
                <a:solidFill>
                  <a:srgbClr val="3B617B"/>
                </a:solidFill>
                <a:latin typeface="Montserrat" panose="00000500000000000000" pitchFamily="2" charset="0"/>
                <a:cs typeface="Arial" panose="020B0604020202020204" pitchFamily="34" charset="0"/>
              </a:rPr>
              <a:t>Oral dosing</a:t>
            </a:r>
          </a:p>
        </p:txBody>
      </p:sp>
      <p:sp>
        <p:nvSpPr>
          <p:cNvPr id="101" name="Rectangle 100">
            <a:extLst>
              <a:ext uri="{FF2B5EF4-FFF2-40B4-BE49-F238E27FC236}">
                <a16:creationId xmlns:a16="http://schemas.microsoft.com/office/drawing/2014/main" id="{B333C134-6BDF-7499-B665-22C386C143EB}"/>
              </a:ext>
            </a:extLst>
          </p:cNvPr>
          <p:cNvSpPr/>
          <p:nvPr/>
        </p:nvSpPr>
        <p:spPr>
          <a:xfrm>
            <a:off x="9069572" y="2146669"/>
            <a:ext cx="2356876" cy="338554"/>
          </a:xfrm>
          <a:prstGeom prst="rect">
            <a:avLst/>
          </a:prstGeom>
        </p:spPr>
        <p:txBody>
          <a:bodyPr wrap="square">
            <a:spAutoFit/>
          </a:bodyPr>
          <a:lstStyle/>
          <a:p>
            <a:r>
              <a:rPr lang="en-US" sz="1600" b="1" dirty="0">
                <a:solidFill>
                  <a:schemeClr val="accent2">
                    <a:lumMod val="75000"/>
                  </a:schemeClr>
                </a:solidFill>
                <a:latin typeface="Montserrat" panose="00000500000000000000" pitchFamily="2" charset="0"/>
                <a:cs typeface="Arial" panose="020B0604020202020204" pitchFamily="34" charset="0"/>
              </a:rPr>
              <a:t>Intravenous dosing</a:t>
            </a:r>
          </a:p>
        </p:txBody>
      </p:sp>
      <p:cxnSp>
        <p:nvCxnSpPr>
          <p:cNvPr id="102" name="Straight Arrow Connector 101">
            <a:extLst>
              <a:ext uri="{FF2B5EF4-FFF2-40B4-BE49-F238E27FC236}">
                <a16:creationId xmlns:a16="http://schemas.microsoft.com/office/drawing/2014/main" id="{E9BC83B6-0A24-AF6B-2268-1B4818342F36}"/>
              </a:ext>
            </a:extLst>
          </p:cNvPr>
          <p:cNvCxnSpPr/>
          <p:nvPr/>
        </p:nvCxnSpPr>
        <p:spPr>
          <a:xfrm flipH="1">
            <a:off x="3700130" y="2496978"/>
            <a:ext cx="805024" cy="0"/>
          </a:xfrm>
          <a:prstGeom prst="straightConnector1">
            <a:avLst/>
          </a:prstGeom>
          <a:ln w="381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id="{8DCC0EE3-6FAA-3C0C-53A0-D7252E18BC81}"/>
              </a:ext>
            </a:extLst>
          </p:cNvPr>
          <p:cNvCxnSpPr>
            <a:cxnSpLocks/>
          </p:cNvCxnSpPr>
          <p:nvPr/>
        </p:nvCxnSpPr>
        <p:spPr>
          <a:xfrm>
            <a:off x="6953635" y="2357118"/>
            <a:ext cx="1487004" cy="0"/>
          </a:xfrm>
          <a:prstGeom prst="straightConnector1">
            <a:avLst/>
          </a:prstGeom>
          <a:ln w="38100">
            <a:solidFill>
              <a:schemeClr val="accent2">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04" name="TextBox 103">
            <a:extLst>
              <a:ext uri="{FF2B5EF4-FFF2-40B4-BE49-F238E27FC236}">
                <a16:creationId xmlns:a16="http://schemas.microsoft.com/office/drawing/2014/main" id="{855705EC-F099-92B5-40D1-C2594C014E7C}"/>
              </a:ext>
            </a:extLst>
          </p:cNvPr>
          <p:cNvSpPr txBox="1"/>
          <p:nvPr/>
        </p:nvSpPr>
        <p:spPr>
          <a:xfrm>
            <a:off x="594321" y="2644415"/>
            <a:ext cx="2869350" cy="2308324"/>
          </a:xfrm>
          <a:prstGeom prst="rect">
            <a:avLst/>
          </a:prstGeom>
          <a:noFill/>
        </p:spPr>
        <p:txBody>
          <a:bodyPr wrap="square" rtlCol="0">
            <a:spAutoFit/>
          </a:bodyPr>
          <a:lstStyle/>
          <a:p>
            <a:pPr marL="285750" indent="-285750">
              <a:buFont typeface="Arial" panose="020B0604020202020204" pitchFamily="34" charset="0"/>
              <a:buChar char="•"/>
            </a:pPr>
            <a:r>
              <a:rPr lang="en-GB" sz="1200" b="1" dirty="0">
                <a:solidFill>
                  <a:srgbClr val="6D6E71"/>
                </a:solidFill>
                <a:latin typeface="Montserrat" panose="00000500000000000000" pitchFamily="2" charset="0"/>
                <a:cs typeface="Montserrat-Light" panose="020B0604020202020204" charset="0"/>
              </a:rPr>
              <a:t>Dosing location: </a:t>
            </a:r>
            <a:r>
              <a:rPr lang="en-GB" sz="1200" dirty="0" err="1">
                <a:solidFill>
                  <a:srgbClr val="6D6E71"/>
                </a:solidFill>
                <a:latin typeface="Montserrat" panose="00000500000000000000" pitchFamily="2" charset="0"/>
                <a:cs typeface="Montserrat-Light" panose="020B0604020202020204" charset="0"/>
              </a:rPr>
              <a:t>Transwell</a:t>
            </a:r>
            <a:r>
              <a:rPr lang="en-GB" sz="1200" baseline="30000" dirty="0">
                <a:solidFill>
                  <a:srgbClr val="6D6E71"/>
                </a:solidFill>
                <a:latin typeface="Montserrat" panose="00000500000000000000" pitchFamily="2" charset="0"/>
                <a:cs typeface="Montserrat-Light" panose="020B0604020202020204" charset="0"/>
              </a:rPr>
              <a:t>®</a:t>
            </a:r>
            <a:r>
              <a:rPr lang="en-GB" sz="1200" dirty="0">
                <a:solidFill>
                  <a:srgbClr val="6D6E71"/>
                </a:solidFill>
                <a:latin typeface="Montserrat" panose="00000500000000000000" pitchFamily="2" charset="0"/>
                <a:cs typeface="Montserrat-Light" panose="020B0604020202020204" charset="0"/>
              </a:rPr>
              <a:t> apical compartment</a:t>
            </a:r>
          </a:p>
          <a:p>
            <a:pPr marL="285750" indent="-285750">
              <a:buFont typeface="Arial" panose="020B0604020202020204" pitchFamily="34" charset="0"/>
              <a:buChar char="•"/>
            </a:pPr>
            <a:endParaRPr lang="en-GB" sz="1200" dirty="0">
              <a:solidFill>
                <a:srgbClr val="6D6E71"/>
              </a:solidFill>
              <a:latin typeface="Montserrat" panose="00000500000000000000" pitchFamily="2" charset="0"/>
              <a:cs typeface="Montserrat-Light" panose="020B0604020202020204" charset="0"/>
            </a:endParaRPr>
          </a:p>
          <a:p>
            <a:pPr marL="285750" indent="-285750">
              <a:buFont typeface="Arial" panose="020B0604020202020204" pitchFamily="34" charset="0"/>
              <a:buChar char="•"/>
            </a:pPr>
            <a:r>
              <a:rPr lang="en-GB" sz="1200" dirty="0">
                <a:solidFill>
                  <a:srgbClr val="6D6E71"/>
                </a:solidFill>
                <a:latin typeface="Montserrat" panose="00000500000000000000" pitchFamily="2" charset="0"/>
                <a:cs typeface="Montserrat-Light" panose="020B0604020202020204" charset="0"/>
              </a:rPr>
              <a:t>Models the combined effects of intestinal absorption and hepatic metabolism</a:t>
            </a:r>
          </a:p>
          <a:p>
            <a:pPr marL="285750" indent="-285750">
              <a:buFont typeface="Arial" panose="020B0604020202020204" pitchFamily="34" charset="0"/>
              <a:buChar char="•"/>
            </a:pPr>
            <a:endParaRPr lang="en-GB" sz="1200" dirty="0">
              <a:solidFill>
                <a:srgbClr val="6D6E71"/>
              </a:solidFill>
              <a:latin typeface="Montserrat" panose="00000500000000000000" pitchFamily="2" charset="0"/>
              <a:cs typeface="Montserrat-Light" panose="020B0604020202020204" charset="0"/>
            </a:endParaRPr>
          </a:p>
          <a:p>
            <a:pPr marL="285750" indent="-285750">
              <a:buFont typeface="Arial" panose="020B0604020202020204" pitchFamily="34" charset="0"/>
              <a:buChar char="•"/>
            </a:pPr>
            <a:r>
              <a:rPr lang="en-GB" sz="1200" dirty="0">
                <a:solidFill>
                  <a:srgbClr val="6D6E71"/>
                </a:solidFill>
                <a:latin typeface="Montserrat" panose="00000500000000000000" pitchFamily="2" charset="0"/>
                <a:cs typeface="Montserrat-Light" panose="020B0604020202020204" charset="0"/>
              </a:rPr>
              <a:t>Gut-Liver crosstalk facilitated by interconnected fluidic flow</a:t>
            </a:r>
          </a:p>
          <a:p>
            <a:pPr marL="285750" indent="-285750">
              <a:buFont typeface="Arial" panose="020B0604020202020204" pitchFamily="34" charset="0"/>
              <a:buChar char="•"/>
            </a:pPr>
            <a:endParaRPr lang="en-GB" sz="1200" dirty="0">
              <a:solidFill>
                <a:srgbClr val="6D6E71"/>
              </a:solidFill>
              <a:latin typeface="Montserrat" panose="00000500000000000000" pitchFamily="2" charset="0"/>
              <a:cs typeface="Montserrat-Light" panose="020B0604020202020204" charset="0"/>
            </a:endParaRPr>
          </a:p>
          <a:p>
            <a:pPr marL="285750" indent="-285750">
              <a:buFont typeface="Arial" panose="020B0604020202020204" pitchFamily="34" charset="0"/>
              <a:buChar char="•"/>
            </a:pPr>
            <a:endParaRPr lang="en-GB" sz="1200" dirty="0">
              <a:solidFill>
                <a:srgbClr val="6D6E71"/>
              </a:solidFill>
              <a:latin typeface="Montserrat" panose="00000500000000000000" pitchFamily="2" charset="0"/>
              <a:cs typeface="Montserrat-Light" panose="020B0604020202020204" charset="0"/>
            </a:endParaRPr>
          </a:p>
          <a:p>
            <a:pPr marL="285750" indent="-285750">
              <a:buFont typeface="Arial" panose="020B0604020202020204" pitchFamily="34" charset="0"/>
              <a:buChar char="•"/>
            </a:pPr>
            <a:endParaRPr lang="en-GB" sz="1200" dirty="0">
              <a:solidFill>
                <a:srgbClr val="6D6E71"/>
              </a:solidFill>
              <a:latin typeface="Montserrat" panose="00000500000000000000" pitchFamily="2" charset="0"/>
              <a:cs typeface="Montserrat-Light" panose="020B0604020202020204" charset="0"/>
            </a:endParaRPr>
          </a:p>
        </p:txBody>
      </p:sp>
      <p:sp>
        <p:nvSpPr>
          <p:cNvPr id="105" name="TextBox 104">
            <a:extLst>
              <a:ext uri="{FF2B5EF4-FFF2-40B4-BE49-F238E27FC236}">
                <a16:creationId xmlns:a16="http://schemas.microsoft.com/office/drawing/2014/main" id="{2A5EF0FD-F4DA-5EF1-B9B2-12E36178BEEE}"/>
              </a:ext>
            </a:extLst>
          </p:cNvPr>
          <p:cNvSpPr txBox="1"/>
          <p:nvPr/>
        </p:nvSpPr>
        <p:spPr>
          <a:xfrm>
            <a:off x="8883824" y="2567910"/>
            <a:ext cx="2869350" cy="2123658"/>
          </a:xfrm>
          <a:prstGeom prst="rect">
            <a:avLst/>
          </a:prstGeom>
          <a:noFill/>
        </p:spPr>
        <p:txBody>
          <a:bodyPr wrap="square" rtlCol="0">
            <a:spAutoFit/>
          </a:bodyPr>
          <a:lstStyle/>
          <a:p>
            <a:pPr marL="285750" indent="-285750">
              <a:buFont typeface="Arial" panose="020B0604020202020204" pitchFamily="34" charset="0"/>
              <a:buChar char="•"/>
            </a:pPr>
            <a:r>
              <a:rPr lang="en-GB" sz="1200" b="1" dirty="0">
                <a:solidFill>
                  <a:srgbClr val="6D6E71"/>
                </a:solidFill>
                <a:latin typeface="Montserrat" panose="00000500000000000000" pitchFamily="2" charset="0"/>
                <a:cs typeface="Montserrat-Light" panose="020B0604020202020204" charset="0"/>
              </a:rPr>
              <a:t>Dosing location: </a:t>
            </a:r>
            <a:r>
              <a:rPr lang="en-GB" sz="1200" dirty="0">
                <a:solidFill>
                  <a:srgbClr val="6D6E71"/>
                </a:solidFill>
                <a:latin typeface="Montserrat" panose="00000500000000000000" pitchFamily="2" charset="0"/>
                <a:cs typeface="Montserrat-Light" panose="020B0604020202020204" charset="0"/>
              </a:rPr>
              <a:t>liver compartment</a:t>
            </a:r>
          </a:p>
          <a:p>
            <a:pPr marL="285750" indent="-285750">
              <a:buFont typeface="Arial" panose="020B0604020202020204" pitchFamily="34" charset="0"/>
              <a:buChar char="•"/>
            </a:pPr>
            <a:endParaRPr lang="en-GB" sz="1200" dirty="0">
              <a:solidFill>
                <a:srgbClr val="6D6E71"/>
              </a:solidFill>
              <a:latin typeface="Montserrat" panose="00000500000000000000" pitchFamily="2" charset="0"/>
              <a:cs typeface="Montserrat-Light" panose="020B0604020202020204" charset="0"/>
            </a:endParaRPr>
          </a:p>
          <a:p>
            <a:pPr marL="285750" indent="-285750">
              <a:buFont typeface="Arial" panose="020B0604020202020204" pitchFamily="34" charset="0"/>
              <a:buChar char="•"/>
            </a:pPr>
            <a:r>
              <a:rPr lang="en-GB" sz="1200" dirty="0">
                <a:solidFill>
                  <a:srgbClr val="6D6E71"/>
                </a:solidFill>
                <a:latin typeface="Montserrat" panose="00000500000000000000" pitchFamily="2" charset="0"/>
                <a:cs typeface="Montserrat-Light" panose="020B0604020202020204" charset="0"/>
              </a:rPr>
              <a:t>Models the changes in drug concentrations in systemic circulation over time</a:t>
            </a:r>
          </a:p>
          <a:p>
            <a:pPr marL="285750" indent="-285750">
              <a:buFont typeface="Arial" panose="020B0604020202020204" pitchFamily="34" charset="0"/>
              <a:buChar char="•"/>
            </a:pPr>
            <a:endParaRPr lang="en-GB" sz="1200" dirty="0">
              <a:solidFill>
                <a:srgbClr val="6D6E71"/>
              </a:solidFill>
              <a:latin typeface="Montserrat" panose="00000500000000000000" pitchFamily="2" charset="0"/>
              <a:cs typeface="Montserrat-Light" panose="020B0604020202020204" charset="0"/>
            </a:endParaRPr>
          </a:p>
          <a:p>
            <a:pPr marL="285750" indent="-285750">
              <a:buFont typeface="Arial" panose="020B0604020202020204" pitchFamily="34" charset="0"/>
              <a:buChar char="•"/>
            </a:pPr>
            <a:r>
              <a:rPr lang="en-GB" sz="1200" dirty="0">
                <a:solidFill>
                  <a:srgbClr val="6D6E71"/>
                </a:solidFill>
                <a:latin typeface="Montserrat" panose="00000500000000000000" pitchFamily="2" charset="0"/>
                <a:cs typeface="Montserrat-Light" panose="020B0604020202020204" charset="0"/>
              </a:rPr>
              <a:t>Gut barrier not included in IV dosing model</a:t>
            </a:r>
          </a:p>
          <a:p>
            <a:pPr marL="285750" indent="-285750">
              <a:buFont typeface="Arial" panose="020B0604020202020204" pitchFamily="34" charset="0"/>
              <a:buChar char="•"/>
            </a:pPr>
            <a:endParaRPr lang="en-GB" sz="1200" dirty="0">
              <a:solidFill>
                <a:srgbClr val="6D6E71"/>
              </a:solidFill>
              <a:latin typeface="Montserrat" panose="00000500000000000000" pitchFamily="2" charset="0"/>
              <a:cs typeface="Montserrat-Light" panose="020B0604020202020204" charset="0"/>
            </a:endParaRPr>
          </a:p>
          <a:p>
            <a:pPr marL="285750" indent="-285750">
              <a:buFont typeface="Arial" panose="020B0604020202020204" pitchFamily="34" charset="0"/>
              <a:buChar char="•"/>
            </a:pPr>
            <a:endParaRPr lang="en-GB" sz="1200" dirty="0">
              <a:solidFill>
                <a:srgbClr val="6D6E71"/>
              </a:solidFill>
              <a:latin typeface="Montserrat" panose="00000500000000000000" pitchFamily="2" charset="0"/>
              <a:cs typeface="Montserrat-Light" panose="020B0604020202020204" charset="0"/>
            </a:endParaRPr>
          </a:p>
        </p:txBody>
      </p:sp>
      <p:pic>
        <p:nvPicPr>
          <p:cNvPr id="1026" name="Picture 2">
            <a:extLst>
              <a:ext uri="{FF2B5EF4-FFF2-40B4-BE49-F238E27FC236}">
                <a16:creationId xmlns:a16="http://schemas.microsoft.com/office/drawing/2014/main" id="{96AE963A-5DF4-044A-78D7-81E049BCB51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6216029" y="1727865"/>
            <a:ext cx="611296" cy="61129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922DC3D2-1407-2360-DFCE-02757F3615B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00433" y="1695833"/>
            <a:ext cx="613162" cy="61316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B44DFD17-B817-8CAE-C9B5-406F8E1EC61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08249" y="1864737"/>
            <a:ext cx="620486" cy="62048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A880E337-E327-4D3A-721B-37EE2C1BE4BA}"/>
              </a:ext>
            </a:extLst>
          </p:cNvPr>
          <p:cNvPicPr>
            <a:picLocks noChangeAspect="1"/>
          </p:cNvPicPr>
          <p:nvPr/>
        </p:nvPicPr>
        <p:blipFill>
          <a:blip r:embed="rId9"/>
          <a:stretch>
            <a:fillRect/>
          </a:stretch>
        </p:blipFill>
        <p:spPr>
          <a:xfrm>
            <a:off x="10338655" y="5787308"/>
            <a:ext cx="1853345" cy="1079086"/>
          </a:xfrm>
          <a:prstGeom prst="rect">
            <a:avLst/>
          </a:prstGeom>
        </p:spPr>
      </p:pic>
      <p:pic>
        <p:nvPicPr>
          <p:cNvPr id="19" name="Picture 2" descr="Altis Biosystems | LinkedIn">
            <a:extLst>
              <a:ext uri="{FF2B5EF4-FFF2-40B4-BE49-F238E27FC236}">
                <a16:creationId xmlns:a16="http://schemas.microsoft.com/office/drawing/2014/main" id="{11552612-8461-1C02-6221-97ECA3180DFD}"/>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29208" b="26408"/>
          <a:stretch/>
        </p:blipFill>
        <p:spPr bwMode="auto">
          <a:xfrm>
            <a:off x="10515430" y="428278"/>
            <a:ext cx="1466314" cy="650807"/>
          </a:xfrm>
          <a:prstGeom prst="rect">
            <a:avLst/>
          </a:prstGeom>
          <a:noFill/>
          <a:extLst>
            <a:ext uri="{909E8E84-426E-40DD-AFC4-6F175D3DCCD1}">
              <a14:hiddenFill xmlns:a14="http://schemas.microsoft.com/office/drawing/2010/main">
                <a:solidFill>
                  <a:srgbClr val="FFFFFF"/>
                </a:solidFill>
              </a14:hiddenFill>
            </a:ext>
          </a:extLst>
        </p:spPr>
      </p:pic>
      <p:sp>
        <p:nvSpPr>
          <p:cNvPr id="20" name="object 108">
            <a:extLst>
              <a:ext uri="{FF2B5EF4-FFF2-40B4-BE49-F238E27FC236}">
                <a16:creationId xmlns:a16="http://schemas.microsoft.com/office/drawing/2014/main" id="{39637B74-BBB4-D507-C7B6-025E040F2653}"/>
              </a:ext>
            </a:extLst>
          </p:cNvPr>
          <p:cNvSpPr txBox="1"/>
          <p:nvPr/>
        </p:nvSpPr>
        <p:spPr>
          <a:xfrm>
            <a:off x="10504930" y="308657"/>
            <a:ext cx="1836861" cy="389543"/>
          </a:xfrm>
          <a:prstGeom prst="rect">
            <a:avLst/>
          </a:prstGeom>
        </p:spPr>
        <p:txBody>
          <a:bodyPr vert="horz" wrap="square" lIns="0" tIns="7316" rIns="0" bIns="0" rtlCol="0">
            <a:spAutoFit/>
          </a:bodyPr>
          <a:lstStyle/>
          <a:p>
            <a:pPr marL="7701" marR="0" lvl="0" indent="0" algn="l" defTabSz="914400" rtl="0" eaLnBrk="1" fontAlgn="auto" latinLnBrk="0" hangingPunct="1">
              <a:lnSpc>
                <a:spcPct val="100000"/>
              </a:lnSpc>
              <a:spcBef>
                <a:spcPts val="58"/>
              </a:spcBef>
              <a:spcAft>
                <a:spcPts val="0"/>
              </a:spcAft>
              <a:buClrTx/>
              <a:buSzTx/>
              <a:buFontTx/>
              <a:buNone/>
              <a:tabLst/>
              <a:defRPr/>
            </a:pPr>
            <a:r>
              <a:rPr kumimoji="0" lang="en-GB" sz="1200" i="0" u="none" strike="noStrike" kern="1200" cap="none" spc="-52" normalizeH="0" baseline="0" noProof="0" dirty="0">
                <a:ln>
                  <a:noFill/>
                </a:ln>
                <a:solidFill>
                  <a:srgbClr val="3B617B"/>
                </a:solidFill>
                <a:effectLst/>
                <a:uLnTx/>
                <a:uFillTx/>
                <a:latin typeface="Montserrat" panose="00000500000000000000" pitchFamily="2" charset="0"/>
                <a:cs typeface="Montserrat-ExtraBold"/>
              </a:rPr>
              <a:t>In partnership with…</a:t>
            </a:r>
          </a:p>
          <a:p>
            <a:pPr marL="7701" marR="0" lvl="0" indent="0" algn="l" defTabSz="914400" rtl="0" eaLnBrk="1" fontAlgn="auto" latinLnBrk="0" hangingPunct="1">
              <a:lnSpc>
                <a:spcPct val="100000"/>
              </a:lnSpc>
              <a:spcBef>
                <a:spcPts val="58"/>
              </a:spcBef>
              <a:spcAft>
                <a:spcPts val="0"/>
              </a:spcAft>
              <a:buClrTx/>
              <a:buSzTx/>
              <a:buFontTx/>
              <a:buNone/>
              <a:tabLst/>
              <a:defRPr/>
            </a:pPr>
            <a:endParaRPr kumimoji="0" lang="en-GB" sz="1200" i="0" u="none" strike="noStrike" kern="1200" cap="none" spc="-52" normalizeH="0" baseline="0" noProof="0" dirty="0">
              <a:ln>
                <a:noFill/>
              </a:ln>
              <a:solidFill>
                <a:srgbClr val="3B617B"/>
              </a:solidFill>
              <a:effectLst/>
              <a:uLnTx/>
              <a:uFillTx/>
              <a:latin typeface="Montserrat-ExtraBold"/>
              <a:ea typeface="+mn-ea"/>
              <a:cs typeface="Montserrat-ExtraBold"/>
            </a:endParaRPr>
          </a:p>
        </p:txBody>
      </p:sp>
      <p:grpSp>
        <p:nvGrpSpPr>
          <p:cNvPr id="27" name="Group 26">
            <a:extLst>
              <a:ext uri="{FF2B5EF4-FFF2-40B4-BE49-F238E27FC236}">
                <a16:creationId xmlns:a16="http://schemas.microsoft.com/office/drawing/2014/main" id="{1CCA25A2-B14C-B4AC-0564-CBFFF516E855}"/>
              </a:ext>
            </a:extLst>
          </p:cNvPr>
          <p:cNvGrpSpPr/>
          <p:nvPr/>
        </p:nvGrpSpPr>
        <p:grpSpPr>
          <a:xfrm>
            <a:off x="339805" y="1763835"/>
            <a:ext cx="749635" cy="748872"/>
            <a:chOff x="15968314" y="9181283"/>
            <a:chExt cx="1364781" cy="1363390"/>
          </a:xfrm>
        </p:grpSpPr>
        <p:sp>
          <p:nvSpPr>
            <p:cNvPr id="29" name="Google Shape;828;p20">
              <a:extLst>
                <a:ext uri="{FF2B5EF4-FFF2-40B4-BE49-F238E27FC236}">
                  <a16:creationId xmlns:a16="http://schemas.microsoft.com/office/drawing/2014/main" id="{519398D4-F838-D22D-870C-1D6407B8CE88}"/>
                </a:ext>
              </a:extLst>
            </p:cNvPr>
            <p:cNvSpPr/>
            <p:nvPr/>
          </p:nvSpPr>
          <p:spPr>
            <a:xfrm>
              <a:off x="16087010" y="9733973"/>
              <a:ext cx="963930" cy="797560"/>
            </a:xfrm>
            <a:custGeom>
              <a:avLst/>
              <a:gdLst/>
              <a:ahLst/>
              <a:cxnLst/>
              <a:rect l="l" t="t" r="r" b="b"/>
              <a:pathLst>
                <a:path w="963930" h="797560" extrusionOk="0">
                  <a:moveTo>
                    <a:pt x="430965" y="0"/>
                  </a:moveTo>
                  <a:lnTo>
                    <a:pt x="388939" y="8497"/>
                  </a:lnTo>
                  <a:lnTo>
                    <a:pt x="350312" y="24869"/>
                  </a:lnTo>
                  <a:lnTo>
                    <a:pt x="313740" y="48043"/>
                  </a:lnTo>
                  <a:lnTo>
                    <a:pt x="277880" y="76945"/>
                  </a:lnTo>
                  <a:lnTo>
                    <a:pt x="241387" y="110500"/>
                  </a:lnTo>
                  <a:lnTo>
                    <a:pt x="202917" y="147634"/>
                  </a:lnTo>
                  <a:lnTo>
                    <a:pt x="161126" y="187273"/>
                  </a:lnTo>
                  <a:lnTo>
                    <a:pt x="119363" y="223705"/>
                  </a:lnTo>
                  <a:lnTo>
                    <a:pt x="83861" y="261932"/>
                  </a:lnTo>
                  <a:lnTo>
                    <a:pt x="54613" y="301450"/>
                  </a:lnTo>
                  <a:lnTo>
                    <a:pt x="31610" y="341752"/>
                  </a:lnTo>
                  <a:lnTo>
                    <a:pt x="14846" y="382335"/>
                  </a:lnTo>
                  <a:lnTo>
                    <a:pt x="4311" y="422693"/>
                  </a:lnTo>
                  <a:lnTo>
                    <a:pt x="0" y="462321"/>
                  </a:lnTo>
                  <a:lnTo>
                    <a:pt x="1903" y="500713"/>
                  </a:lnTo>
                  <a:lnTo>
                    <a:pt x="24323" y="571773"/>
                  </a:lnTo>
                  <a:lnTo>
                    <a:pt x="71511" y="631832"/>
                  </a:lnTo>
                  <a:lnTo>
                    <a:pt x="104374" y="656474"/>
                  </a:lnTo>
                  <a:lnTo>
                    <a:pt x="143100" y="678750"/>
                  </a:lnTo>
                  <a:lnTo>
                    <a:pt x="185286" y="699274"/>
                  </a:lnTo>
                  <a:lnTo>
                    <a:pt x="230382" y="717997"/>
                  </a:lnTo>
                  <a:lnTo>
                    <a:pt x="277837" y="734870"/>
                  </a:lnTo>
                  <a:lnTo>
                    <a:pt x="327102" y="749845"/>
                  </a:lnTo>
                  <a:lnTo>
                    <a:pt x="377626" y="762874"/>
                  </a:lnTo>
                  <a:lnTo>
                    <a:pt x="428860" y="773907"/>
                  </a:lnTo>
                  <a:lnTo>
                    <a:pt x="480254" y="782897"/>
                  </a:lnTo>
                  <a:lnTo>
                    <a:pt x="531257" y="789795"/>
                  </a:lnTo>
                  <a:lnTo>
                    <a:pt x="581320" y="794552"/>
                  </a:lnTo>
                  <a:lnTo>
                    <a:pt x="629892" y="797121"/>
                  </a:lnTo>
                  <a:lnTo>
                    <a:pt x="676424" y="797451"/>
                  </a:lnTo>
                  <a:lnTo>
                    <a:pt x="720365" y="795496"/>
                  </a:lnTo>
                  <a:lnTo>
                    <a:pt x="761405" y="788915"/>
                  </a:lnTo>
                  <a:lnTo>
                    <a:pt x="798378" y="775890"/>
                  </a:lnTo>
                  <a:lnTo>
                    <a:pt x="860480" y="732845"/>
                  </a:lnTo>
                  <a:lnTo>
                    <a:pt x="885784" y="703993"/>
                  </a:lnTo>
                  <a:lnTo>
                    <a:pt x="907376" y="671035"/>
                  </a:lnTo>
                  <a:lnTo>
                    <a:pt x="925342" y="634553"/>
                  </a:lnTo>
                  <a:lnTo>
                    <a:pt x="939771" y="595132"/>
                  </a:lnTo>
                  <a:lnTo>
                    <a:pt x="950751" y="553357"/>
                  </a:lnTo>
                  <a:lnTo>
                    <a:pt x="958370" y="509811"/>
                  </a:lnTo>
                  <a:lnTo>
                    <a:pt x="962717" y="465079"/>
                  </a:lnTo>
                  <a:lnTo>
                    <a:pt x="963879" y="419745"/>
                  </a:lnTo>
                  <a:lnTo>
                    <a:pt x="961945" y="374394"/>
                  </a:lnTo>
                  <a:lnTo>
                    <a:pt x="957003" y="329609"/>
                  </a:lnTo>
                  <a:lnTo>
                    <a:pt x="949141" y="285975"/>
                  </a:lnTo>
                  <a:lnTo>
                    <a:pt x="938446" y="244075"/>
                  </a:lnTo>
                  <a:lnTo>
                    <a:pt x="925008" y="204495"/>
                  </a:lnTo>
                  <a:lnTo>
                    <a:pt x="908915" y="167819"/>
                  </a:lnTo>
                  <a:lnTo>
                    <a:pt x="883663" y="126814"/>
                  </a:lnTo>
                  <a:lnTo>
                    <a:pt x="853417" y="93835"/>
                  </a:lnTo>
                  <a:lnTo>
                    <a:pt x="818912" y="67928"/>
                  </a:lnTo>
                  <a:lnTo>
                    <a:pt x="780881" y="48134"/>
                  </a:lnTo>
                  <a:lnTo>
                    <a:pt x="740061" y="33499"/>
                  </a:lnTo>
                  <a:lnTo>
                    <a:pt x="697187" y="23065"/>
                  </a:lnTo>
                  <a:lnTo>
                    <a:pt x="652994" y="15876"/>
                  </a:lnTo>
                  <a:lnTo>
                    <a:pt x="608217" y="10977"/>
                  </a:lnTo>
                  <a:lnTo>
                    <a:pt x="519852" y="4221"/>
                  </a:lnTo>
                  <a:lnTo>
                    <a:pt x="477734" y="452"/>
                  </a:lnTo>
                  <a:lnTo>
                    <a:pt x="430965" y="0"/>
                  </a:lnTo>
                  <a:close/>
                </a:path>
              </a:pathLst>
            </a:custGeom>
            <a:solidFill>
              <a:srgbClr val="F1F2F2"/>
            </a:solidFill>
            <a:ln>
              <a:noFill/>
            </a:ln>
          </p:spPr>
          <p:txBody>
            <a:bodyPr spcFirstLastPara="1" wrap="square" lIns="0" tIns="0" rIns="0" bIns="0" anchor="t" anchorCtr="0">
              <a:noAutofit/>
            </a:bodyPr>
            <a:lstStyle/>
            <a:p>
              <a:pPr marL="0" marR="0" lvl="0" indent="0" algn="l" defTabSz="554492"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30" name="Picture 29" descr="A picture containing metalware, chain&#10;&#10;Description automatically generated">
              <a:extLst>
                <a:ext uri="{FF2B5EF4-FFF2-40B4-BE49-F238E27FC236}">
                  <a16:creationId xmlns:a16="http://schemas.microsoft.com/office/drawing/2014/main" id="{779319D3-3453-E300-6069-7767930911B7}"/>
                </a:ext>
              </a:extLst>
            </p:cNvPr>
            <p:cNvPicPr>
              <a:picLocks noChangeAspect="1"/>
            </p:cNvPicPr>
            <p:nvPr/>
          </p:nvPicPr>
          <p:blipFill>
            <a:blip r:embed="rId11"/>
            <a:stretch>
              <a:fillRect/>
            </a:stretch>
          </p:blipFill>
          <p:spPr>
            <a:xfrm>
              <a:off x="15968314" y="9181283"/>
              <a:ext cx="1350135" cy="1359211"/>
            </a:xfrm>
            <a:prstGeom prst="rect">
              <a:avLst/>
            </a:prstGeom>
          </p:spPr>
        </p:pic>
        <p:pic>
          <p:nvPicPr>
            <p:cNvPr id="31" name="Picture 30" descr="A picture containing metalware, chain&#10;&#10;Description automatically generated">
              <a:extLst>
                <a:ext uri="{FF2B5EF4-FFF2-40B4-BE49-F238E27FC236}">
                  <a16:creationId xmlns:a16="http://schemas.microsoft.com/office/drawing/2014/main" id="{9E85CFB5-C7F8-ADB9-39AC-F4F91F3C4B13}"/>
                </a:ext>
              </a:extLst>
            </p:cNvPr>
            <p:cNvPicPr>
              <a:picLocks noChangeAspect="1"/>
            </p:cNvPicPr>
            <p:nvPr/>
          </p:nvPicPr>
          <p:blipFill>
            <a:blip r:embed="rId11"/>
            <a:stretch>
              <a:fillRect/>
            </a:stretch>
          </p:blipFill>
          <p:spPr>
            <a:xfrm>
              <a:off x="15982960" y="9185462"/>
              <a:ext cx="1350135" cy="1359211"/>
            </a:xfrm>
            <a:prstGeom prst="rect">
              <a:avLst/>
            </a:prstGeom>
          </p:spPr>
        </p:pic>
      </p:grpSp>
      <p:grpSp>
        <p:nvGrpSpPr>
          <p:cNvPr id="32" name="Group 31">
            <a:extLst>
              <a:ext uri="{FF2B5EF4-FFF2-40B4-BE49-F238E27FC236}">
                <a16:creationId xmlns:a16="http://schemas.microsoft.com/office/drawing/2014/main" id="{AEF729B2-BCC6-D8D6-0F3B-D32CEF138BDD}"/>
              </a:ext>
            </a:extLst>
          </p:cNvPr>
          <p:cNvGrpSpPr/>
          <p:nvPr/>
        </p:nvGrpSpPr>
        <p:grpSpPr>
          <a:xfrm>
            <a:off x="8538412" y="1934807"/>
            <a:ext cx="705076" cy="433466"/>
            <a:chOff x="8190082" y="2062169"/>
            <a:chExt cx="592290" cy="364130"/>
          </a:xfrm>
        </p:grpSpPr>
        <p:sp>
          <p:nvSpPr>
            <p:cNvPr id="33" name="Google Shape;818;p20">
              <a:extLst>
                <a:ext uri="{FF2B5EF4-FFF2-40B4-BE49-F238E27FC236}">
                  <a16:creationId xmlns:a16="http://schemas.microsoft.com/office/drawing/2014/main" id="{BD917653-B505-A62B-215D-67A7AE07334B}"/>
                </a:ext>
              </a:extLst>
            </p:cNvPr>
            <p:cNvSpPr/>
            <p:nvPr/>
          </p:nvSpPr>
          <p:spPr>
            <a:xfrm>
              <a:off x="8190082" y="2062169"/>
              <a:ext cx="592290" cy="362816"/>
            </a:xfrm>
            <a:custGeom>
              <a:avLst/>
              <a:gdLst/>
              <a:ahLst/>
              <a:cxnLst/>
              <a:rect l="l" t="t" r="r" b="b"/>
              <a:pathLst>
                <a:path w="1091564" h="668654" extrusionOk="0">
                  <a:moveTo>
                    <a:pt x="518349" y="0"/>
                  </a:moveTo>
                  <a:lnTo>
                    <a:pt x="463232" y="679"/>
                  </a:lnTo>
                  <a:lnTo>
                    <a:pt x="409046" y="2806"/>
                  </a:lnTo>
                  <a:lnTo>
                    <a:pt x="356293" y="6350"/>
                  </a:lnTo>
                  <a:lnTo>
                    <a:pt x="305477" y="11276"/>
                  </a:lnTo>
                  <a:lnTo>
                    <a:pt x="257100" y="17553"/>
                  </a:lnTo>
                  <a:lnTo>
                    <a:pt x="211667" y="25148"/>
                  </a:lnTo>
                  <a:lnTo>
                    <a:pt x="164338" y="37551"/>
                  </a:lnTo>
                  <a:lnTo>
                    <a:pt x="123557" y="55300"/>
                  </a:lnTo>
                  <a:lnTo>
                    <a:pt x="89069" y="77828"/>
                  </a:lnTo>
                  <a:lnTo>
                    <a:pt x="60619" y="104570"/>
                  </a:lnTo>
                  <a:lnTo>
                    <a:pt x="20811" y="168438"/>
                  </a:lnTo>
                  <a:lnTo>
                    <a:pt x="2090" y="242382"/>
                  </a:lnTo>
                  <a:lnTo>
                    <a:pt x="0" y="281719"/>
                  </a:lnTo>
                  <a:lnTo>
                    <a:pt x="2415" y="321879"/>
                  </a:lnTo>
                  <a:lnTo>
                    <a:pt x="9080" y="362297"/>
                  </a:lnTo>
                  <a:lnTo>
                    <a:pt x="19741" y="402407"/>
                  </a:lnTo>
                  <a:lnTo>
                    <a:pt x="34142" y="441645"/>
                  </a:lnTo>
                  <a:lnTo>
                    <a:pt x="52027" y="479446"/>
                  </a:lnTo>
                  <a:lnTo>
                    <a:pt x="73141" y="515243"/>
                  </a:lnTo>
                  <a:lnTo>
                    <a:pt x="97230" y="548471"/>
                  </a:lnTo>
                  <a:lnTo>
                    <a:pt x="124037" y="578566"/>
                  </a:lnTo>
                  <a:lnTo>
                    <a:pt x="160588" y="609173"/>
                  </a:lnTo>
                  <a:lnTo>
                    <a:pt x="201167" y="632322"/>
                  </a:lnTo>
                  <a:lnTo>
                    <a:pt x="245136" y="648922"/>
                  </a:lnTo>
                  <a:lnTo>
                    <a:pt x="291857" y="659881"/>
                  </a:lnTo>
                  <a:lnTo>
                    <a:pt x="340693" y="666109"/>
                  </a:lnTo>
                  <a:lnTo>
                    <a:pt x="391006" y="668516"/>
                  </a:lnTo>
                  <a:lnTo>
                    <a:pt x="442160" y="668010"/>
                  </a:lnTo>
                  <a:lnTo>
                    <a:pt x="493517" y="665501"/>
                  </a:lnTo>
                  <a:lnTo>
                    <a:pt x="642429" y="655045"/>
                  </a:lnTo>
                  <a:lnTo>
                    <a:pt x="695147" y="648518"/>
                  </a:lnTo>
                  <a:lnTo>
                    <a:pt x="740752" y="635198"/>
                  </a:lnTo>
                  <a:lnTo>
                    <a:pt x="780969" y="615786"/>
                  </a:lnTo>
                  <a:lnTo>
                    <a:pt x="817525" y="590983"/>
                  </a:lnTo>
                  <a:lnTo>
                    <a:pt x="852142" y="561489"/>
                  </a:lnTo>
                  <a:lnTo>
                    <a:pt x="886548" y="528005"/>
                  </a:lnTo>
                  <a:lnTo>
                    <a:pt x="922467" y="491231"/>
                  </a:lnTo>
                  <a:lnTo>
                    <a:pt x="961624" y="451868"/>
                  </a:lnTo>
                  <a:lnTo>
                    <a:pt x="1001390" y="415198"/>
                  </a:lnTo>
                  <a:lnTo>
                    <a:pt x="1033755" y="377948"/>
                  </a:lnTo>
                  <a:lnTo>
                    <a:pt x="1058826" y="340540"/>
                  </a:lnTo>
                  <a:lnTo>
                    <a:pt x="1076713" y="303397"/>
                  </a:lnTo>
                  <a:lnTo>
                    <a:pt x="1091371" y="231591"/>
                  </a:lnTo>
                  <a:lnTo>
                    <a:pt x="1088359" y="197771"/>
                  </a:lnTo>
                  <a:lnTo>
                    <a:pt x="1062200" y="136409"/>
                  </a:lnTo>
                  <a:lnTo>
                    <a:pt x="1009919" y="86228"/>
                  </a:lnTo>
                  <a:lnTo>
                    <a:pt x="974256" y="66385"/>
                  </a:lnTo>
                  <a:lnTo>
                    <a:pt x="932389" y="50603"/>
                  </a:lnTo>
                  <a:lnTo>
                    <a:pt x="887945" y="38526"/>
                  </a:lnTo>
                  <a:lnTo>
                    <a:pt x="840407" y="28157"/>
                  </a:lnTo>
                  <a:lnTo>
                    <a:pt x="790276" y="19465"/>
                  </a:lnTo>
                  <a:lnTo>
                    <a:pt x="738055" y="12415"/>
                  </a:lnTo>
                  <a:lnTo>
                    <a:pt x="684250" y="6976"/>
                  </a:lnTo>
                  <a:lnTo>
                    <a:pt x="629361" y="3116"/>
                  </a:lnTo>
                  <a:lnTo>
                    <a:pt x="573893" y="801"/>
                  </a:lnTo>
                  <a:lnTo>
                    <a:pt x="518349" y="0"/>
                  </a:lnTo>
                  <a:close/>
                </a:path>
              </a:pathLst>
            </a:custGeom>
            <a:solidFill>
              <a:srgbClr val="F1F2F2"/>
            </a:solidFill>
            <a:ln>
              <a:noFill/>
            </a:ln>
          </p:spPr>
          <p:txBody>
            <a:bodyPr spcFirstLastPara="1" wrap="square" lIns="0" tIns="0" rIns="0" bIns="0" anchor="t" anchorCtr="0">
              <a:noAutofit/>
            </a:bodyPr>
            <a:lstStyle/>
            <a:p>
              <a:pPr marL="0" marR="0" lvl="0" indent="0" algn="l" defTabSz="554492"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4" name="Google Shape;819;p20">
              <a:extLst>
                <a:ext uri="{FF2B5EF4-FFF2-40B4-BE49-F238E27FC236}">
                  <a16:creationId xmlns:a16="http://schemas.microsoft.com/office/drawing/2014/main" id="{46AAD63D-9D69-3953-241B-B1D296E3F139}"/>
                </a:ext>
              </a:extLst>
            </p:cNvPr>
            <p:cNvSpPr/>
            <p:nvPr/>
          </p:nvSpPr>
          <p:spPr>
            <a:xfrm>
              <a:off x="8275969" y="2078297"/>
              <a:ext cx="471695" cy="348002"/>
            </a:xfrm>
            <a:custGeom>
              <a:avLst/>
              <a:gdLst/>
              <a:ahLst/>
              <a:cxnLst/>
              <a:rect l="l" t="t" r="r" b="b"/>
              <a:pathLst>
                <a:path w="869314" h="641350" extrusionOk="0">
                  <a:moveTo>
                    <a:pt x="335736" y="0"/>
                  </a:moveTo>
                  <a:lnTo>
                    <a:pt x="272865" y="2540"/>
                  </a:lnTo>
                  <a:lnTo>
                    <a:pt x="216400" y="10160"/>
                  </a:lnTo>
                  <a:lnTo>
                    <a:pt x="166364" y="21590"/>
                  </a:lnTo>
                  <a:lnTo>
                    <a:pt x="122784" y="38100"/>
                  </a:lnTo>
                  <a:lnTo>
                    <a:pt x="85684" y="58420"/>
                  </a:lnTo>
                  <a:lnTo>
                    <a:pt x="55090" y="85090"/>
                  </a:lnTo>
                  <a:lnTo>
                    <a:pt x="31026" y="115570"/>
                  </a:lnTo>
                  <a:lnTo>
                    <a:pt x="13519" y="149860"/>
                  </a:lnTo>
                  <a:lnTo>
                    <a:pt x="2594" y="189230"/>
                  </a:lnTo>
                  <a:lnTo>
                    <a:pt x="0" y="219710"/>
                  </a:lnTo>
                  <a:lnTo>
                    <a:pt x="882" y="255270"/>
                  </a:lnTo>
                  <a:lnTo>
                    <a:pt x="4128" y="295910"/>
                  </a:lnTo>
                  <a:lnTo>
                    <a:pt x="8625" y="340360"/>
                  </a:lnTo>
                  <a:lnTo>
                    <a:pt x="11758" y="369570"/>
                  </a:lnTo>
                  <a:lnTo>
                    <a:pt x="14634" y="400050"/>
                  </a:lnTo>
                  <a:lnTo>
                    <a:pt x="16943" y="429260"/>
                  </a:lnTo>
                  <a:lnTo>
                    <a:pt x="18374" y="458470"/>
                  </a:lnTo>
                  <a:lnTo>
                    <a:pt x="20363" y="500380"/>
                  </a:lnTo>
                  <a:lnTo>
                    <a:pt x="26240" y="548640"/>
                  </a:lnTo>
                  <a:lnTo>
                    <a:pt x="39376" y="594360"/>
                  </a:lnTo>
                  <a:lnTo>
                    <a:pt x="63141" y="628650"/>
                  </a:lnTo>
                  <a:lnTo>
                    <a:pt x="100905" y="641350"/>
                  </a:lnTo>
                  <a:lnTo>
                    <a:pt x="138077" y="637540"/>
                  </a:lnTo>
                  <a:lnTo>
                    <a:pt x="167187" y="626110"/>
                  </a:lnTo>
                  <a:lnTo>
                    <a:pt x="187175" y="612140"/>
                  </a:lnTo>
                  <a:lnTo>
                    <a:pt x="100905" y="612140"/>
                  </a:lnTo>
                  <a:lnTo>
                    <a:pt x="74965" y="598170"/>
                  </a:lnTo>
                  <a:lnTo>
                    <a:pt x="59239" y="561340"/>
                  </a:lnTo>
                  <a:lnTo>
                    <a:pt x="51047" y="511810"/>
                  </a:lnTo>
                  <a:lnTo>
                    <a:pt x="47713" y="457200"/>
                  </a:lnTo>
                  <a:lnTo>
                    <a:pt x="46262" y="427990"/>
                  </a:lnTo>
                  <a:lnTo>
                    <a:pt x="43923" y="397510"/>
                  </a:lnTo>
                  <a:lnTo>
                    <a:pt x="41010" y="367030"/>
                  </a:lnTo>
                  <a:lnTo>
                    <a:pt x="33490" y="294640"/>
                  </a:lnTo>
                  <a:lnTo>
                    <a:pt x="30297" y="255270"/>
                  </a:lnTo>
                  <a:lnTo>
                    <a:pt x="31473" y="194310"/>
                  </a:lnTo>
                  <a:lnTo>
                    <a:pt x="42824" y="156210"/>
                  </a:lnTo>
                  <a:lnTo>
                    <a:pt x="61864" y="123190"/>
                  </a:lnTo>
                  <a:lnTo>
                    <a:pt x="88560" y="93980"/>
                  </a:lnTo>
                  <a:lnTo>
                    <a:pt x="122880" y="71120"/>
                  </a:lnTo>
                  <a:lnTo>
                    <a:pt x="164790" y="53340"/>
                  </a:lnTo>
                  <a:lnTo>
                    <a:pt x="214258" y="40640"/>
                  </a:lnTo>
                  <a:lnTo>
                    <a:pt x="271250" y="31750"/>
                  </a:lnTo>
                  <a:lnTo>
                    <a:pt x="335736" y="29210"/>
                  </a:lnTo>
                  <a:lnTo>
                    <a:pt x="823503" y="29210"/>
                  </a:lnTo>
                  <a:lnTo>
                    <a:pt x="808873" y="22860"/>
                  </a:lnTo>
                  <a:lnTo>
                    <a:pt x="771031" y="17780"/>
                  </a:lnTo>
                  <a:lnTo>
                    <a:pt x="548598" y="17780"/>
                  </a:lnTo>
                  <a:lnTo>
                    <a:pt x="539383" y="16510"/>
                  </a:lnTo>
                  <a:lnTo>
                    <a:pt x="527848" y="15240"/>
                  </a:lnTo>
                  <a:lnTo>
                    <a:pt x="514400" y="13970"/>
                  </a:lnTo>
                  <a:lnTo>
                    <a:pt x="478213" y="8890"/>
                  </a:lnTo>
                  <a:lnTo>
                    <a:pt x="387313" y="1270"/>
                  </a:lnTo>
                  <a:lnTo>
                    <a:pt x="335736" y="0"/>
                  </a:lnTo>
                  <a:close/>
                </a:path>
                <a:path w="869314" h="641350" extrusionOk="0">
                  <a:moveTo>
                    <a:pt x="588838" y="46990"/>
                  </a:moveTo>
                  <a:lnTo>
                    <a:pt x="556137" y="46990"/>
                  </a:lnTo>
                  <a:lnTo>
                    <a:pt x="556797" y="48260"/>
                  </a:lnTo>
                  <a:lnTo>
                    <a:pt x="557760" y="49530"/>
                  </a:lnTo>
                  <a:lnTo>
                    <a:pt x="558033" y="49530"/>
                  </a:lnTo>
                  <a:lnTo>
                    <a:pt x="558807" y="52070"/>
                  </a:lnTo>
                  <a:lnTo>
                    <a:pt x="558996" y="52070"/>
                  </a:lnTo>
                  <a:lnTo>
                    <a:pt x="559488" y="53340"/>
                  </a:lnTo>
                  <a:lnTo>
                    <a:pt x="560127" y="54610"/>
                  </a:lnTo>
                  <a:lnTo>
                    <a:pt x="560598" y="55880"/>
                  </a:lnTo>
                  <a:lnTo>
                    <a:pt x="561142" y="57150"/>
                  </a:lnTo>
                  <a:lnTo>
                    <a:pt x="562074" y="59690"/>
                  </a:lnTo>
                  <a:lnTo>
                    <a:pt x="562357" y="59690"/>
                  </a:lnTo>
                  <a:lnTo>
                    <a:pt x="562964" y="62230"/>
                  </a:lnTo>
                  <a:lnTo>
                    <a:pt x="563289" y="63500"/>
                  </a:lnTo>
                  <a:lnTo>
                    <a:pt x="563928" y="64770"/>
                  </a:lnTo>
                  <a:lnTo>
                    <a:pt x="564556" y="67310"/>
                  </a:lnTo>
                  <a:lnTo>
                    <a:pt x="565247" y="69850"/>
                  </a:lnTo>
                  <a:lnTo>
                    <a:pt x="565907" y="72390"/>
                  </a:lnTo>
                  <a:lnTo>
                    <a:pt x="567174" y="77470"/>
                  </a:lnTo>
                  <a:lnTo>
                    <a:pt x="567802" y="81280"/>
                  </a:lnTo>
                  <a:lnTo>
                    <a:pt x="569435" y="90170"/>
                  </a:lnTo>
                  <a:lnTo>
                    <a:pt x="570315" y="95250"/>
                  </a:lnTo>
                  <a:lnTo>
                    <a:pt x="571603" y="105410"/>
                  </a:lnTo>
                  <a:lnTo>
                    <a:pt x="572482" y="114300"/>
                  </a:lnTo>
                  <a:lnTo>
                    <a:pt x="572702" y="115570"/>
                  </a:lnTo>
                  <a:lnTo>
                    <a:pt x="572954" y="118110"/>
                  </a:lnTo>
                  <a:lnTo>
                    <a:pt x="573153" y="119380"/>
                  </a:lnTo>
                  <a:lnTo>
                    <a:pt x="576150" y="187960"/>
                  </a:lnTo>
                  <a:lnTo>
                    <a:pt x="574224" y="255270"/>
                  </a:lnTo>
                  <a:lnTo>
                    <a:pt x="569022" y="308610"/>
                  </a:lnTo>
                  <a:lnTo>
                    <a:pt x="562190" y="339090"/>
                  </a:lnTo>
                  <a:lnTo>
                    <a:pt x="561718" y="339090"/>
                  </a:lnTo>
                  <a:lnTo>
                    <a:pt x="543418" y="344170"/>
                  </a:lnTo>
                  <a:lnTo>
                    <a:pt x="477876" y="367030"/>
                  </a:lnTo>
                  <a:lnTo>
                    <a:pt x="434950" y="384810"/>
                  </a:lnTo>
                  <a:lnTo>
                    <a:pt x="388132" y="407670"/>
                  </a:lnTo>
                  <a:lnTo>
                    <a:pt x="339580" y="435610"/>
                  </a:lnTo>
                  <a:lnTo>
                    <a:pt x="291452" y="469900"/>
                  </a:lnTo>
                  <a:lnTo>
                    <a:pt x="245907" y="509270"/>
                  </a:lnTo>
                  <a:lnTo>
                    <a:pt x="205101" y="554990"/>
                  </a:lnTo>
                  <a:lnTo>
                    <a:pt x="203750" y="557530"/>
                  </a:lnTo>
                  <a:lnTo>
                    <a:pt x="203227" y="558800"/>
                  </a:lnTo>
                  <a:lnTo>
                    <a:pt x="199185" y="562610"/>
                  </a:lnTo>
                  <a:lnTo>
                    <a:pt x="195216" y="565150"/>
                  </a:lnTo>
                  <a:lnTo>
                    <a:pt x="191426" y="568960"/>
                  </a:lnTo>
                  <a:lnTo>
                    <a:pt x="173105" y="585470"/>
                  </a:lnTo>
                  <a:lnTo>
                    <a:pt x="153567" y="599440"/>
                  </a:lnTo>
                  <a:lnTo>
                    <a:pt x="130329" y="609600"/>
                  </a:lnTo>
                  <a:lnTo>
                    <a:pt x="100905" y="612140"/>
                  </a:lnTo>
                  <a:lnTo>
                    <a:pt x="187175" y="612140"/>
                  </a:lnTo>
                  <a:lnTo>
                    <a:pt x="190810" y="609600"/>
                  </a:lnTo>
                  <a:lnTo>
                    <a:pt x="211520" y="590550"/>
                  </a:lnTo>
                  <a:lnTo>
                    <a:pt x="229041" y="575310"/>
                  </a:lnTo>
                  <a:lnTo>
                    <a:pt x="248111" y="560070"/>
                  </a:lnTo>
                  <a:lnTo>
                    <a:pt x="270764" y="548640"/>
                  </a:lnTo>
                  <a:lnTo>
                    <a:pt x="350706" y="527050"/>
                  </a:lnTo>
                  <a:lnTo>
                    <a:pt x="373933" y="515620"/>
                  </a:lnTo>
                  <a:lnTo>
                    <a:pt x="282680" y="515620"/>
                  </a:lnTo>
                  <a:lnTo>
                    <a:pt x="328998" y="478790"/>
                  </a:lnTo>
                  <a:lnTo>
                    <a:pt x="377262" y="448310"/>
                  </a:lnTo>
                  <a:lnTo>
                    <a:pt x="425081" y="422910"/>
                  </a:lnTo>
                  <a:lnTo>
                    <a:pt x="470065" y="402590"/>
                  </a:lnTo>
                  <a:lnTo>
                    <a:pt x="509825" y="386080"/>
                  </a:lnTo>
                  <a:lnTo>
                    <a:pt x="554746" y="386080"/>
                  </a:lnTo>
                  <a:lnTo>
                    <a:pt x="564608" y="377190"/>
                  </a:lnTo>
                  <a:lnTo>
                    <a:pt x="571194" y="370840"/>
                  </a:lnTo>
                  <a:lnTo>
                    <a:pt x="579393" y="364490"/>
                  </a:lnTo>
                  <a:lnTo>
                    <a:pt x="590060" y="358140"/>
                  </a:lnTo>
                  <a:lnTo>
                    <a:pt x="601120" y="350520"/>
                  </a:lnTo>
                  <a:lnTo>
                    <a:pt x="652919" y="318770"/>
                  </a:lnTo>
                  <a:lnTo>
                    <a:pt x="596660" y="318770"/>
                  </a:lnTo>
                  <a:lnTo>
                    <a:pt x="596848" y="317500"/>
                  </a:lnTo>
                  <a:lnTo>
                    <a:pt x="597623" y="313690"/>
                  </a:lnTo>
                  <a:lnTo>
                    <a:pt x="598251" y="309880"/>
                  </a:lnTo>
                  <a:lnTo>
                    <a:pt x="598911" y="304800"/>
                  </a:lnTo>
                  <a:lnTo>
                    <a:pt x="599738" y="299720"/>
                  </a:lnTo>
                  <a:lnTo>
                    <a:pt x="600314" y="294640"/>
                  </a:lnTo>
                  <a:lnTo>
                    <a:pt x="600984" y="288290"/>
                  </a:lnTo>
                  <a:lnTo>
                    <a:pt x="601089" y="287020"/>
                  </a:lnTo>
                  <a:lnTo>
                    <a:pt x="602167" y="276860"/>
                  </a:lnTo>
                  <a:lnTo>
                    <a:pt x="602544" y="271780"/>
                  </a:lnTo>
                  <a:lnTo>
                    <a:pt x="602659" y="270510"/>
                  </a:lnTo>
                  <a:lnTo>
                    <a:pt x="604921" y="227330"/>
                  </a:lnTo>
                  <a:lnTo>
                    <a:pt x="605263" y="204470"/>
                  </a:lnTo>
                  <a:lnTo>
                    <a:pt x="605141" y="181610"/>
                  </a:lnTo>
                  <a:lnTo>
                    <a:pt x="604942" y="172720"/>
                  </a:lnTo>
                  <a:lnTo>
                    <a:pt x="604618" y="161290"/>
                  </a:lnTo>
                  <a:lnTo>
                    <a:pt x="604366" y="154940"/>
                  </a:lnTo>
                  <a:lnTo>
                    <a:pt x="604251" y="153670"/>
                  </a:lnTo>
                  <a:lnTo>
                    <a:pt x="604031" y="148590"/>
                  </a:lnTo>
                  <a:lnTo>
                    <a:pt x="603759" y="143510"/>
                  </a:lnTo>
                  <a:lnTo>
                    <a:pt x="603288" y="135890"/>
                  </a:lnTo>
                  <a:lnTo>
                    <a:pt x="602911" y="130810"/>
                  </a:lnTo>
                  <a:lnTo>
                    <a:pt x="602492" y="124460"/>
                  </a:lnTo>
                  <a:lnTo>
                    <a:pt x="601361" y="111760"/>
                  </a:lnTo>
                  <a:lnTo>
                    <a:pt x="600314" y="102870"/>
                  </a:lnTo>
                  <a:lnTo>
                    <a:pt x="600262" y="101600"/>
                  </a:lnTo>
                  <a:lnTo>
                    <a:pt x="599602" y="96520"/>
                  </a:lnTo>
                  <a:lnTo>
                    <a:pt x="598974" y="91440"/>
                  </a:lnTo>
                  <a:lnTo>
                    <a:pt x="597267" y="80010"/>
                  </a:lnTo>
                  <a:lnTo>
                    <a:pt x="596576" y="76200"/>
                  </a:lnTo>
                  <a:lnTo>
                    <a:pt x="594869" y="68580"/>
                  </a:lnTo>
                  <a:lnTo>
                    <a:pt x="594042" y="64770"/>
                  </a:lnTo>
                  <a:lnTo>
                    <a:pt x="592995" y="59690"/>
                  </a:lnTo>
                  <a:lnTo>
                    <a:pt x="592555" y="58420"/>
                  </a:lnTo>
                  <a:lnTo>
                    <a:pt x="591676" y="54610"/>
                  </a:lnTo>
                  <a:lnTo>
                    <a:pt x="588838" y="46990"/>
                  </a:lnTo>
                  <a:close/>
                </a:path>
                <a:path w="869314" h="641350" extrusionOk="0">
                  <a:moveTo>
                    <a:pt x="554746" y="386080"/>
                  </a:moveTo>
                  <a:lnTo>
                    <a:pt x="509825" y="386080"/>
                  </a:lnTo>
                  <a:lnTo>
                    <a:pt x="473675" y="416560"/>
                  </a:lnTo>
                  <a:lnTo>
                    <a:pt x="431866" y="448310"/>
                  </a:lnTo>
                  <a:lnTo>
                    <a:pt x="386593" y="476250"/>
                  </a:lnTo>
                  <a:lnTo>
                    <a:pt x="340052" y="499110"/>
                  </a:lnTo>
                  <a:lnTo>
                    <a:pt x="294439" y="513080"/>
                  </a:lnTo>
                  <a:lnTo>
                    <a:pt x="290282" y="513080"/>
                  </a:lnTo>
                  <a:lnTo>
                    <a:pt x="282680" y="515620"/>
                  </a:lnTo>
                  <a:lnTo>
                    <a:pt x="373933" y="515620"/>
                  </a:lnTo>
                  <a:lnTo>
                    <a:pt x="402320" y="501650"/>
                  </a:lnTo>
                  <a:lnTo>
                    <a:pt x="451698" y="469900"/>
                  </a:lnTo>
                  <a:lnTo>
                    <a:pt x="496659" y="435610"/>
                  </a:lnTo>
                  <a:lnTo>
                    <a:pt x="535022" y="403860"/>
                  </a:lnTo>
                  <a:lnTo>
                    <a:pt x="554746" y="386080"/>
                  </a:lnTo>
                  <a:close/>
                </a:path>
                <a:path w="869314" h="641350" extrusionOk="0">
                  <a:moveTo>
                    <a:pt x="596769" y="318704"/>
                  </a:moveTo>
                  <a:close/>
                </a:path>
                <a:path w="869314" h="641350" extrusionOk="0">
                  <a:moveTo>
                    <a:pt x="823503" y="29210"/>
                  </a:moveTo>
                  <a:lnTo>
                    <a:pt x="335736" y="29210"/>
                  </a:lnTo>
                  <a:lnTo>
                    <a:pt x="386100" y="30480"/>
                  </a:lnTo>
                  <a:lnTo>
                    <a:pt x="475258" y="38100"/>
                  </a:lnTo>
                  <a:lnTo>
                    <a:pt x="510851" y="43180"/>
                  </a:lnTo>
                  <a:lnTo>
                    <a:pt x="525343" y="44450"/>
                  </a:lnTo>
                  <a:lnTo>
                    <a:pt x="537596" y="45720"/>
                  </a:lnTo>
                  <a:lnTo>
                    <a:pt x="547536" y="46990"/>
                  </a:lnTo>
                  <a:lnTo>
                    <a:pt x="771031" y="46990"/>
                  </a:lnTo>
                  <a:lnTo>
                    <a:pt x="793308" y="49530"/>
                  </a:lnTo>
                  <a:lnTo>
                    <a:pt x="811544" y="54610"/>
                  </a:lnTo>
                  <a:lnTo>
                    <a:pt x="825511" y="64770"/>
                  </a:lnTo>
                  <a:lnTo>
                    <a:pt x="834977" y="77470"/>
                  </a:lnTo>
                  <a:lnTo>
                    <a:pt x="839684" y="93980"/>
                  </a:lnTo>
                  <a:lnTo>
                    <a:pt x="839612" y="110490"/>
                  </a:lnTo>
                  <a:lnTo>
                    <a:pt x="821067" y="146050"/>
                  </a:lnTo>
                  <a:lnTo>
                    <a:pt x="791732" y="168910"/>
                  </a:lnTo>
                  <a:lnTo>
                    <a:pt x="773847" y="181610"/>
                  </a:lnTo>
                  <a:lnTo>
                    <a:pt x="752290" y="198120"/>
                  </a:lnTo>
                  <a:lnTo>
                    <a:pt x="726391" y="219710"/>
                  </a:lnTo>
                  <a:lnTo>
                    <a:pt x="695484" y="248920"/>
                  </a:lnTo>
                  <a:lnTo>
                    <a:pt x="675200" y="266700"/>
                  </a:lnTo>
                  <a:lnTo>
                    <a:pt x="650850" y="284480"/>
                  </a:lnTo>
                  <a:lnTo>
                    <a:pt x="624112" y="302260"/>
                  </a:lnTo>
                  <a:lnTo>
                    <a:pt x="596769" y="318704"/>
                  </a:lnTo>
                  <a:lnTo>
                    <a:pt x="652919" y="318770"/>
                  </a:lnTo>
                  <a:lnTo>
                    <a:pt x="663255" y="312420"/>
                  </a:lnTo>
                  <a:lnTo>
                    <a:pt x="691975" y="290830"/>
                  </a:lnTo>
                  <a:lnTo>
                    <a:pt x="716248" y="270510"/>
                  </a:lnTo>
                  <a:lnTo>
                    <a:pt x="745881" y="242570"/>
                  </a:lnTo>
                  <a:lnTo>
                    <a:pt x="770704" y="220980"/>
                  </a:lnTo>
                  <a:lnTo>
                    <a:pt x="791361" y="204470"/>
                  </a:lnTo>
                  <a:lnTo>
                    <a:pt x="808496" y="193040"/>
                  </a:lnTo>
                  <a:lnTo>
                    <a:pt x="820690" y="184150"/>
                  </a:lnTo>
                  <a:lnTo>
                    <a:pt x="851689" y="156210"/>
                  </a:lnTo>
                  <a:lnTo>
                    <a:pt x="868641" y="114300"/>
                  </a:lnTo>
                  <a:lnTo>
                    <a:pt x="868825" y="90170"/>
                  </a:lnTo>
                  <a:lnTo>
                    <a:pt x="861437" y="64770"/>
                  </a:lnTo>
                  <a:lnTo>
                    <a:pt x="852055" y="49530"/>
                  </a:lnTo>
                  <a:lnTo>
                    <a:pt x="835207" y="34290"/>
                  </a:lnTo>
                  <a:lnTo>
                    <a:pt x="823503" y="29210"/>
                  </a:lnTo>
                  <a:close/>
                </a:path>
              </a:pathLst>
            </a:custGeom>
            <a:solidFill>
              <a:srgbClr val="82CFD1"/>
            </a:solidFill>
            <a:ln>
              <a:noFill/>
            </a:ln>
          </p:spPr>
          <p:txBody>
            <a:bodyPr spcFirstLastPara="1" wrap="square" lIns="0" tIns="0" rIns="0" bIns="0" anchor="t" anchorCtr="0">
              <a:noAutofit/>
            </a:bodyPr>
            <a:lstStyle/>
            <a:p>
              <a:pPr marL="0" marR="0" lvl="0" indent="0" algn="l" defTabSz="554492"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39" name="Rectangle: Rounded Corners 38">
            <a:extLst>
              <a:ext uri="{FF2B5EF4-FFF2-40B4-BE49-F238E27FC236}">
                <a16:creationId xmlns:a16="http://schemas.microsoft.com/office/drawing/2014/main" id="{8E604FA9-67DD-EA6B-2A7C-735D0E0F6AE6}"/>
              </a:ext>
            </a:extLst>
          </p:cNvPr>
          <p:cNvSpPr/>
          <p:nvPr/>
        </p:nvSpPr>
        <p:spPr>
          <a:xfrm>
            <a:off x="2790632" y="5232726"/>
            <a:ext cx="6766292" cy="1104058"/>
          </a:xfrm>
          <a:prstGeom prst="roundRect">
            <a:avLst/>
          </a:prstGeom>
          <a:noFill/>
          <a:ln w="571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lumMod val="75000"/>
                </a:schemeClr>
              </a:solidFill>
            </a:endParaRPr>
          </a:p>
        </p:txBody>
      </p:sp>
      <p:sp>
        <p:nvSpPr>
          <p:cNvPr id="40" name="Rectangle 39">
            <a:extLst>
              <a:ext uri="{FF2B5EF4-FFF2-40B4-BE49-F238E27FC236}">
                <a16:creationId xmlns:a16="http://schemas.microsoft.com/office/drawing/2014/main" id="{D74D44FB-083D-D80D-14D5-8E34FD01094C}"/>
              </a:ext>
            </a:extLst>
          </p:cNvPr>
          <p:cNvSpPr/>
          <p:nvPr/>
        </p:nvSpPr>
        <p:spPr>
          <a:xfrm>
            <a:off x="4541274" y="5224607"/>
            <a:ext cx="2952593" cy="338554"/>
          </a:xfrm>
          <a:prstGeom prst="rect">
            <a:avLst/>
          </a:prstGeom>
        </p:spPr>
        <p:txBody>
          <a:bodyPr wrap="square">
            <a:spAutoFit/>
          </a:bodyPr>
          <a:lstStyle/>
          <a:p>
            <a:pPr algn="ctr"/>
            <a:r>
              <a:rPr lang="en-US" sz="1600" b="1" dirty="0">
                <a:solidFill>
                  <a:srgbClr val="3B617B"/>
                </a:solidFill>
                <a:latin typeface="Montserrat" panose="00000500000000000000" pitchFamily="2" charset="0"/>
                <a:cs typeface="Arial" panose="020B0604020202020204" pitchFamily="34" charset="0"/>
              </a:rPr>
              <a:t>Data analysis</a:t>
            </a:r>
          </a:p>
        </p:txBody>
      </p:sp>
      <p:grpSp>
        <p:nvGrpSpPr>
          <p:cNvPr id="35" name="Group 34">
            <a:extLst>
              <a:ext uri="{FF2B5EF4-FFF2-40B4-BE49-F238E27FC236}">
                <a16:creationId xmlns:a16="http://schemas.microsoft.com/office/drawing/2014/main" id="{703F23D3-E4B1-A23F-6EBF-FCD63C83365A}"/>
              </a:ext>
            </a:extLst>
          </p:cNvPr>
          <p:cNvGrpSpPr/>
          <p:nvPr/>
        </p:nvGrpSpPr>
        <p:grpSpPr>
          <a:xfrm>
            <a:off x="2614548" y="4886881"/>
            <a:ext cx="867960" cy="629247"/>
            <a:chOff x="8992681" y="2037308"/>
            <a:chExt cx="867960" cy="629247"/>
          </a:xfrm>
        </p:grpSpPr>
        <p:sp>
          <p:nvSpPr>
            <p:cNvPr id="36" name="Google Shape;818;p20">
              <a:extLst>
                <a:ext uri="{FF2B5EF4-FFF2-40B4-BE49-F238E27FC236}">
                  <a16:creationId xmlns:a16="http://schemas.microsoft.com/office/drawing/2014/main" id="{0FCB521E-FBD8-BA3F-A773-A0ED36714CC6}"/>
                </a:ext>
              </a:extLst>
            </p:cNvPr>
            <p:cNvSpPr/>
            <p:nvPr/>
          </p:nvSpPr>
          <p:spPr>
            <a:xfrm>
              <a:off x="9055953" y="2234653"/>
              <a:ext cx="705076" cy="431902"/>
            </a:xfrm>
            <a:custGeom>
              <a:avLst/>
              <a:gdLst/>
              <a:ahLst/>
              <a:cxnLst/>
              <a:rect l="l" t="t" r="r" b="b"/>
              <a:pathLst>
                <a:path w="1091564" h="668654" extrusionOk="0">
                  <a:moveTo>
                    <a:pt x="518349" y="0"/>
                  </a:moveTo>
                  <a:lnTo>
                    <a:pt x="463232" y="679"/>
                  </a:lnTo>
                  <a:lnTo>
                    <a:pt x="409046" y="2806"/>
                  </a:lnTo>
                  <a:lnTo>
                    <a:pt x="356293" y="6350"/>
                  </a:lnTo>
                  <a:lnTo>
                    <a:pt x="305477" y="11276"/>
                  </a:lnTo>
                  <a:lnTo>
                    <a:pt x="257100" y="17553"/>
                  </a:lnTo>
                  <a:lnTo>
                    <a:pt x="211667" y="25148"/>
                  </a:lnTo>
                  <a:lnTo>
                    <a:pt x="164338" y="37551"/>
                  </a:lnTo>
                  <a:lnTo>
                    <a:pt x="123557" y="55300"/>
                  </a:lnTo>
                  <a:lnTo>
                    <a:pt x="89069" y="77828"/>
                  </a:lnTo>
                  <a:lnTo>
                    <a:pt x="60619" y="104570"/>
                  </a:lnTo>
                  <a:lnTo>
                    <a:pt x="20811" y="168438"/>
                  </a:lnTo>
                  <a:lnTo>
                    <a:pt x="2090" y="242382"/>
                  </a:lnTo>
                  <a:lnTo>
                    <a:pt x="0" y="281719"/>
                  </a:lnTo>
                  <a:lnTo>
                    <a:pt x="2415" y="321879"/>
                  </a:lnTo>
                  <a:lnTo>
                    <a:pt x="9080" y="362297"/>
                  </a:lnTo>
                  <a:lnTo>
                    <a:pt x="19741" y="402407"/>
                  </a:lnTo>
                  <a:lnTo>
                    <a:pt x="34142" y="441645"/>
                  </a:lnTo>
                  <a:lnTo>
                    <a:pt x="52027" y="479446"/>
                  </a:lnTo>
                  <a:lnTo>
                    <a:pt x="73141" y="515243"/>
                  </a:lnTo>
                  <a:lnTo>
                    <a:pt x="97230" y="548471"/>
                  </a:lnTo>
                  <a:lnTo>
                    <a:pt x="124037" y="578566"/>
                  </a:lnTo>
                  <a:lnTo>
                    <a:pt x="160588" y="609173"/>
                  </a:lnTo>
                  <a:lnTo>
                    <a:pt x="201167" y="632322"/>
                  </a:lnTo>
                  <a:lnTo>
                    <a:pt x="245136" y="648922"/>
                  </a:lnTo>
                  <a:lnTo>
                    <a:pt x="291857" y="659881"/>
                  </a:lnTo>
                  <a:lnTo>
                    <a:pt x="340693" y="666109"/>
                  </a:lnTo>
                  <a:lnTo>
                    <a:pt x="391006" y="668516"/>
                  </a:lnTo>
                  <a:lnTo>
                    <a:pt x="442160" y="668010"/>
                  </a:lnTo>
                  <a:lnTo>
                    <a:pt x="493517" y="665501"/>
                  </a:lnTo>
                  <a:lnTo>
                    <a:pt x="642429" y="655045"/>
                  </a:lnTo>
                  <a:lnTo>
                    <a:pt x="695147" y="648518"/>
                  </a:lnTo>
                  <a:lnTo>
                    <a:pt x="740752" y="635198"/>
                  </a:lnTo>
                  <a:lnTo>
                    <a:pt x="780969" y="615786"/>
                  </a:lnTo>
                  <a:lnTo>
                    <a:pt x="817525" y="590983"/>
                  </a:lnTo>
                  <a:lnTo>
                    <a:pt x="852142" y="561489"/>
                  </a:lnTo>
                  <a:lnTo>
                    <a:pt x="886548" y="528005"/>
                  </a:lnTo>
                  <a:lnTo>
                    <a:pt x="922467" y="491231"/>
                  </a:lnTo>
                  <a:lnTo>
                    <a:pt x="961624" y="451868"/>
                  </a:lnTo>
                  <a:lnTo>
                    <a:pt x="1001390" y="415198"/>
                  </a:lnTo>
                  <a:lnTo>
                    <a:pt x="1033755" y="377948"/>
                  </a:lnTo>
                  <a:lnTo>
                    <a:pt x="1058826" y="340540"/>
                  </a:lnTo>
                  <a:lnTo>
                    <a:pt x="1076713" y="303397"/>
                  </a:lnTo>
                  <a:lnTo>
                    <a:pt x="1091371" y="231591"/>
                  </a:lnTo>
                  <a:lnTo>
                    <a:pt x="1088359" y="197771"/>
                  </a:lnTo>
                  <a:lnTo>
                    <a:pt x="1062200" y="136409"/>
                  </a:lnTo>
                  <a:lnTo>
                    <a:pt x="1009919" y="86228"/>
                  </a:lnTo>
                  <a:lnTo>
                    <a:pt x="974256" y="66385"/>
                  </a:lnTo>
                  <a:lnTo>
                    <a:pt x="932389" y="50603"/>
                  </a:lnTo>
                  <a:lnTo>
                    <a:pt x="887945" y="38526"/>
                  </a:lnTo>
                  <a:lnTo>
                    <a:pt x="840407" y="28157"/>
                  </a:lnTo>
                  <a:lnTo>
                    <a:pt x="790276" y="19465"/>
                  </a:lnTo>
                  <a:lnTo>
                    <a:pt x="738055" y="12415"/>
                  </a:lnTo>
                  <a:lnTo>
                    <a:pt x="684250" y="6976"/>
                  </a:lnTo>
                  <a:lnTo>
                    <a:pt x="629361" y="3116"/>
                  </a:lnTo>
                  <a:lnTo>
                    <a:pt x="573893" y="801"/>
                  </a:lnTo>
                  <a:lnTo>
                    <a:pt x="518349" y="0"/>
                  </a:lnTo>
                  <a:close/>
                </a:path>
              </a:pathLst>
            </a:custGeom>
            <a:solidFill>
              <a:srgbClr val="F1F2F2"/>
            </a:solidFill>
            <a:ln>
              <a:noFill/>
            </a:ln>
          </p:spPr>
          <p:txBody>
            <a:bodyPr spcFirstLastPara="1" wrap="square" lIns="0" tIns="0" rIns="0" bIns="0" anchor="t" anchorCtr="0">
              <a:noAutofit/>
            </a:bodyPr>
            <a:lstStyle/>
            <a:p>
              <a:pPr marL="0" marR="0" lvl="0" indent="0" algn="l" defTabSz="554492"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37" name="Picture 4">
              <a:extLst>
                <a:ext uri="{FF2B5EF4-FFF2-40B4-BE49-F238E27FC236}">
                  <a16:creationId xmlns:a16="http://schemas.microsoft.com/office/drawing/2014/main" id="{4856412F-E6BB-4E25-5FE6-D3AB9ABCD95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992681" y="2108796"/>
              <a:ext cx="536459" cy="53645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a:extLst>
                <a:ext uri="{FF2B5EF4-FFF2-40B4-BE49-F238E27FC236}">
                  <a16:creationId xmlns:a16="http://schemas.microsoft.com/office/drawing/2014/main" id="{90E62FBD-4E41-A1F0-9644-0EBFC2F9C11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324182" y="2037308"/>
              <a:ext cx="536459" cy="53645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63344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blinds(horizontal)">
                                      <p:cBhvr>
                                        <p:cTn id="7" dur="500"/>
                                        <p:tgtEl>
                                          <p:spTgt spid="103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94"/>
                                        </p:tgtEl>
                                        <p:attrNameLst>
                                          <p:attrName>style.visibility</p:attrName>
                                        </p:attrNameLst>
                                      </p:cBhvr>
                                      <p:to>
                                        <p:strVal val="visible"/>
                                      </p:to>
                                    </p:set>
                                    <p:animEffect transition="in" filter="blinds(horizontal)">
                                      <p:cBhvr>
                                        <p:cTn id="10" dur="500"/>
                                        <p:tgtEl>
                                          <p:spTgt spid="94"/>
                                        </p:tgtEl>
                                      </p:cBhvr>
                                    </p:animEffect>
                                  </p:childTnLst>
                                </p:cTn>
                              </p:par>
                              <p:par>
                                <p:cTn id="11" presetID="3" presetClass="entr" presetSubtype="10" fill="hold" nodeType="withEffect">
                                  <p:stCondLst>
                                    <p:cond delay="0"/>
                                  </p:stCondLst>
                                  <p:childTnLst>
                                    <p:set>
                                      <p:cBhvr>
                                        <p:cTn id="12" dur="1" fill="hold">
                                          <p:stCondLst>
                                            <p:cond delay="0"/>
                                          </p:stCondLst>
                                        </p:cTn>
                                        <p:tgtEl>
                                          <p:spTgt spid="102"/>
                                        </p:tgtEl>
                                        <p:attrNameLst>
                                          <p:attrName>style.visibility</p:attrName>
                                        </p:attrNameLst>
                                      </p:cBhvr>
                                      <p:to>
                                        <p:strVal val="visible"/>
                                      </p:to>
                                    </p:set>
                                    <p:animEffect transition="in" filter="blinds(horizontal)">
                                      <p:cBhvr>
                                        <p:cTn id="13" dur="500"/>
                                        <p:tgtEl>
                                          <p:spTgt spid="102"/>
                                        </p:tgtEl>
                                      </p:cBhvr>
                                    </p:animEffect>
                                  </p:childTnLst>
                                </p:cTn>
                              </p:par>
                              <p:par>
                                <p:cTn id="14" presetID="3" presetClass="entr" presetSubtype="10" fill="hold" nodeType="withEffect">
                                  <p:stCondLst>
                                    <p:cond delay="0"/>
                                  </p:stCondLst>
                                  <p:childTnLst>
                                    <p:set>
                                      <p:cBhvr>
                                        <p:cTn id="15" dur="1" fill="hold">
                                          <p:stCondLst>
                                            <p:cond delay="0"/>
                                          </p:stCondLst>
                                        </p:cTn>
                                        <p:tgtEl>
                                          <p:spTgt spid="93"/>
                                        </p:tgtEl>
                                        <p:attrNameLst>
                                          <p:attrName>style.visibility</p:attrName>
                                        </p:attrNameLst>
                                      </p:cBhvr>
                                      <p:to>
                                        <p:strVal val="visible"/>
                                      </p:to>
                                    </p:set>
                                    <p:animEffect transition="in" filter="blinds(horizontal)">
                                      <p:cBhvr>
                                        <p:cTn id="16" dur="500"/>
                                        <p:tgtEl>
                                          <p:spTgt spid="93"/>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00"/>
                                        </p:tgtEl>
                                        <p:attrNameLst>
                                          <p:attrName>style.visibility</p:attrName>
                                        </p:attrNameLst>
                                      </p:cBhvr>
                                      <p:to>
                                        <p:strVal val="visible"/>
                                      </p:to>
                                    </p:set>
                                    <p:animEffect transition="in" filter="blinds(horizontal)">
                                      <p:cBhvr>
                                        <p:cTn id="19" dur="500"/>
                                        <p:tgtEl>
                                          <p:spTgt spid="100"/>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98"/>
                                        </p:tgtEl>
                                        <p:attrNameLst>
                                          <p:attrName>style.visibility</p:attrName>
                                        </p:attrNameLst>
                                      </p:cBhvr>
                                      <p:to>
                                        <p:strVal val="visible"/>
                                      </p:to>
                                    </p:set>
                                    <p:animEffect transition="in" filter="blinds(horizontal)">
                                      <p:cBhvr>
                                        <p:cTn id="22" dur="500"/>
                                        <p:tgtEl>
                                          <p:spTgt spid="98"/>
                                        </p:tgtEl>
                                      </p:cBhvr>
                                    </p:animEffect>
                                  </p:childTnLst>
                                </p:cTn>
                              </p:par>
                              <p:par>
                                <p:cTn id="23" presetID="3" presetClass="entr" presetSubtype="1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blinds(horizontal)">
                                      <p:cBhvr>
                                        <p:cTn id="25" dur="500"/>
                                        <p:tgtEl>
                                          <p:spTgt spid="27"/>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104"/>
                                        </p:tgtEl>
                                        <p:attrNameLst>
                                          <p:attrName>style.visibility</p:attrName>
                                        </p:attrNameLst>
                                      </p:cBhvr>
                                      <p:to>
                                        <p:strVal val="visible"/>
                                      </p:to>
                                    </p:set>
                                    <p:animEffect transition="in" filter="blinds(horizontal)">
                                      <p:cBhvr>
                                        <p:cTn id="28" dur="500"/>
                                        <p:tgtEl>
                                          <p:spTgt spid="104"/>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1026"/>
                                        </p:tgtEl>
                                        <p:attrNameLst>
                                          <p:attrName>style.visibility</p:attrName>
                                        </p:attrNameLst>
                                      </p:cBhvr>
                                      <p:to>
                                        <p:strVal val="visible"/>
                                      </p:to>
                                    </p:set>
                                    <p:animEffect transition="in" filter="blinds(horizontal)">
                                      <p:cBhvr>
                                        <p:cTn id="33" dur="500"/>
                                        <p:tgtEl>
                                          <p:spTgt spid="1026"/>
                                        </p:tgtEl>
                                      </p:cBhvr>
                                    </p:animEffect>
                                  </p:childTnLst>
                                </p:cTn>
                              </p:par>
                              <p:par>
                                <p:cTn id="34" presetID="3" presetClass="entr" presetSubtype="10" fill="hold" nodeType="withEffect">
                                  <p:stCondLst>
                                    <p:cond delay="0"/>
                                  </p:stCondLst>
                                  <p:childTnLst>
                                    <p:set>
                                      <p:cBhvr>
                                        <p:cTn id="35" dur="1" fill="hold">
                                          <p:stCondLst>
                                            <p:cond delay="0"/>
                                          </p:stCondLst>
                                        </p:cTn>
                                        <p:tgtEl>
                                          <p:spTgt spid="1028"/>
                                        </p:tgtEl>
                                        <p:attrNameLst>
                                          <p:attrName>style.visibility</p:attrName>
                                        </p:attrNameLst>
                                      </p:cBhvr>
                                      <p:to>
                                        <p:strVal val="visible"/>
                                      </p:to>
                                    </p:set>
                                    <p:animEffect transition="in" filter="blinds(horizontal)">
                                      <p:cBhvr>
                                        <p:cTn id="36" dur="500"/>
                                        <p:tgtEl>
                                          <p:spTgt spid="1028"/>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95"/>
                                        </p:tgtEl>
                                        <p:attrNameLst>
                                          <p:attrName>style.visibility</p:attrName>
                                        </p:attrNameLst>
                                      </p:cBhvr>
                                      <p:to>
                                        <p:strVal val="visible"/>
                                      </p:to>
                                    </p:set>
                                    <p:animEffect transition="in" filter="blinds(horizontal)">
                                      <p:cBhvr>
                                        <p:cTn id="39" dur="500"/>
                                        <p:tgtEl>
                                          <p:spTgt spid="95"/>
                                        </p:tgtEl>
                                      </p:cBhvr>
                                    </p:animEffect>
                                  </p:childTnLst>
                                </p:cTn>
                              </p:par>
                              <p:par>
                                <p:cTn id="40" presetID="3" presetClass="entr" presetSubtype="10" fill="hold" nodeType="withEffect">
                                  <p:stCondLst>
                                    <p:cond delay="0"/>
                                  </p:stCondLst>
                                  <p:childTnLst>
                                    <p:set>
                                      <p:cBhvr>
                                        <p:cTn id="41" dur="1" fill="hold">
                                          <p:stCondLst>
                                            <p:cond delay="0"/>
                                          </p:stCondLst>
                                        </p:cTn>
                                        <p:tgtEl>
                                          <p:spTgt spid="103"/>
                                        </p:tgtEl>
                                        <p:attrNameLst>
                                          <p:attrName>style.visibility</p:attrName>
                                        </p:attrNameLst>
                                      </p:cBhvr>
                                      <p:to>
                                        <p:strVal val="visible"/>
                                      </p:to>
                                    </p:set>
                                    <p:animEffect transition="in" filter="blinds(horizontal)">
                                      <p:cBhvr>
                                        <p:cTn id="42" dur="500"/>
                                        <p:tgtEl>
                                          <p:spTgt spid="103"/>
                                        </p:tgtEl>
                                      </p:cBhvr>
                                    </p:animEffect>
                                  </p:childTnLst>
                                </p:cTn>
                              </p:par>
                              <p:par>
                                <p:cTn id="43" presetID="3" presetClass="entr" presetSubtype="10" fill="hold" nodeType="withEffect">
                                  <p:stCondLst>
                                    <p:cond delay="0"/>
                                  </p:stCondLst>
                                  <p:childTnLst>
                                    <p:set>
                                      <p:cBhvr>
                                        <p:cTn id="44" dur="1" fill="hold">
                                          <p:stCondLst>
                                            <p:cond delay="0"/>
                                          </p:stCondLst>
                                        </p:cTn>
                                        <p:tgtEl>
                                          <p:spTgt spid="96"/>
                                        </p:tgtEl>
                                        <p:attrNameLst>
                                          <p:attrName>style.visibility</p:attrName>
                                        </p:attrNameLst>
                                      </p:cBhvr>
                                      <p:to>
                                        <p:strVal val="visible"/>
                                      </p:to>
                                    </p:set>
                                    <p:animEffect transition="in" filter="blinds(horizontal)">
                                      <p:cBhvr>
                                        <p:cTn id="45" dur="500"/>
                                        <p:tgtEl>
                                          <p:spTgt spid="96"/>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101"/>
                                        </p:tgtEl>
                                        <p:attrNameLst>
                                          <p:attrName>style.visibility</p:attrName>
                                        </p:attrNameLst>
                                      </p:cBhvr>
                                      <p:to>
                                        <p:strVal val="visible"/>
                                      </p:to>
                                    </p:set>
                                    <p:animEffect transition="in" filter="blinds(horizontal)">
                                      <p:cBhvr>
                                        <p:cTn id="48" dur="500"/>
                                        <p:tgtEl>
                                          <p:spTgt spid="101"/>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105"/>
                                        </p:tgtEl>
                                        <p:attrNameLst>
                                          <p:attrName>style.visibility</p:attrName>
                                        </p:attrNameLst>
                                      </p:cBhvr>
                                      <p:to>
                                        <p:strVal val="visible"/>
                                      </p:to>
                                    </p:set>
                                    <p:animEffect transition="in" filter="blinds(horizontal)">
                                      <p:cBhvr>
                                        <p:cTn id="51" dur="500"/>
                                        <p:tgtEl>
                                          <p:spTgt spid="105"/>
                                        </p:tgtEl>
                                      </p:cBhvr>
                                    </p:animEffect>
                                  </p:childTnLst>
                                </p:cTn>
                              </p:par>
                              <p:par>
                                <p:cTn id="52" presetID="3" presetClass="entr" presetSubtype="10" fill="hold" grpId="0" nodeType="withEffect">
                                  <p:stCondLst>
                                    <p:cond delay="0"/>
                                  </p:stCondLst>
                                  <p:childTnLst>
                                    <p:set>
                                      <p:cBhvr>
                                        <p:cTn id="53" dur="1" fill="hold">
                                          <p:stCondLst>
                                            <p:cond delay="0"/>
                                          </p:stCondLst>
                                        </p:cTn>
                                        <p:tgtEl>
                                          <p:spTgt spid="99"/>
                                        </p:tgtEl>
                                        <p:attrNameLst>
                                          <p:attrName>style.visibility</p:attrName>
                                        </p:attrNameLst>
                                      </p:cBhvr>
                                      <p:to>
                                        <p:strVal val="visible"/>
                                      </p:to>
                                    </p:set>
                                    <p:animEffect transition="in" filter="blinds(horizontal)">
                                      <p:cBhvr>
                                        <p:cTn id="54" dur="500"/>
                                        <p:tgtEl>
                                          <p:spTgt spid="99"/>
                                        </p:tgtEl>
                                      </p:cBhvr>
                                    </p:animEffect>
                                  </p:childTnLst>
                                </p:cTn>
                              </p:par>
                              <p:par>
                                <p:cTn id="55" presetID="3" presetClass="entr" presetSubtype="10" fill="hold" nodeType="with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blinds(horizontal)">
                                      <p:cBhvr>
                                        <p:cTn id="57" dur="500"/>
                                        <p:tgtEl>
                                          <p:spTgt spid="32"/>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97"/>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39"/>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40"/>
                                        </p:tgtEl>
                                        <p:attrNameLst>
                                          <p:attrName>style.visibility</p:attrName>
                                        </p:attrNameLst>
                                      </p:cBhvr>
                                      <p:to>
                                        <p:strVal val="visible"/>
                                      </p:to>
                                    </p:set>
                                  </p:childTnLst>
                                </p:cTn>
                              </p:par>
                              <p:par>
                                <p:cTn id="66" presetID="1" presetClass="entr" presetSubtype="0" fill="hold" nodeType="withEffect">
                                  <p:stCondLst>
                                    <p:cond delay="0"/>
                                  </p:stCondLst>
                                  <p:childTnLst>
                                    <p:set>
                                      <p:cBhvr>
                                        <p:cTn id="67"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P spid="95" grpId="0"/>
      <p:bldP spid="97" grpId="0"/>
      <p:bldP spid="98" grpId="0" animBg="1"/>
      <p:bldP spid="99" grpId="0" animBg="1"/>
      <p:bldP spid="100" grpId="0"/>
      <p:bldP spid="101" grpId="0"/>
      <p:bldP spid="104" grpId="0"/>
      <p:bldP spid="105" grpId="0"/>
      <p:bldP spid="39" grpId="0" animBg="1"/>
      <p:bldP spid="40" grpId="0"/>
    </p:bldLst>
  </p:timing>
  <p:extLst>
    <p:ext uri="{6950BFC3-D8DA-4A85-94F7-54DA5524770B}">
      <p188:commentRel xmlns:p188="http://schemas.microsoft.com/office/powerpoint/2018/8/main" r:id="rId3"/>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B5D9E1E-013D-B301-113B-F780441EFADD}"/>
              </a:ext>
            </a:extLst>
          </p:cNvPr>
          <p:cNvSpPr>
            <a:spLocks noGrp="1"/>
          </p:cNvSpPr>
          <p:nvPr>
            <p:ph type="title"/>
          </p:nvPr>
        </p:nvSpPr>
        <p:spPr/>
        <p:txBody>
          <a:bodyPr/>
          <a:lstStyle/>
          <a:p>
            <a:r>
              <a:rPr lang="en-GB" dirty="0"/>
              <a:t>Case study: Midazolam</a:t>
            </a:r>
          </a:p>
        </p:txBody>
      </p:sp>
      <p:sp>
        <p:nvSpPr>
          <p:cNvPr id="58" name="Footer Placeholder 5">
            <a:extLst>
              <a:ext uri="{FF2B5EF4-FFF2-40B4-BE49-F238E27FC236}">
                <a16:creationId xmlns:a16="http://schemas.microsoft.com/office/drawing/2014/main" id="{45A77892-C6A5-7A3A-2331-CF9EC0912F28}"/>
              </a:ext>
            </a:extLst>
          </p:cNvPr>
          <p:cNvSpPr>
            <a:spLocks noGrp="1"/>
          </p:cNvSpPr>
          <p:nvPr>
            <p:ph type="ftr" sz="quarter" idx="31"/>
          </p:nvPr>
        </p:nvSpPr>
        <p:spPr/>
        <p:txBody>
          <a:bodyPr/>
          <a:lstStyle/>
          <a:p>
            <a:pPr algn="l"/>
            <a:r>
              <a:rPr lang="en-GB" dirty="0"/>
              <a:t>Transforming drug discovery </a:t>
            </a:r>
            <a:r>
              <a:rPr lang="en-GB" b="0" dirty="0"/>
              <a:t>| Non-confidential © CN Bio 2024</a:t>
            </a:r>
          </a:p>
        </p:txBody>
      </p:sp>
      <p:sp>
        <p:nvSpPr>
          <p:cNvPr id="2" name="TextBox 1">
            <a:extLst>
              <a:ext uri="{FF2B5EF4-FFF2-40B4-BE49-F238E27FC236}">
                <a16:creationId xmlns:a16="http://schemas.microsoft.com/office/drawing/2014/main" id="{A4499825-2064-4FA9-37EA-766E68ABEC89}"/>
              </a:ext>
            </a:extLst>
          </p:cNvPr>
          <p:cNvSpPr txBox="1"/>
          <p:nvPr/>
        </p:nvSpPr>
        <p:spPr>
          <a:xfrm>
            <a:off x="816889" y="1541453"/>
            <a:ext cx="10457468" cy="1384995"/>
          </a:xfrm>
          <a:prstGeom prst="rect">
            <a:avLst/>
          </a:prstGeom>
          <a:noFill/>
        </p:spPr>
        <p:txBody>
          <a:bodyPr wrap="square" rtlCol="0">
            <a:spAutoFit/>
          </a:bodyPr>
          <a:lstStyle/>
          <a:p>
            <a:r>
              <a:rPr lang="en-GB" sz="1200" dirty="0">
                <a:solidFill>
                  <a:srgbClr val="6D6E71"/>
                </a:solidFill>
                <a:cs typeface="Montserrat-Light" panose="020B0604020202020204" charset="0"/>
              </a:rPr>
              <a:t>Short-acting hypnotic sedative drug with rapid onset</a:t>
            </a:r>
          </a:p>
          <a:p>
            <a:endParaRPr lang="en-GB" sz="1200" dirty="0">
              <a:solidFill>
                <a:srgbClr val="6D6E71"/>
              </a:solidFill>
              <a:cs typeface="Montserrat-Light" panose="020B0604020202020204" charset="0"/>
            </a:endParaRPr>
          </a:p>
          <a:p>
            <a:r>
              <a:rPr lang="en-GB" sz="1200" dirty="0">
                <a:solidFill>
                  <a:srgbClr val="6D6E71"/>
                </a:solidFill>
                <a:cs typeface="Montserrat-Light" panose="020B0604020202020204" charset="0"/>
              </a:rPr>
              <a:t>Commonly used in seizures, anaesthesia and anxiety disorders</a:t>
            </a:r>
          </a:p>
          <a:p>
            <a:endParaRPr lang="en-GB" sz="1200" dirty="0">
              <a:solidFill>
                <a:srgbClr val="6D6E71"/>
              </a:solidFill>
              <a:cs typeface="Montserrat-Light" panose="020B0604020202020204" charset="0"/>
            </a:endParaRPr>
          </a:p>
          <a:p>
            <a:r>
              <a:rPr lang="en-GB" sz="1200" dirty="0">
                <a:solidFill>
                  <a:srgbClr val="6D6E71"/>
                </a:solidFill>
                <a:cs typeface="Montserrat-Light" panose="020B0604020202020204" charset="0"/>
              </a:rPr>
              <a:t>Primarily metabolized by CYP3A4 – with growing evidence suggesting the importance of the intestine as a site for first-pass metabolism</a:t>
            </a:r>
          </a:p>
          <a:p>
            <a:pPr algn="l"/>
            <a:endParaRPr lang="en-GB" sz="1200" dirty="0">
              <a:solidFill>
                <a:srgbClr val="6D6E71"/>
              </a:solidFill>
            </a:endParaRPr>
          </a:p>
        </p:txBody>
      </p:sp>
      <p:grpSp>
        <p:nvGrpSpPr>
          <p:cNvPr id="17" name="object 7">
            <a:extLst>
              <a:ext uri="{FF2B5EF4-FFF2-40B4-BE49-F238E27FC236}">
                <a16:creationId xmlns:a16="http://schemas.microsoft.com/office/drawing/2014/main" id="{E812981B-9304-4C10-CA0E-85BB3533439D}"/>
              </a:ext>
            </a:extLst>
          </p:cNvPr>
          <p:cNvGrpSpPr/>
          <p:nvPr/>
        </p:nvGrpSpPr>
        <p:grpSpPr>
          <a:xfrm>
            <a:off x="594321" y="1541453"/>
            <a:ext cx="229975" cy="222567"/>
            <a:chOff x="1047090" y="5046273"/>
            <a:chExt cx="379245" cy="367030"/>
          </a:xfrm>
        </p:grpSpPr>
        <p:sp>
          <p:nvSpPr>
            <p:cNvPr id="18" name="object 8">
              <a:extLst>
                <a:ext uri="{FF2B5EF4-FFF2-40B4-BE49-F238E27FC236}">
                  <a16:creationId xmlns:a16="http://schemas.microsoft.com/office/drawing/2014/main" id="{439DA1D5-AE49-0211-799F-23BAF1419331}"/>
                </a:ext>
              </a:extLst>
            </p:cNvPr>
            <p:cNvSpPr/>
            <p:nvPr/>
          </p:nvSpPr>
          <p:spPr>
            <a:xfrm>
              <a:off x="1047090" y="5046273"/>
              <a:ext cx="367030" cy="367030"/>
            </a:xfrm>
            <a:custGeom>
              <a:avLst/>
              <a:gdLst/>
              <a:ahLst/>
              <a:cxnLst/>
              <a:rect l="l" t="t" r="r" b="b"/>
              <a:pathLst>
                <a:path w="367030" h="367029">
                  <a:moveTo>
                    <a:pt x="183240" y="0"/>
                  </a:moveTo>
                  <a:lnTo>
                    <a:pt x="134582" y="6557"/>
                  </a:lnTo>
                  <a:lnTo>
                    <a:pt x="90825" y="25054"/>
                  </a:lnTo>
                  <a:lnTo>
                    <a:pt x="53728" y="53732"/>
                  </a:lnTo>
                  <a:lnTo>
                    <a:pt x="25052" y="90829"/>
                  </a:lnTo>
                  <a:lnTo>
                    <a:pt x="6556" y="134586"/>
                  </a:lnTo>
                  <a:lnTo>
                    <a:pt x="0" y="183240"/>
                  </a:lnTo>
                  <a:lnTo>
                    <a:pt x="6556" y="231898"/>
                  </a:lnTo>
                  <a:lnTo>
                    <a:pt x="25052" y="275655"/>
                  </a:lnTo>
                  <a:lnTo>
                    <a:pt x="53728" y="312752"/>
                  </a:lnTo>
                  <a:lnTo>
                    <a:pt x="90825" y="341428"/>
                  </a:lnTo>
                  <a:lnTo>
                    <a:pt x="134582" y="359924"/>
                  </a:lnTo>
                  <a:lnTo>
                    <a:pt x="183240" y="366480"/>
                  </a:lnTo>
                  <a:lnTo>
                    <a:pt x="231898" y="359924"/>
                  </a:lnTo>
                  <a:lnTo>
                    <a:pt x="275655" y="341428"/>
                  </a:lnTo>
                  <a:lnTo>
                    <a:pt x="312752" y="312752"/>
                  </a:lnTo>
                  <a:lnTo>
                    <a:pt x="341428" y="275655"/>
                  </a:lnTo>
                  <a:lnTo>
                    <a:pt x="359924" y="231898"/>
                  </a:lnTo>
                  <a:lnTo>
                    <a:pt x="366480" y="183240"/>
                  </a:lnTo>
                  <a:lnTo>
                    <a:pt x="365479" y="163883"/>
                  </a:lnTo>
                  <a:lnTo>
                    <a:pt x="357509" y="126414"/>
                  </a:lnTo>
                  <a:lnTo>
                    <a:pt x="335455" y="115200"/>
                  </a:lnTo>
                  <a:lnTo>
                    <a:pt x="341767" y="131550"/>
                  </a:lnTo>
                  <a:lnTo>
                    <a:pt x="346291" y="148380"/>
                  </a:lnTo>
                  <a:lnTo>
                    <a:pt x="349015" y="165629"/>
                  </a:lnTo>
                  <a:lnTo>
                    <a:pt x="349926" y="183240"/>
                  </a:lnTo>
                  <a:lnTo>
                    <a:pt x="343962" y="227501"/>
                  </a:lnTo>
                  <a:lnTo>
                    <a:pt x="327136" y="267305"/>
                  </a:lnTo>
                  <a:lnTo>
                    <a:pt x="301051" y="301051"/>
                  </a:lnTo>
                  <a:lnTo>
                    <a:pt x="267305" y="327136"/>
                  </a:lnTo>
                  <a:lnTo>
                    <a:pt x="227501" y="343962"/>
                  </a:lnTo>
                  <a:lnTo>
                    <a:pt x="183240" y="349926"/>
                  </a:lnTo>
                  <a:lnTo>
                    <a:pt x="138978" y="343962"/>
                  </a:lnTo>
                  <a:lnTo>
                    <a:pt x="99175" y="327136"/>
                  </a:lnTo>
                  <a:lnTo>
                    <a:pt x="65429" y="301051"/>
                  </a:lnTo>
                  <a:lnTo>
                    <a:pt x="39344" y="267305"/>
                  </a:lnTo>
                  <a:lnTo>
                    <a:pt x="22518" y="227501"/>
                  </a:lnTo>
                  <a:lnTo>
                    <a:pt x="16554" y="183240"/>
                  </a:lnTo>
                  <a:lnTo>
                    <a:pt x="22518" y="138978"/>
                  </a:lnTo>
                  <a:lnTo>
                    <a:pt x="39344" y="99175"/>
                  </a:lnTo>
                  <a:lnTo>
                    <a:pt x="65429" y="65429"/>
                  </a:lnTo>
                  <a:lnTo>
                    <a:pt x="99175" y="39344"/>
                  </a:lnTo>
                  <a:lnTo>
                    <a:pt x="138978" y="22518"/>
                  </a:lnTo>
                  <a:lnTo>
                    <a:pt x="183240" y="16554"/>
                  </a:lnTo>
                  <a:lnTo>
                    <a:pt x="207986" y="18377"/>
                  </a:lnTo>
                  <a:lnTo>
                    <a:pt x="231966" y="23781"/>
                  </a:lnTo>
                  <a:lnTo>
                    <a:pt x="254855" y="32669"/>
                  </a:lnTo>
                  <a:lnTo>
                    <a:pt x="276326" y="44941"/>
                  </a:lnTo>
                  <a:lnTo>
                    <a:pt x="280127" y="47495"/>
                  </a:lnTo>
                  <a:lnTo>
                    <a:pt x="285258" y="46501"/>
                  </a:lnTo>
                  <a:lnTo>
                    <a:pt x="290378" y="38920"/>
                  </a:lnTo>
                  <a:lnTo>
                    <a:pt x="289373" y="33779"/>
                  </a:lnTo>
                  <a:lnTo>
                    <a:pt x="285582" y="31224"/>
                  </a:lnTo>
                  <a:lnTo>
                    <a:pt x="261973" y="17727"/>
                  </a:lnTo>
                  <a:lnTo>
                    <a:pt x="236806" y="7951"/>
                  </a:lnTo>
                  <a:lnTo>
                    <a:pt x="210442" y="2005"/>
                  </a:lnTo>
                  <a:lnTo>
                    <a:pt x="183240" y="0"/>
                  </a:lnTo>
                  <a:close/>
                </a:path>
              </a:pathLst>
            </a:custGeom>
            <a:solidFill>
              <a:srgbClr val="F1F2F2"/>
            </a:solidFill>
          </p:spPr>
          <p:txBody>
            <a:bodyPr wrap="square" lIns="0" tIns="0" rIns="0" bIns="0" rtlCol="0"/>
            <a:lstStyle/>
            <a:p>
              <a:pPr defTabSz="554492">
                <a:buClr>
                  <a:srgbClr val="000000"/>
                </a:buClr>
              </a:pPr>
              <a:endParaRPr sz="849" kern="0">
                <a:solidFill>
                  <a:srgbClr val="000000"/>
                </a:solidFill>
                <a:latin typeface="Arial"/>
                <a:cs typeface="Arial"/>
                <a:sym typeface="Arial"/>
              </a:endParaRPr>
            </a:p>
          </p:txBody>
        </p:sp>
        <p:sp>
          <p:nvSpPr>
            <p:cNvPr id="19" name="object 9">
              <a:extLst>
                <a:ext uri="{FF2B5EF4-FFF2-40B4-BE49-F238E27FC236}">
                  <a16:creationId xmlns:a16="http://schemas.microsoft.com/office/drawing/2014/main" id="{1DD16ACA-BD1F-2A27-CA8C-4001435C4042}"/>
                </a:ext>
              </a:extLst>
            </p:cNvPr>
            <p:cNvSpPr/>
            <p:nvPr/>
          </p:nvSpPr>
          <p:spPr>
            <a:xfrm>
              <a:off x="1104390" y="5047995"/>
              <a:ext cx="321945" cy="305435"/>
            </a:xfrm>
            <a:custGeom>
              <a:avLst/>
              <a:gdLst/>
              <a:ahLst/>
              <a:cxnLst/>
              <a:rect l="l" t="t" r="r" b="b"/>
              <a:pathLst>
                <a:path w="321944" h="305435">
                  <a:moveTo>
                    <a:pt x="304940" y="0"/>
                  </a:moveTo>
                  <a:lnTo>
                    <a:pt x="285060" y="12677"/>
                  </a:lnTo>
                  <a:lnTo>
                    <a:pt x="257070" y="41075"/>
                  </a:lnTo>
                  <a:lnTo>
                    <a:pt x="217742" y="85451"/>
                  </a:lnTo>
                  <a:lnTo>
                    <a:pt x="113378" y="210599"/>
                  </a:lnTo>
                  <a:lnTo>
                    <a:pt x="52490" y="135125"/>
                  </a:lnTo>
                  <a:lnTo>
                    <a:pt x="37466" y="129552"/>
                  </a:lnTo>
                  <a:lnTo>
                    <a:pt x="17987" y="139083"/>
                  </a:lnTo>
                  <a:lnTo>
                    <a:pt x="2637" y="156491"/>
                  </a:lnTo>
                  <a:lnTo>
                    <a:pt x="0" y="174548"/>
                  </a:lnTo>
                  <a:lnTo>
                    <a:pt x="79463" y="285110"/>
                  </a:lnTo>
                  <a:lnTo>
                    <a:pt x="96456" y="301261"/>
                  </a:lnTo>
                  <a:lnTo>
                    <a:pt x="114445" y="305028"/>
                  </a:lnTo>
                  <a:lnTo>
                    <a:pt x="131560" y="298150"/>
                  </a:lnTo>
                  <a:lnTo>
                    <a:pt x="145932" y="282367"/>
                  </a:lnTo>
                  <a:lnTo>
                    <a:pt x="250664" y="123907"/>
                  </a:lnTo>
                  <a:lnTo>
                    <a:pt x="303700" y="41964"/>
                  </a:lnTo>
                  <a:lnTo>
                    <a:pt x="321353" y="10327"/>
                  </a:lnTo>
                  <a:lnTo>
                    <a:pt x="319937" y="2784"/>
                  </a:lnTo>
                  <a:lnTo>
                    <a:pt x="304940" y="0"/>
                  </a:lnTo>
                  <a:close/>
                </a:path>
              </a:pathLst>
            </a:custGeom>
            <a:solidFill>
              <a:srgbClr val="82CFD1"/>
            </a:solidFill>
          </p:spPr>
          <p:txBody>
            <a:bodyPr wrap="square" lIns="0" tIns="0" rIns="0" bIns="0" rtlCol="0"/>
            <a:lstStyle/>
            <a:p>
              <a:pPr defTabSz="554492">
                <a:buClr>
                  <a:srgbClr val="000000"/>
                </a:buClr>
              </a:pPr>
              <a:endParaRPr sz="849" kern="0">
                <a:solidFill>
                  <a:srgbClr val="000000"/>
                </a:solidFill>
                <a:latin typeface="Arial"/>
                <a:cs typeface="Arial"/>
                <a:sym typeface="Arial"/>
              </a:endParaRPr>
            </a:p>
          </p:txBody>
        </p:sp>
      </p:grpSp>
      <p:grpSp>
        <p:nvGrpSpPr>
          <p:cNvPr id="20" name="object 7">
            <a:extLst>
              <a:ext uri="{FF2B5EF4-FFF2-40B4-BE49-F238E27FC236}">
                <a16:creationId xmlns:a16="http://schemas.microsoft.com/office/drawing/2014/main" id="{A9368739-A0AD-B583-86AE-04125B243006}"/>
              </a:ext>
            </a:extLst>
          </p:cNvPr>
          <p:cNvGrpSpPr/>
          <p:nvPr/>
        </p:nvGrpSpPr>
        <p:grpSpPr>
          <a:xfrm>
            <a:off x="597225" y="1921881"/>
            <a:ext cx="229975" cy="222567"/>
            <a:chOff x="1047090" y="5046273"/>
            <a:chExt cx="379245" cy="367030"/>
          </a:xfrm>
        </p:grpSpPr>
        <p:sp>
          <p:nvSpPr>
            <p:cNvPr id="21" name="object 8">
              <a:extLst>
                <a:ext uri="{FF2B5EF4-FFF2-40B4-BE49-F238E27FC236}">
                  <a16:creationId xmlns:a16="http://schemas.microsoft.com/office/drawing/2014/main" id="{1D8DB06D-1BC6-5142-1D21-49A388621655}"/>
                </a:ext>
              </a:extLst>
            </p:cNvPr>
            <p:cNvSpPr/>
            <p:nvPr/>
          </p:nvSpPr>
          <p:spPr>
            <a:xfrm>
              <a:off x="1047090" y="5046273"/>
              <a:ext cx="367030" cy="367030"/>
            </a:xfrm>
            <a:custGeom>
              <a:avLst/>
              <a:gdLst/>
              <a:ahLst/>
              <a:cxnLst/>
              <a:rect l="l" t="t" r="r" b="b"/>
              <a:pathLst>
                <a:path w="367030" h="367029">
                  <a:moveTo>
                    <a:pt x="183240" y="0"/>
                  </a:moveTo>
                  <a:lnTo>
                    <a:pt x="134582" y="6557"/>
                  </a:lnTo>
                  <a:lnTo>
                    <a:pt x="90825" y="25054"/>
                  </a:lnTo>
                  <a:lnTo>
                    <a:pt x="53728" y="53732"/>
                  </a:lnTo>
                  <a:lnTo>
                    <a:pt x="25052" y="90829"/>
                  </a:lnTo>
                  <a:lnTo>
                    <a:pt x="6556" y="134586"/>
                  </a:lnTo>
                  <a:lnTo>
                    <a:pt x="0" y="183240"/>
                  </a:lnTo>
                  <a:lnTo>
                    <a:pt x="6556" y="231898"/>
                  </a:lnTo>
                  <a:lnTo>
                    <a:pt x="25052" y="275655"/>
                  </a:lnTo>
                  <a:lnTo>
                    <a:pt x="53728" y="312752"/>
                  </a:lnTo>
                  <a:lnTo>
                    <a:pt x="90825" y="341428"/>
                  </a:lnTo>
                  <a:lnTo>
                    <a:pt x="134582" y="359924"/>
                  </a:lnTo>
                  <a:lnTo>
                    <a:pt x="183240" y="366480"/>
                  </a:lnTo>
                  <a:lnTo>
                    <a:pt x="231898" y="359924"/>
                  </a:lnTo>
                  <a:lnTo>
                    <a:pt x="275655" y="341428"/>
                  </a:lnTo>
                  <a:lnTo>
                    <a:pt x="312752" y="312752"/>
                  </a:lnTo>
                  <a:lnTo>
                    <a:pt x="341428" y="275655"/>
                  </a:lnTo>
                  <a:lnTo>
                    <a:pt x="359924" y="231898"/>
                  </a:lnTo>
                  <a:lnTo>
                    <a:pt x="366480" y="183240"/>
                  </a:lnTo>
                  <a:lnTo>
                    <a:pt x="365479" y="163883"/>
                  </a:lnTo>
                  <a:lnTo>
                    <a:pt x="357509" y="126414"/>
                  </a:lnTo>
                  <a:lnTo>
                    <a:pt x="335455" y="115200"/>
                  </a:lnTo>
                  <a:lnTo>
                    <a:pt x="341767" y="131550"/>
                  </a:lnTo>
                  <a:lnTo>
                    <a:pt x="346291" y="148380"/>
                  </a:lnTo>
                  <a:lnTo>
                    <a:pt x="349015" y="165629"/>
                  </a:lnTo>
                  <a:lnTo>
                    <a:pt x="349926" y="183240"/>
                  </a:lnTo>
                  <a:lnTo>
                    <a:pt x="343962" y="227501"/>
                  </a:lnTo>
                  <a:lnTo>
                    <a:pt x="327136" y="267305"/>
                  </a:lnTo>
                  <a:lnTo>
                    <a:pt x="301051" y="301051"/>
                  </a:lnTo>
                  <a:lnTo>
                    <a:pt x="267305" y="327136"/>
                  </a:lnTo>
                  <a:lnTo>
                    <a:pt x="227501" y="343962"/>
                  </a:lnTo>
                  <a:lnTo>
                    <a:pt x="183240" y="349926"/>
                  </a:lnTo>
                  <a:lnTo>
                    <a:pt x="138978" y="343962"/>
                  </a:lnTo>
                  <a:lnTo>
                    <a:pt x="99175" y="327136"/>
                  </a:lnTo>
                  <a:lnTo>
                    <a:pt x="65429" y="301051"/>
                  </a:lnTo>
                  <a:lnTo>
                    <a:pt x="39344" y="267305"/>
                  </a:lnTo>
                  <a:lnTo>
                    <a:pt x="22518" y="227501"/>
                  </a:lnTo>
                  <a:lnTo>
                    <a:pt x="16554" y="183240"/>
                  </a:lnTo>
                  <a:lnTo>
                    <a:pt x="22518" y="138978"/>
                  </a:lnTo>
                  <a:lnTo>
                    <a:pt x="39344" y="99175"/>
                  </a:lnTo>
                  <a:lnTo>
                    <a:pt x="65429" y="65429"/>
                  </a:lnTo>
                  <a:lnTo>
                    <a:pt x="99175" y="39344"/>
                  </a:lnTo>
                  <a:lnTo>
                    <a:pt x="138978" y="22518"/>
                  </a:lnTo>
                  <a:lnTo>
                    <a:pt x="183240" y="16554"/>
                  </a:lnTo>
                  <a:lnTo>
                    <a:pt x="207986" y="18377"/>
                  </a:lnTo>
                  <a:lnTo>
                    <a:pt x="231966" y="23781"/>
                  </a:lnTo>
                  <a:lnTo>
                    <a:pt x="254855" y="32669"/>
                  </a:lnTo>
                  <a:lnTo>
                    <a:pt x="276326" y="44941"/>
                  </a:lnTo>
                  <a:lnTo>
                    <a:pt x="280127" y="47495"/>
                  </a:lnTo>
                  <a:lnTo>
                    <a:pt x="285258" y="46501"/>
                  </a:lnTo>
                  <a:lnTo>
                    <a:pt x="290378" y="38920"/>
                  </a:lnTo>
                  <a:lnTo>
                    <a:pt x="289373" y="33779"/>
                  </a:lnTo>
                  <a:lnTo>
                    <a:pt x="285582" y="31224"/>
                  </a:lnTo>
                  <a:lnTo>
                    <a:pt x="261973" y="17727"/>
                  </a:lnTo>
                  <a:lnTo>
                    <a:pt x="236806" y="7951"/>
                  </a:lnTo>
                  <a:lnTo>
                    <a:pt x="210442" y="2005"/>
                  </a:lnTo>
                  <a:lnTo>
                    <a:pt x="183240" y="0"/>
                  </a:lnTo>
                  <a:close/>
                </a:path>
              </a:pathLst>
            </a:custGeom>
            <a:solidFill>
              <a:srgbClr val="F1F2F2"/>
            </a:solidFill>
          </p:spPr>
          <p:txBody>
            <a:bodyPr wrap="square" lIns="0" tIns="0" rIns="0" bIns="0" rtlCol="0"/>
            <a:lstStyle/>
            <a:p>
              <a:pPr defTabSz="554492">
                <a:buClr>
                  <a:srgbClr val="000000"/>
                </a:buClr>
              </a:pPr>
              <a:endParaRPr sz="849" kern="0">
                <a:solidFill>
                  <a:srgbClr val="000000"/>
                </a:solidFill>
                <a:latin typeface="Arial"/>
                <a:cs typeface="Arial"/>
                <a:sym typeface="Arial"/>
              </a:endParaRPr>
            </a:p>
          </p:txBody>
        </p:sp>
        <p:sp>
          <p:nvSpPr>
            <p:cNvPr id="22" name="object 9">
              <a:extLst>
                <a:ext uri="{FF2B5EF4-FFF2-40B4-BE49-F238E27FC236}">
                  <a16:creationId xmlns:a16="http://schemas.microsoft.com/office/drawing/2014/main" id="{79898A64-A5CA-F40B-0806-E7CB8D8A3C01}"/>
                </a:ext>
              </a:extLst>
            </p:cNvPr>
            <p:cNvSpPr/>
            <p:nvPr/>
          </p:nvSpPr>
          <p:spPr>
            <a:xfrm>
              <a:off x="1104390" y="5047995"/>
              <a:ext cx="321945" cy="305435"/>
            </a:xfrm>
            <a:custGeom>
              <a:avLst/>
              <a:gdLst/>
              <a:ahLst/>
              <a:cxnLst/>
              <a:rect l="l" t="t" r="r" b="b"/>
              <a:pathLst>
                <a:path w="321944" h="305435">
                  <a:moveTo>
                    <a:pt x="304940" y="0"/>
                  </a:moveTo>
                  <a:lnTo>
                    <a:pt x="285060" y="12677"/>
                  </a:lnTo>
                  <a:lnTo>
                    <a:pt x="257070" y="41075"/>
                  </a:lnTo>
                  <a:lnTo>
                    <a:pt x="217742" y="85451"/>
                  </a:lnTo>
                  <a:lnTo>
                    <a:pt x="113378" y="210599"/>
                  </a:lnTo>
                  <a:lnTo>
                    <a:pt x="52490" y="135125"/>
                  </a:lnTo>
                  <a:lnTo>
                    <a:pt x="37466" y="129552"/>
                  </a:lnTo>
                  <a:lnTo>
                    <a:pt x="17987" y="139083"/>
                  </a:lnTo>
                  <a:lnTo>
                    <a:pt x="2637" y="156491"/>
                  </a:lnTo>
                  <a:lnTo>
                    <a:pt x="0" y="174548"/>
                  </a:lnTo>
                  <a:lnTo>
                    <a:pt x="79463" y="285110"/>
                  </a:lnTo>
                  <a:lnTo>
                    <a:pt x="96456" y="301261"/>
                  </a:lnTo>
                  <a:lnTo>
                    <a:pt x="114445" y="305028"/>
                  </a:lnTo>
                  <a:lnTo>
                    <a:pt x="131560" y="298150"/>
                  </a:lnTo>
                  <a:lnTo>
                    <a:pt x="145932" y="282367"/>
                  </a:lnTo>
                  <a:lnTo>
                    <a:pt x="250664" y="123907"/>
                  </a:lnTo>
                  <a:lnTo>
                    <a:pt x="303700" y="41964"/>
                  </a:lnTo>
                  <a:lnTo>
                    <a:pt x="321353" y="10327"/>
                  </a:lnTo>
                  <a:lnTo>
                    <a:pt x="319937" y="2784"/>
                  </a:lnTo>
                  <a:lnTo>
                    <a:pt x="304940" y="0"/>
                  </a:lnTo>
                  <a:close/>
                </a:path>
              </a:pathLst>
            </a:custGeom>
            <a:solidFill>
              <a:srgbClr val="82CFD1"/>
            </a:solidFill>
          </p:spPr>
          <p:txBody>
            <a:bodyPr wrap="square" lIns="0" tIns="0" rIns="0" bIns="0" rtlCol="0"/>
            <a:lstStyle/>
            <a:p>
              <a:pPr defTabSz="554492">
                <a:buClr>
                  <a:srgbClr val="000000"/>
                </a:buClr>
              </a:pPr>
              <a:endParaRPr sz="849" kern="0">
                <a:solidFill>
                  <a:srgbClr val="000000"/>
                </a:solidFill>
                <a:latin typeface="Arial"/>
                <a:cs typeface="Arial"/>
                <a:sym typeface="Arial"/>
              </a:endParaRPr>
            </a:p>
          </p:txBody>
        </p:sp>
      </p:grpSp>
      <p:grpSp>
        <p:nvGrpSpPr>
          <p:cNvPr id="23" name="object 7">
            <a:extLst>
              <a:ext uri="{FF2B5EF4-FFF2-40B4-BE49-F238E27FC236}">
                <a16:creationId xmlns:a16="http://schemas.microsoft.com/office/drawing/2014/main" id="{94B83AEF-EFD8-2D10-E7D9-D03AC1284F2D}"/>
              </a:ext>
            </a:extLst>
          </p:cNvPr>
          <p:cNvGrpSpPr/>
          <p:nvPr/>
        </p:nvGrpSpPr>
        <p:grpSpPr>
          <a:xfrm>
            <a:off x="584254" y="2317473"/>
            <a:ext cx="229975" cy="222567"/>
            <a:chOff x="1047090" y="5046273"/>
            <a:chExt cx="379245" cy="367030"/>
          </a:xfrm>
        </p:grpSpPr>
        <p:sp>
          <p:nvSpPr>
            <p:cNvPr id="24" name="object 8">
              <a:extLst>
                <a:ext uri="{FF2B5EF4-FFF2-40B4-BE49-F238E27FC236}">
                  <a16:creationId xmlns:a16="http://schemas.microsoft.com/office/drawing/2014/main" id="{291DC6A1-5151-E30F-571A-1F46FE8ADC8E}"/>
                </a:ext>
              </a:extLst>
            </p:cNvPr>
            <p:cNvSpPr/>
            <p:nvPr/>
          </p:nvSpPr>
          <p:spPr>
            <a:xfrm>
              <a:off x="1047090" y="5046273"/>
              <a:ext cx="367030" cy="367030"/>
            </a:xfrm>
            <a:custGeom>
              <a:avLst/>
              <a:gdLst/>
              <a:ahLst/>
              <a:cxnLst/>
              <a:rect l="l" t="t" r="r" b="b"/>
              <a:pathLst>
                <a:path w="367030" h="367029">
                  <a:moveTo>
                    <a:pt x="183240" y="0"/>
                  </a:moveTo>
                  <a:lnTo>
                    <a:pt x="134582" y="6557"/>
                  </a:lnTo>
                  <a:lnTo>
                    <a:pt x="90825" y="25054"/>
                  </a:lnTo>
                  <a:lnTo>
                    <a:pt x="53728" y="53732"/>
                  </a:lnTo>
                  <a:lnTo>
                    <a:pt x="25052" y="90829"/>
                  </a:lnTo>
                  <a:lnTo>
                    <a:pt x="6556" y="134586"/>
                  </a:lnTo>
                  <a:lnTo>
                    <a:pt x="0" y="183240"/>
                  </a:lnTo>
                  <a:lnTo>
                    <a:pt x="6556" y="231898"/>
                  </a:lnTo>
                  <a:lnTo>
                    <a:pt x="25052" y="275655"/>
                  </a:lnTo>
                  <a:lnTo>
                    <a:pt x="53728" y="312752"/>
                  </a:lnTo>
                  <a:lnTo>
                    <a:pt x="90825" y="341428"/>
                  </a:lnTo>
                  <a:lnTo>
                    <a:pt x="134582" y="359924"/>
                  </a:lnTo>
                  <a:lnTo>
                    <a:pt x="183240" y="366480"/>
                  </a:lnTo>
                  <a:lnTo>
                    <a:pt x="231898" y="359924"/>
                  </a:lnTo>
                  <a:lnTo>
                    <a:pt x="275655" y="341428"/>
                  </a:lnTo>
                  <a:lnTo>
                    <a:pt x="312752" y="312752"/>
                  </a:lnTo>
                  <a:lnTo>
                    <a:pt x="341428" y="275655"/>
                  </a:lnTo>
                  <a:lnTo>
                    <a:pt x="359924" y="231898"/>
                  </a:lnTo>
                  <a:lnTo>
                    <a:pt x="366480" y="183240"/>
                  </a:lnTo>
                  <a:lnTo>
                    <a:pt x="365479" y="163883"/>
                  </a:lnTo>
                  <a:lnTo>
                    <a:pt x="357509" y="126414"/>
                  </a:lnTo>
                  <a:lnTo>
                    <a:pt x="335455" y="115200"/>
                  </a:lnTo>
                  <a:lnTo>
                    <a:pt x="341767" y="131550"/>
                  </a:lnTo>
                  <a:lnTo>
                    <a:pt x="346291" y="148380"/>
                  </a:lnTo>
                  <a:lnTo>
                    <a:pt x="349015" y="165629"/>
                  </a:lnTo>
                  <a:lnTo>
                    <a:pt x="349926" y="183240"/>
                  </a:lnTo>
                  <a:lnTo>
                    <a:pt x="343962" y="227501"/>
                  </a:lnTo>
                  <a:lnTo>
                    <a:pt x="327136" y="267305"/>
                  </a:lnTo>
                  <a:lnTo>
                    <a:pt x="301051" y="301051"/>
                  </a:lnTo>
                  <a:lnTo>
                    <a:pt x="267305" y="327136"/>
                  </a:lnTo>
                  <a:lnTo>
                    <a:pt x="227501" y="343962"/>
                  </a:lnTo>
                  <a:lnTo>
                    <a:pt x="183240" y="349926"/>
                  </a:lnTo>
                  <a:lnTo>
                    <a:pt x="138978" y="343962"/>
                  </a:lnTo>
                  <a:lnTo>
                    <a:pt x="99175" y="327136"/>
                  </a:lnTo>
                  <a:lnTo>
                    <a:pt x="65429" y="301051"/>
                  </a:lnTo>
                  <a:lnTo>
                    <a:pt x="39344" y="267305"/>
                  </a:lnTo>
                  <a:lnTo>
                    <a:pt x="22518" y="227501"/>
                  </a:lnTo>
                  <a:lnTo>
                    <a:pt x="16554" y="183240"/>
                  </a:lnTo>
                  <a:lnTo>
                    <a:pt x="22518" y="138978"/>
                  </a:lnTo>
                  <a:lnTo>
                    <a:pt x="39344" y="99175"/>
                  </a:lnTo>
                  <a:lnTo>
                    <a:pt x="65429" y="65429"/>
                  </a:lnTo>
                  <a:lnTo>
                    <a:pt x="99175" y="39344"/>
                  </a:lnTo>
                  <a:lnTo>
                    <a:pt x="138978" y="22518"/>
                  </a:lnTo>
                  <a:lnTo>
                    <a:pt x="183240" y="16554"/>
                  </a:lnTo>
                  <a:lnTo>
                    <a:pt x="207986" y="18377"/>
                  </a:lnTo>
                  <a:lnTo>
                    <a:pt x="231966" y="23781"/>
                  </a:lnTo>
                  <a:lnTo>
                    <a:pt x="254855" y="32669"/>
                  </a:lnTo>
                  <a:lnTo>
                    <a:pt x="276326" y="44941"/>
                  </a:lnTo>
                  <a:lnTo>
                    <a:pt x="280127" y="47495"/>
                  </a:lnTo>
                  <a:lnTo>
                    <a:pt x="285258" y="46501"/>
                  </a:lnTo>
                  <a:lnTo>
                    <a:pt x="290378" y="38920"/>
                  </a:lnTo>
                  <a:lnTo>
                    <a:pt x="289373" y="33779"/>
                  </a:lnTo>
                  <a:lnTo>
                    <a:pt x="285582" y="31224"/>
                  </a:lnTo>
                  <a:lnTo>
                    <a:pt x="261973" y="17727"/>
                  </a:lnTo>
                  <a:lnTo>
                    <a:pt x="236806" y="7951"/>
                  </a:lnTo>
                  <a:lnTo>
                    <a:pt x="210442" y="2005"/>
                  </a:lnTo>
                  <a:lnTo>
                    <a:pt x="183240" y="0"/>
                  </a:lnTo>
                  <a:close/>
                </a:path>
              </a:pathLst>
            </a:custGeom>
            <a:solidFill>
              <a:srgbClr val="F1F2F2"/>
            </a:solidFill>
          </p:spPr>
          <p:txBody>
            <a:bodyPr wrap="square" lIns="0" tIns="0" rIns="0" bIns="0" rtlCol="0"/>
            <a:lstStyle/>
            <a:p>
              <a:pPr defTabSz="554492">
                <a:buClr>
                  <a:srgbClr val="000000"/>
                </a:buClr>
              </a:pPr>
              <a:endParaRPr sz="849" kern="0">
                <a:solidFill>
                  <a:srgbClr val="000000"/>
                </a:solidFill>
                <a:latin typeface="Arial"/>
                <a:cs typeface="Arial"/>
                <a:sym typeface="Arial"/>
              </a:endParaRPr>
            </a:p>
          </p:txBody>
        </p:sp>
        <p:sp>
          <p:nvSpPr>
            <p:cNvPr id="25" name="object 9">
              <a:extLst>
                <a:ext uri="{FF2B5EF4-FFF2-40B4-BE49-F238E27FC236}">
                  <a16:creationId xmlns:a16="http://schemas.microsoft.com/office/drawing/2014/main" id="{71D6A306-886E-A2C1-D150-929B277E59C5}"/>
                </a:ext>
              </a:extLst>
            </p:cNvPr>
            <p:cNvSpPr/>
            <p:nvPr/>
          </p:nvSpPr>
          <p:spPr>
            <a:xfrm>
              <a:off x="1104390" y="5047995"/>
              <a:ext cx="321945" cy="305435"/>
            </a:xfrm>
            <a:custGeom>
              <a:avLst/>
              <a:gdLst/>
              <a:ahLst/>
              <a:cxnLst/>
              <a:rect l="l" t="t" r="r" b="b"/>
              <a:pathLst>
                <a:path w="321944" h="305435">
                  <a:moveTo>
                    <a:pt x="304940" y="0"/>
                  </a:moveTo>
                  <a:lnTo>
                    <a:pt x="285060" y="12677"/>
                  </a:lnTo>
                  <a:lnTo>
                    <a:pt x="257070" y="41075"/>
                  </a:lnTo>
                  <a:lnTo>
                    <a:pt x="217742" y="85451"/>
                  </a:lnTo>
                  <a:lnTo>
                    <a:pt x="113378" y="210599"/>
                  </a:lnTo>
                  <a:lnTo>
                    <a:pt x="52490" y="135125"/>
                  </a:lnTo>
                  <a:lnTo>
                    <a:pt x="37466" y="129552"/>
                  </a:lnTo>
                  <a:lnTo>
                    <a:pt x="17987" y="139083"/>
                  </a:lnTo>
                  <a:lnTo>
                    <a:pt x="2637" y="156491"/>
                  </a:lnTo>
                  <a:lnTo>
                    <a:pt x="0" y="174548"/>
                  </a:lnTo>
                  <a:lnTo>
                    <a:pt x="79463" y="285110"/>
                  </a:lnTo>
                  <a:lnTo>
                    <a:pt x="96456" y="301261"/>
                  </a:lnTo>
                  <a:lnTo>
                    <a:pt x="114445" y="305028"/>
                  </a:lnTo>
                  <a:lnTo>
                    <a:pt x="131560" y="298150"/>
                  </a:lnTo>
                  <a:lnTo>
                    <a:pt x="145932" y="282367"/>
                  </a:lnTo>
                  <a:lnTo>
                    <a:pt x="250664" y="123907"/>
                  </a:lnTo>
                  <a:lnTo>
                    <a:pt x="303700" y="41964"/>
                  </a:lnTo>
                  <a:lnTo>
                    <a:pt x="321353" y="10327"/>
                  </a:lnTo>
                  <a:lnTo>
                    <a:pt x="319937" y="2784"/>
                  </a:lnTo>
                  <a:lnTo>
                    <a:pt x="304940" y="0"/>
                  </a:lnTo>
                  <a:close/>
                </a:path>
              </a:pathLst>
            </a:custGeom>
            <a:solidFill>
              <a:srgbClr val="82CFD1"/>
            </a:solidFill>
          </p:spPr>
          <p:txBody>
            <a:bodyPr wrap="square" lIns="0" tIns="0" rIns="0" bIns="0" rtlCol="0"/>
            <a:lstStyle/>
            <a:p>
              <a:pPr defTabSz="554492">
                <a:buClr>
                  <a:srgbClr val="000000"/>
                </a:buClr>
              </a:pPr>
              <a:endParaRPr sz="849" kern="0">
                <a:solidFill>
                  <a:srgbClr val="000000"/>
                </a:solidFill>
                <a:latin typeface="Arial"/>
                <a:cs typeface="Arial"/>
                <a:sym typeface="Arial"/>
              </a:endParaRPr>
            </a:p>
          </p:txBody>
        </p:sp>
      </p:grpSp>
      <p:sp>
        <p:nvSpPr>
          <p:cNvPr id="37" name="Title 3">
            <a:extLst>
              <a:ext uri="{FF2B5EF4-FFF2-40B4-BE49-F238E27FC236}">
                <a16:creationId xmlns:a16="http://schemas.microsoft.com/office/drawing/2014/main" id="{44D91D39-EDBE-7227-D2E3-4835D7DFD85F}"/>
              </a:ext>
            </a:extLst>
          </p:cNvPr>
          <p:cNvSpPr txBox="1">
            <a:spLocks/>
          </p:cNvSpPr>
          <p:nvPr/>
        </p:nvSpPr>
        <p:spPr>
          <a:xfrm>
            <a:off x="2123082" y="2988579"/>
            <a:ext cx="2033583" cy="258532"/>
          </a:xfrm>
          <a:prstGeom prst="rect">
            <a:avLst/>
          </a:prstGeom>
          <a:noFill/>
          <a:ln>
            <a:noFill/>
          </a:ln>
        </p:spPr>
        <p:txBody>
          <a:bodyPr spcFirstLastPara="1" vert="horz" wrap="square" lIns="91440" tIns="45720" rIns="91440" bIns="45720" rtlCol="0" anchor="b" anchorCtr="0">
            <a:spAutoFit/>
          </a:bodyPr>
          <a:lstStyle>
            <a:lvl1pPr lvl="0" algn="l" defTabSz="914400" rtl="0" eaLnBrk="1" latinLnBrk="0" hangingPunct="1">
              <a:lnSpc>
                <a:spcPct val="90000"/>
              </a:lnSpc>
              <a:spcBef>
                <a:spcPts val="0"/>
              </a:spcBef>
              <a:spcAft>
                <a:spcPts val="0"/>
              </a:spcAft>
              <a:buSzPts val="1400"/>
              <a:buNone/>
              <a:defRPr sz="3002" b="1" i="0" kern="1200">
                <a:solidFill>
                  <a:srgbClr val="3B617B"/>
                </a:solidFill>
                <a:latin typeface="Montserrat ExtraBold"/>
                <a:ea typeface="Montserrat ExtraBold"/>
                <a:cs typeface="Montserrat ExtraBold"/>
                <a:sym typeface="Montserrat Extra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GB" sz="1200" dirty="0">
                <a:latin typeface="Montserrat" panose="00000500000000000000" pitchFamily="2" charset="0"/>
              </a:rPr>
              <a:t>Metabolic pathway</a:t>
            </a:r>
          </a:p>
        </p:txBody>
      </p:sp>
      <p:sp>
        <p:nvSpPr>
          <p:cNvPr id="41" name="Rectangle: Rounded Corners 40">
            <a:extLst>
              <a:ext uri="{FF2B5EF4-FFF2-40B4-BE49-F238E27FC236}">
                <a16:creationId xmlns:a16="http://schemas.microsoft.com/office/drawing/2014/main" id="{7DCBAE53-B97D-0F04-E9A2-7D9B560C5F59}"/>
              </a:ext>
            </a:extLst>
          </p:cNvPr>
          <p:cNvSpPr/>
          <p:nvPr/>
        </p:nvSpPr>
        <p:spPr>
          <a:xfrm>
            <a:off x="1313234" y="2799731"/>
            <a:ext cx="3297677" cy="3494065"/>
          </a:xfrm>
          <a:prstGeom prst="roundRect">
            <a:avLst/>
          </a:prstGeom>
          <a:noFill/>
          <a:ln w="57150">
            <a:solidFill>
              <a:srgbClr val="F1F2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1" name="Group 50">
            <a:extLst>
              <a:ext uri="{FF2B5EF4-FFF2-40B4-BE49-F238E27FC236}">
                <a16:creationId xmlns:a16="http://schemas.microsoft.com/office/drawing/2014/main" id="{4E9173F0-1A41-5B3B-48AF-B9A6C8485134}"/>
              </a:ext>
            </a:extLst>
          </p:cNvPr>
          <p:cNvGrpSpPr/>
          <p:nvPr/>
        </p:nvGrpSpPr>
        <p:grpSpPr>
          <a:xfrm>
            <a:off x="5586665" y="2835615"/>
            <a:ext cx="3112545" cy="3338496"/>
            <a:chOff x="6955277" y="3091804"/>
            <a:chExt cx="3112545" cy="2987298"/>
          </a:xfrm>
        </p:grpSpPr>
        <p:sp>
          <p:nvSpPr>
            <p:cNvPr id="34" name="TextBox 33">
              <a:extLst>
                <a:ext uri="{FF2B5EF4-FFF2-40B4-BE49-F238E27FC236}">
                  <a16:creationId xmlns:a16="http://schemas.microsoft.com/office/drawing/2014/main" id="{BE5F4E75-8FAB-8C97-64CA-9175CA61364D}"/>
                </a:ext>
              </a:extLst>
            </p:cNvPr>
            <p:cNvSpPr txBox="1"/>
            <p:nvPr/>
          </p:nvSpPr>
          <p:spPr>
            <a:xfrm>
              <a:off x="7375844" y="3106136"/>
              <a:ext cx="2136895" cy="523220"/>
            </a:xfrm>
            <a:prstGeom prst="rect">
              <a:avLst/>
            </a:prstGeom>
            <a:noFill/>
          </p:spPr>
          <p:txBody>
            <a:bodyPr wrap="square">
              <a:spAutoFit/>
            </a:bodyPr>
            <a:lstStyle/>
            <a:p>
              <a:pPr algn="ctr"/>
              <a:r>
                <a:rPr lang="en-GB" sz="1400" b="1" dirty="0" err="1">
                  <a:solidFill>
                    <a:srgbClr val="3B617B"/>
                  </a:solidFill>
                  <a:latin typeface="Montserrat" panose="00000500000000000000" pitchFamily="2" charset="0"/>
                  <a:ea typeface="Calibri" panose="020F0502020204030204" pitchFamily="34" charset="0"/>
                  <a:cs typeface="Times New Roman" panose="02020603050405020304" pitchFamily="18" charset="0"/>
                </a:rPr>
                <a:t>RepliGut</a:t>
              </a:r>
              <a:r>
                <a:rPr lang="en-GB" sz="1400" b="1" dirty="0">
                  <a:solidFill>
                    <a:srgbClr val="3B617B"/>
                  </a:solidFill>
                  <a:latin typeface="Montserrat" panose="00000500000000000000" pitchFamily="2" charset="0"/>
                  <a:ea typeface="Calibri" panose="020F0502020204030204" pitchFamily="34" charset="0"/>
                  <a:cs typeface="Times New Roman" panose="02020603050405020304" pitchFamily="18" charset="0"/>
                </a:rPr>
                <a:t>® CYP3A4 expression</a:t>
              </a:r>
            </a:p>
          </p:txBody>
        </p:sp>
        <p:sp>
          <p:nvSpPr>
            <p:cNvPr id="43" name="Rectangle: Rounded Corners 42">
              <a:extLst>
                <a:ext uri="{FF2B5EF4-FFF2-40B4-BE49-F238E27FC236}">
                  <a16:creationId xmlns:a16="http://schemas.microsoft.com/office/drawing/2014/main" id="{EEC96167-378A-354D-55D7-F4BA80580659}"/>
                </a:ext>
              </a:extLst>
            </p:cNvPr>
            <p:cNvSpPr/>
            <p:nvPr/>
          </p:nvSpPr>
          <p:spPr>
            <a:xfrm>
              <a:off x="6955277" y="3091804"/>
              <a:ext cx="3112545" cy="2987298"/>
            </a:xfrm>
            <a:prstGeom prst="roundRect">
              <a:avLst/>
            </a:prstGeom>
            <a:noFill/>
            <a:ln w="57150">
              <a:solidFill>
                <a:srgbClr val="F1F2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4" name="Picture 2">
            <a:extLst>
              <a:ext uri="{FF2B5EF4-FFF2-40B4-BE49-F238E27FC236}">
                <a16:creationId xmlns:a16="http://schemas.microsoft.com/office/drawing/2014/main" id="{A8B2DC2D-9128-88E8-3B5C-4B619FD529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0345" y="3269782"/>
            <a:ext cx="2429132" cy="288451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Object 4">
            <a:extLst>
              <a:ext uri="{FF2B5EF4-FFF2-40B4-BE49-F238E27FC236}">
                <a16:creationId xmlns:a16="http://schemas.microsoft.com/office/drawing/2014/main" id="{59B884ED-BDA7-EA02-13E7-AE32809BBF9C}"/>
              </a:ext>
            </a:extLst>
          </p:cNvPr>
          <p:cNvGraphicFramePr>
            <a:graphicFrameLocks noChangeAspect="1"/>
          </p:cNvGraphicFramePr>
          <p:nvPr>
            <p:extLst>
              <p:ext uri="{D42A27DB-BD31-4B8C-83A1-F6EECF244321}">
                <p14:modId xmlns:p14="http://schemas.microsoft.com/office/powerpoint/2010/main" val="1324092389"/>
              </p:ext>
            </p:extLst>
          </p:nvPr>
        </p:nvGraphicFramePr>
        <p:xfrm>
          <a:off x="6132477" y="3166761"/>
          <a:ext cx="2020923" cy="3007349"/>
        </p:xfrm>
        <a:graphic>
          <a:graphicData uri="http://schemas.openxmlformats.org/presentationml/2006/ole">
            <mc:AlternateContent xmlns:mc="http://schemas.openxmlformats.org/markup-compatibility/2006">
              <mc:Choice xmlns:v="urn:schemas-microsoft-com:vml" Requires="v">
                <p:oleObj name="Prism 9" r:id="rId4" imgW="1978946" imgH="2942459" progId="Prism9.Document">
                  <p:embed/>
                </p:oleObj>
              </mc:Choice>
              <mc:Fallback>
                <p:oleObj name="Prism 9" r:id="rId4" imgW="1978946" imgH="2942459" progId="Prism9.Document">
                  <p:embed/>
                  <p:pic>
                    <p:nvPicPr>
                      <p:cNvPr id="5" name="Object 4">
                        <a:extLst>
                          <a:ext uri="{FF2B5EF4-FFF2-40B4-BE49-F238E27FC236}">
                            <a16:creationId xmlns:a16="http://schemas.microsoft.com/office/drawing/2014/main" id="{59B884ED-BDA7-EA02-13E7-AE32809BBF9C}"/>
                          </a:ext>
                        </a:extLst>
                      </p:cNvPr>
                      <p:cNvPicPr/>
                      <p:nvPr/>
                    </p:nvPicPr>
                    <p:blipFill>
                      <a:blip r:embed="rId5"/>
                      <a:stretch>
                        <a:fillRect/>
                      </a:stretch>
                    </p:blipFill>
                    <p:spPr>
                      <a:xfrm>
                        <a:off x="6132477" y="3166761"/>
                        <a:ext cx="2020923" cy="3007349"/>
                      </a:xfrm>
                      <a:prstGeom prst="rect">
                        <a:avLst/>
                      </a:prstGeom>
                    </p:spPr>
                  </p:pic>
                </p:oleObj>
              </mc:Fallback>
            </mc:AlternateContent>
          </a:graphicData>
        </a:graphic>
      </p:graphicFrame>
      <p:pic>
        <p:nvPicPr>
          <p:cNvPr id="6" name="Picture 2" descr="Altis Biosystems | LinkedIn">
            <a:extLst>
              <a:ext uri="{FF2B5EF4-FFF2-40B4-BE49-F238E27FC236}">
                <a16:creationId xmlns:a16="http://schemas.microsoft.com/office/drawing/2014/main" id="{AF2FA190-5D41-D6A2-B39D-7AADA7C554D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9208" b="26408"/>
          <a:stretch/>
        </p:blipFill>
        <p:spPr bwMode="auto">
          <a:xfrm>
            <a:off x="10515430" y="428278"/>
            <a:ext cx="1466314" cy="650807"/>
          </a:xfrm>
          <a:prstGeom prst="rect">
            <a:avLst/>
          </a:prstGeom>
          <a:noFill/>
          <a:extLst>
            <a:ext uri="{909E8E84-426E-40DD-AFC4-6F175D3DCCD1}">
              <a14:hiddenFill xmlns:a14="http://schemas.microsoft.com/office/drawing/2010/main">
                <a:solidFill>
                  <a:srgbClr val="FFFFFF"/>
                </a:solidFill>
              </a14:hiddenFill>
            </a:ext>
          </a:extLst>
        </p:spPr>
      </p:pic>
      <p:sp>
        <p:nvSpPr>
          <p:cNvPr id="7" name="object 108">
            <a:extLst>
              <a:ext uri="{FF2B5EF4-FFF2-40B4-BE49-F238E27FC236}">
                <a16:creationId xmlns:a16="http://schemas.microsoft.com/office/drawing/2014/main" id="{D742CDCD-71D1-6BA7-CF48-7A0E263B3B61}"/>
              </a:ext>
            </a:extLst>
          </p:cNvPr>
          <p:cNvSpPr txBox="1"/>
          <p:nvPr/>
        </p:nvSpPr>
        <p:spPr>
          <a:xfrm>
            <a:off x="10504930" y="308657"/>
            <a:ext cx="1836861" cy="389543"/>
          </a:xfrm>
          <a:prstGeom prst="rect">
            <a:avLst/>
          </a:prstGeom>
        </p:spPr>
        <p:txBody>
          <a:bodyPr vert="horz" wrap="square" lIns="0" tIns="7316" rIns="0" bIns="0" rtlCol="0">
            <a:spAutoFit/>
          </a:bodyPr>
          <a:lstStyle/>
          <a:p>
            <a:pPr marL="7701" marR="0" lvl="0" indent="0" algn="l" defTabSz="914400" rtl="0" eaLnBrk="1" fontAlgn="auto" latinLnBrk="0" hangingPunct="1">
              <a:lnSpc>
                <a:spcPct val="100000"/>
              </a:lnSpc>
              <a:spcBef>
                <a:spcPts val="58"/>
              </a:spcBef>
              <a:spcAft>
                <a:spcPts val="0"/>
              </a:spcAft>
              <a:buClrTx/>
              <a:buSzTx/>
              <a:buFontTx/>
              <a:buNone/>
              <a:tabLst/>
              <a:defRPr/>
            </a:pPr>
            <a:r>
              <a:rPr kumimoji="0" lang="en-GB" sz="1200" i="0" u="none" strike="noStrike" kern="1200" cap="none" spc="-52" normalizeH="0" baseline="0" noProof="0" dirty="0">
                <a:ln>
                  <a:noFill/>
                </a:ln>
                <a:solidFill>
                  <a:srgbClr val="3B617B"/>
                </a:solidFill>
                <a:effectLst/>
                <a:uLnTx/>
                <a:uFillTx/>
                <a:latin typeface="Montserrat" panose="00000500000000000000" pitchFamily="2" charset="0"/>
                <a:cs typeface="Montserrat-ExtraBold"/>
              </a:rPr>
              <a:t>In partnership with…</a:t>
            </a:r>
          </a:p>
          <a:p>
            <a:pPr marL="7701" marR="0" lvl="0" indent="0" algn="l" defTabSz="914400" rtl="0" eaLnBrk="1" fontAlgn="auto" latinLnBrk="0" hangingPunct="1">
              <a:lnSpc>
                <a:spcPct val="100000"/>
              </a:lnSpc>
              <a:spcBef>
                <a:spcPts val="58"/>
              </a:spcBef>
              <a:spcAft>
                <a:spcPts val="0"/>
              </a:spcAft>
              <a:buClrTx/>
              <a:buSzTx/>
              <a:buFontTx/>
              <a:buNone/>
              <a:tabLst/>
              <a:defRPr/>
            </a:pPr>
            <a:endParaRPr kumimoji="0" lang="en-GB" sz="1200" i="0" u="none" strike="noStrike" kern="1200" cap="none" spc="-52" normalizeH="0" baseline="0" noProof="0" dirty="0">
              <a:ln>
                <a:noFill/>
              </a:ln>
              <a:solidFill>
                <a:srgbClr val="3B617B"/>
              </a:solidFill>
              <a:effectLst/>
              <a:uLnTx/>
              <a:uFillTx/>
              <a:latin typeface="Montserrat-ExtraBold"/>
              <a:ea typeface="+mn-ea"/>
              <a:cs typeface="Montserrat-ExtraBold"/>
            </a:endParaRPr>
          </a:p>
        </p:txBody>
      </p:sp>
    </p:spTree>
    <p:extLst>
      <p:ext uri="{BB962C8B-B14F-4D97-AF65-F5344CB8AC3E}">
        <p14:creationId xmlns:p14="http://schemas.microsoft.com/office/powerpoint/2010/main" val="21531333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B5D9E1E-013D-B301-113B-F780441EFADD}"/>
              </a:ext>
            </a:extLst>
          </p:cNvPr>
          <p:cNvSpPr>
            <a:spLocks noGrp="1"/>
          </p:cNvSpPr>
          <p:nvPr>
            <p:ph type="title"/>
          </p:nvPr>
        </p:nvSpPr>
        <p:spPr/>
        <p:txBody>
          <a:bodyPr/>
          <a:lstStyle/>
          <a:p>
            <a:r>
              <a:rPr lang="en-GB" dirty="0"/>
              <a:t>Case study: Midazolam</a:t>
            </a:r>
          </a:p>
        </p:txBody>
      </p:sp>
      <p:sp>
        <p:nvSpPr>
          <p:cNvPr id="58" name="Footer Placeholder 5">
            <a:extLst>
              <a:ext uri="{FF2B5EF4-FFF2-40B4-BE49-F238E27FC236}">
                <a16:creationId xmlns:a16="http://schemas.microsoft.com/office/drawing/2014/main" id="{45A77892-C6A5-7A3A-2331-CF9EC0912F28}"/>
              </a:ext>
            </a:extLst>
          </p:cNvPr>
          <p:cNvSpPr>
            <a:spLocks noGrp="1"/>
          </p:cNvSpPr>
          <p:nvPr>
            <p:ph type="ftr" sz="quarter" idx="31"/>
          </p:nvPr>
        </p:nvSpPr>
        <p:spPr/>
        <p:txBody>
          <a:bodyPr/>
          <a:lstStyle/>
          <a:p>
            <a:pPr algn="l"/>
            <a:r>
              <a:rPr lang="en-GB" dirty="0"/>
              <a:t>Transforming drug discovery </a:t>
            </a:r>
            <a:r>
              <a:rPr lang="en-GB" b="0" dirty="0"/>
              <a:t>| Non-confidential © CN Bio 2024 | </a:t>
            </a:r>
            <a:r>
              <a:rPr lang="en-GB" sz="900" b="0" dirty="0">
                <a:latin typeface="Montserrat" panose="00000500000000000000" pitchFamily="2" charset="0"/>
                <a:cs typeface="Montserrat-Light" panose="020B0604020202020204" charset="0"/>
              </a:rPr>
              <a:t>1. H. </a:t>
            </a:r>
            <a:r>
              <a:rPr lang="en-GB" sz="900" b="0" dirty="0" err="1">
                <a:latin typeface="Montserrat" panose="00000500000000000000" pitchFamily="2" charset="0"/>
                <a:cs typeface="Montserrat-Light" panose="020B0604020202020204" charset="0"/>
              </a:rPr>
              <a:t>Musther</a:t>
            </a:r>
            <a:r>
              <a:rPr lang="en-GB" b="0" dirty="0">
                <a:latin typeface="Montserrat" panose="00000500000000000000" pitchFamily="2" charset="0"/>
                <a:cs typeface="Montserrat-Light" panose="020B0604020202020204" charset="0"/>
              </a:rPr>
              <a:t> </a:t>
            </a:r>
            <a:r>
              <a:rPr lang="en-GB" sz="900" b="0" i="1" dirty="0">
                <a:latin typeface="Montserrat" panose="00000500000000000000" pitchFamily="2" charset="0"/>
                <a:cs typeface="Montserrat-Light" panose="020B0604020202020204" charset="0"/>
              </a:rPr>
              <a:t>et al.</a:t>
            </a:r>
            <a:r>
              <a:rPr lang="en-GB" sz="900" b="0" dirty="0">
                <a:latin typeface="Montserrat" panose="00000500000000000000" pitchFamily="2" charset="0"/>
                <a:cs typeface="Montserrat-Light" panose="020B0604020202020204" charset="0"/>
              </a:rPr>
              <a:t>, Eur. J. Pharm. Sci., 2014</a:t>
            </a:r>
            <a:endParaRPr lang="en-GB" sz="900" b="0" dirty="0">
              <a:solidFill>
                <a:schemeClr val="accent6"/>
              </a:solidFill>
              <a:latin typeface="Montserrat" panose="00000500000000000000" pitchFamily="2" charset="0"/>
              <a:cs typeface="Montserrat-Light" panose="020B0604020202020204" charset="0"/>
            </a:endParaRPr>
          </a:p>
          <a:p>
            <a:pPr algn="l"/>
            <a:endParaRPr lang="en-GB" b="0" dirty="0"/>
          </a:p>
        </p:txBody>
      </p:sp>
      <p:sp>
        <p:nvSpPr>
          <p:cNvPr id="4" name="Text Placeholder 4">
            <a:extLst>
              <a:ext uri="{FF2B5EF4-FFF2-40B4-BE49-F238E27FC236}">
                <a16:creationId xmlns:a16="http://schemas.microsoft.com/office/drawing/2014/main" id="{9D3503CB-DACB-4F4A-9784-A9854D826E8D}"/>
              </a:ext>
            </a:extLst>
          </p:cNvPr>
          <p:cNvSpPr txBox="1">
            <a:spLocks/>
          </p:cNvSpPr>
          <p:nvPr/>
        </p:nvSpPr>
        <p:spPr>
          <a:xfrm>
            <a:off x="549442" y="1466314"/>
            <a:ext cx="6831072" cy="595043"/>
          </a:xfrm>
          <a:prstGeom prst="rect">
            <a:avLst/>
          </a:prstGeom>
        </p:spPr>
        <p:txBody>
          <a:bodyPr vert="horz" lIns="91440" tIns="45720" rIns="91440" bIns="45720" rtlCol="0">
            <a:noAutofit/>
          </a:bodyPr>
          <a:lstStyle>
            <a:lvl1pPr marL="0" indent="0" algn="l" defTabSz="914400" rtl="0" eaLnBrk="1" latinLnBrk="0" hangingPunct="1">
              <a:lnSpc>
                <a:spcPts val="1880"/>
              </a:lnSpc>
              <a:spcBef>
                <a:spcPts val="1000"/>
              </a:spcBef>
              <a:buFont typeface="Arial" panose="020B0604020202020204" pitchFamily="34" charset="0"/>
              <a:buNone/>
              <a:defRPr lang="en-GB" sz="1400" b="1" i="0" kern="1200" dirty="0">
                <a:solidFill>
                  <a:schemeClr val="accent1"/>
                </a:solidFill>
                <a:latin typeface="Montserrat"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700">
              <a:lnSpc>
                <a:spcPct val="100000"/>
              </a:lnSpc>
              <a:spcBef>
                <a:spcPts val="95"/>
              </a:spcBef>
            </a:pPr>
            <a:r>
              <a:rPr lang="en-GB" sz="1400" b="1" spc="-85" dirty="0">
                <a:solidFill>
                  <a:srgbClr val="3B617B"/>
                </a:solidFill>
                <a:latin typeface="Montserrat" panose="00000500000000000000" pitchFamily="2" charset="0"/>
                <a:cs typeface="Montserrat-ExtraBold"/>
              </a:rPr>
              <a:t>Improved </a:t>
            </a:r>
            <a:r>
              <a:rPr lang="en-GB" spc="-85" dirty="0">
                <a:solidFill>
                  <a:srgbClr val="3B617B"/>
                </a:solidFill>
                <a:latin typeface="Montserrat" panose="00000500000000000000" pitchFamily="2" charset="0"/>
                <a:cs typeface="Montserrat-ExtraBold"/>
              </a:rPr>
              <a:t>estimation</a:t>
            </a:r>
            <a:r>
              <a:rPr lang="en-GB" sz="1400" b="1" spc="-85" dirty="0">
                <a:solidFill>
                  <a:srgbClr val="3B617B"/>
                </a:solidFill>
                <a:latin typeface="Montserrat" panose="00000500000000000000" pitchFamily="2" charset="0"/>
                <a:cs typeface="Montserrat-ExtraBold"/>
              </a:rPr>
              <a:t> of oral bioavailability in Gut/Liver MPS with </a:t>
            </a:r>
            <a:r>
              <a:rPr lang="en-GB" sz="1400" b="1" spc="-85" dirty="0" err="1">
                <a:solidFill>
                  <a:srgbClr val="3B617B"/>
                </a:solidFill>
                <a:latin typeface="Montserrat" panose="00000500000000000000" pitchFamily="2" charset="0"/>
                <a:cs typeface="Montserrat-ExtraBold"/>
              </a:rPr>
              <a:t>RepliGut</a:t>
            </a:r>
            <a:r>
              <a:rPr lang="en-GB" sz="1400" b="1" spc="-85" dirty="0">
                <a:solidFill>
                  <a:srgbClr val="3B617B"/>
                </a:solidFill>
                <a:latin typeface="Montserrat" panose="00000500000000000000" pitchFamily="2" charset="0"/>
                <a:cs typeface="Montserrat-ExtraBold"/>
              </a:rPr>
              <a:t>®</a:t>
            </a:r>
            <a:endParaRPr lang="en-GB" dirty="0">
              <a:latin typeface="Montserrat" panose="00000500000000000000" pitchFamily="2" charset="0"/>
            </a:endParaRPr>
          </a:p>
        </p:txBody>
      </p:sp>
      <p:sp>
        <p:nvSpPr>
          <p:cNvPr id="28" name="TextBox 27">
            <a:extLst>
              <a:ext uri="{FF2B5EF4-FFF2-40B4-BE49-F238E27FC236}">
                <a16:creationId xmlns:a16="http://schemas.microsoft.com/office/drawing/2014/main" id="{C660830C-69C0-8100-D127-3803019A7672}"/>
              </a:ext>
            </a:extLst>
          </p:cNvPr>
          <p:cNvSpPr txBox="1"/>
          <p:nvPr/>
        </p:nvSpPr>
        <p:spPr>
          <a:xfrm>
            <a:off x="594321" y="5559827"/>
            <a:ext cx="9846464" cy="830997"/>
          </a:xfrm>
          <a:prstGeom prst="rect">
            <a:avLst/>
          </a:prstGeom>
          <a:noFill/>
        </p:spPr>
        <p:txBody>
          <a:bodyPr wrap="square" rtlCol="0">
            <a:spAutoFit/>
          </a:bodyPr>
          <a:lstStyle/>
          <a:p>
            <a:pPr marL="285750" indent="-285750">
              <a:buFont typeface="Arial" panose="020B0604020202020204" pitchFamily="34" charset="0"/>
              <a:buChar char="•"/>
            </a:pPr>
            <a:r>
              <a:rPr lang="en-GB" sz="1600" b="1" dirty="0">
                <a:solidFill>
                  <a:schemeClr val="tx2"/>
                </a:solidFill>
                <a:latin typeface="Montserrat" panose="00000500000000000000" pitchFamily="2" charset="0"/>
                <a:cs typeface="Montserrat-Light" panose="020B0604020202020204" charset="0"/>
              </a:rPr>
              <a:t>Fractionally higher drug clearance in Gut-Liver MPS model than conventional CaCo-2</a:t>
            </a:r>
          </a:p>
          <a:p>
            <a:pPr marL="285750" indent="-285750">
              <a:buFont typeface="Arial" panose="020B0604020202020204" pitchFamily="34" charset="0"/>
              <a:buChar char="•"/>
            </a:pPr>
            <a:r>
              <a:rPr lang="en-GB" sz="1600" b="1" dirty="0">
                <a:solidFill>
                  <a:schemeClr val="tx2"/>
                </a:solidFill>
                <a:latin typeface="Montserrat" panose="00000500000000000000" pitchFamily="2" charset="0"/>
                <a:cs typeface="Montserrat-Light" panose="020B0604020202020204" charset="0"/>
              </a:rPr>
              <a:t>Increased metabolism into 1-hydroximidazolam by </a:t>
            </a:r>
            <a:r>
              <a:rPr lang="en-GB" sz="1600" b="1" dirty="0" err="1">
                <a:solidFill>
                  <a:schemeClr val="tx2"/>
                </a:solidFill>
                <a:latin typeface="Montserrat" panose="00000500000000000000" pitchFamily="2" charset="0"/>
                <a:cs typeface="Montserrat-Light" panose="020B0604020202020204" charset="0"/>
              </a:rPr>
              <a:t>RepliGut</a:t>
            </a:r>
            <a:r>
              <a:rPr lang="en-GB" sz="1600" b="1" dirty="0">
                <a:solidFill>
                  <a:schemeClr val="tx2"/>
                </a:solidFill>
                <a:latin typeface="Montserrat" panose="00000500000000000000" pitchFamily="2" charset="0"/>
                <a:cs typeface="Montserrat-Light" panose="020B0604020202020204" charset="0"/>
              </a:rPr>
              <a:t>® correlated with CYP3A4 expression</a:t>
            </a:r>
          </a:p>
        </p:txBody>
      </p:sp>
      <p:sp>
        <p:nvSpPr>
          <p:cNvPr id="2" name="Title 3">
            <a:extLst>
              <a:ext uri="{FF2B5EF4-FFF2-40B4-BE49-F238E27FC236}">
                <a16:creationId xmlns:a16="http://schemas.microsoft.com/office/drawing/2014/main" id="{350433C0-F701-CE5C-3036-6AEF00FEF96B}"/>
              </a:ext>
            </a:extLst>
          </p:cNvPr>
          <p:cNvSpPr txBox="1">
            <a:spLocks/>
          </p:cNvSpPr>
          <p:nvPr/>
        </p:nvSpPr>
        <p:spPr>
          <a:xfrm>
            <a:off x="626783" y="4826527"/>
            <a:ext cx="2246921" cy="424732"/>
          </a:xfrm>
          <a:prstGeom prst="rect">
            <a:avLst/>
          </a:prstGeom>
          <a:noFill/>
          <a:ln>
            <a:noFill/>
          </a:ln>
        </p:spPr>
        <p:txBody>
          <a:bodyPr spcFirstLastPara="1" vert="horz" wrap="square" lIns="91440" tIns="45720" rIns="91440" bIns="45720" rtlCol="0" anchor="b" anchorCtr="0">
            <a:spAutoFit/>
          </a:bodyPr>
          <a:lstStyle>
            <a:lvl1pPr lvl="0" algn="l" defTabSz="914400" rtl="0" eaLnBrk="1" latinLnBrk="0" hangingPunct="1">
              <a:lnSpc>
                <a:spcPct val="90000"/>
              </a:lnSpc>
              <a:spcBef>
                <a:spcPts val="0"/>
              </a:spcBef>
              <a:spcAft>
                <a:spcPts val="0"/>
              </a:spcAft>
              <a:buSzPts val="1400"/>
              <a:buNone/>
              <a:defRPr sz="3002" b="1" i="0" kern="1200">
                <a:solidFill>
                  <a:srgbClr val="3B617B"/>
                </a:solidFill>
                <a:latin typeface="Montserrat ExtraBold"/>
                <a:ea typeface="Montserrat ExtraBold"/>
                <a:cs typeface="Montserrat ExtraBold"/>
                <a:sym typeface="Montserrat Extra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lgn="ctr"/>
            <a:r>
              <a:rPr lang="en-GB" sz="1200" b="0" i="1" dirty="0">
                <a:solidFill>
                  <a:srgbClr val="6D6E71"/>
                </a:solidFill>
                <a:latin typeface="Montserrat" panose="00000500000000000000" pitchFamily="2" charset="0"/>
              </a:rPr>
              <a:t>Gut-Liver (50</a:t>
            </a:r>
            <a:r>
              <a:rPr lang="en-GB" sz="1200" b="0" i="1" dirty="0">
                <a:solidFill>
                  <a:srgbClr val="6D6E71"/>
                </a:solidFill>
                <a:effectLst/>
                <a:latin typeface="Montserrat" panose="00000500000000000000" pitchFamily="2" charset="0"/>
              </a:rPr>
              <a:t>µM dose); Liver only (5µM dose)</a:t>
            </a:r>
            <a:endParaRPr lang="en-GB" sz="1200" b="0" i="1" dirty="0">
              <a:solidFill>
                <a:srgbClr val="6D6E71"/>
              </a:solidFill>
              <a:latin typeface="Montserrat" panose="00000500000000000000" pitchFamily="2" charset="0"/>
            </a:endParaRPr>
          </a:p>
        </p:txBody>
      </p:sp>
      <p:sp>
        <p:nvSpPr>
          <p:cNvPr id="17" name="Title 3">
            <a:extLst>
              <a:ext uri="{FF2B5EF4-FFF2-40B4-BE49-F238E27FC236}">
                <a16:creationId xmlns:a16="http://schemas.microsoft.com/office/drawing/2014/main" id="{8EA0E026-2BEB-29CA-5ED0-BFB0D3911AC6}"/>
              </a:ext>
            </a:extLst>
          </p:cNvPr>
          <p:cNvSpPr txBox="1">
            <a:spLocks/>
          </p:cNvSpPr>
          <p:nvPr/>
        </p:nvSpPr>
        <p:spPr>
          <a:xfrm>
            <a:off x="5331342" y="2188529"/>
            <a:ext cx="2714292" cy="397032"/>
          </a:xfrm>
          <a:prstGeom prst="rect">
            <a:avLst/>
          </a:prstGeom>
          <a:noFill/>
          <a:ln>
            <a:noFill/>
          </a:ln>
        </p:spPr>
        <p:txBody>
          <a:bodyPr spcFirstLastPara="1" vert="horz" wrap="square" lIns="91440" tIns="45720" rIns="91440" bIns="45720" rtlCol="0" anchor="b" anchorCtr="0">
            <a:spAutoFit/>
          </a:bodyPr>
          <a:lstStyle>
            <a:lvl1pPr lvl="0" algn="l" defTabSz="914400" rtl="0" eaLnBrk="1" latinLnBrk="0" hangingPunct="1">
              <a:lnSpc>
                <a:spcPct val="90000"/>
              </a:lnSpc>
              <a:spcBef>
                <a:spcPts val="0"/>
              </a:spcBef>
              <a:spcAft>
                <a:spcPts val="0"/>
              </a:spcAft>
              <a:buSzPts val="1400"/>
              <a:buNone/>
              <a:defRPr sz="3002" b="1" i="0" kern="1200">
                <a:solidFill>
                  <a:srgbClr val="3B617B"/>
                </a:solidFill>
                <a:latin typeface="Montserrat ExtraBold"/>
                <a:ea typeface="Montserrat ExtraBold"/>
                <a:cs typeface="Montserrat ExtraBold"/>
                <a:sym typeface="Montserrat Extra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lgn="ctr"/>
            <a:r>
              <a:rPr lang="en-GB" sz="1100" dirty="0">
                <a:solidFill>
                  <a:srgbClr val="6D6E71"/>
                </a:solidFill>
                <a:latin typeface="Montserrat" panose="00000500000000000000" pitchFamily="2" charset="0"/>
              </a:rPr>
              <a:t>1-hydroxymidazolam in gut apical compartment at 48h (peak area)</a:t>
            </a:r>
          </a:p>
        </p:txBody>
      </p:sp>
      <p:sp>
        <p:nvSpPr>
          <p:cNvPr id="18" name="Title 3">
            <a:extLst>
              <a:ext uri="{FF2B5EF4-FFF2-40B4-BE49-F238E27FC236}">
                <a16:creationId xmlns:a16="http://schemas.microsoft.com/office/drawing/2014/main" id="{5DE93B81-3C17-1A9D-7CB2-F4D7494969D3}"/>
              </a:ext>
            </a:extLst>
          </p:cNvPr>
          <p:cNvSpPr txBox="1">
            <a:spLocks/>
          </p:cNvSpPr>
          <p:nvPr/>
        </p:nvSpPr>
        <p:spPr>
          <a:xfrm>
            <a:off x="1892623" y="1840455"/>
            <a:ext cx="4058647" cy="258532"/>
          </a:xfrm>
          <a:prstGeom prst="rect">
            <a:avLst/>
          </a:prstGeom>
          <a:noFill/>
          <a:ln>
            <a:noFill/>
          </a:ln>
        </p:spPr>
        <p:txBody>
          <a:bodyPr spcFirstLastPara="1" vert="horz" wrap="square" lIns="91440" tIns="45720" rIns="91440" bIns="45720" rtlCol="0" anchor="b" anchorCtr="0">
            <a:spAutoFit/>
          </a:bodyPr>
          <a:lstStyle>
            <a:lvl1pPr lvl="0" algn="l" defTabSz="914400" rtl="0" eaLnBrk="1" latinLnBrk="0" hangingPunct="1">
              <a:lnSpc>
                <a:spcPct val="90000"/>
              </a:lnSpc>
              <a:spcBef>
                <a:spcPts val="0"/>
              </a:spcBef>
              <a:spcAft>
                <a:spcPts val="0"/>
              </a:spcAft>
              <a:buSzPts val="1400"/>
              <a:buNone/>
              <a:defRPr sz="3002" b="1" i="0" kern="1200">
                <a:solidFill>
                  <a:srgbClr val="3B617B"/>
                </a:solidFill>
                <a:latin typeface="Montserrat ExtraBold"/>
                <a:ea typeface="Montserrat ExtraBold"/>
                <a:cs typeface="Montserrat ExtraBold"/>
                <a:sym typeface="Montserrat Extra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lgn="ctr"/>
            <a:r>
              <a:rPr lang="en-GB" sz="1200" dirty="0">
                <a:latin typeface="Montserrat" panose="00000500000000000000" pitchFamily="2" charset="0"/>
              </a:rPr>
              <a:t>Drug clearance and metabolism</a:t>
            </a:r>
          </a:p>
        </p:txBody>
      </p:sp>
      <p:sp>
        <p:nvSpPr>
          <p:cNvPr id="21" name="Title 3">
            <a:extLst>
              <a:ext uri="{FF2B5EF4-FFF2-40B4-BE49-F238E27FC236}">
                <a16:creationId xmlns:a16="http://schemas.microsoft.com/office/drawing/2014/main" id="{E4CF854B-59D1-9B69-CF7A-D148F048C771}"/>
              </a:ext>
            </a:extLst>
          </p:cNvPr>
          <p:cNvSpPr txBox="1">
            <a:spLocks/>
          </p:cNvSpPr>
          <p:nvPr/>
        </p:nvSpPr>
        <p:spPr>
          <a:xfrm>
            <a:off x="643136" y="2161131"/>
            <a:ext cx="2246921" cy="549381"/>
          </a:xfrm>
          <a:prstGeom prst="rect">
            <a:avLst/>
          </a:prstGeom>
          <a:noFill/>
          <a:ln>
            <a:noFill/>
          </a:ln>
        </p:spPr>
        <p:txBody>
          <a:bodyPr spcFirstLastPara="1" vert="horz" wrap="square" lIns="91440" tIns="45720" rIns="91440" bIns="45720" rtlCol="0" anchor="b" anchorCtr="0">
            <a:spAutoFit/>
          </a:bodyPr>
          <a:lstStyle>
            <a:lvl1pPr lvl="0" algn="l" defTabSz="914400" rtl="0" eaLnBrk="1" latinLnBrk="0" hangingPunct="1">
              <a:lnSpc>
                <a:spcPct val="90000"/>
              </a:lnSpc>
              <a:spcBef>
                <a:spcPts val="0"/>
              </a:spcBef>
              <a:spcAft>
                <a:spcPts val="0"/>
              </a:spcAft>
              <a:buSzPts val="1400"/>
              <a:buNone/>
              <a:defRPr sz="3002" b="1" i="0" kern="1200">
                <a:solidFill>
                  <a:srgbClr val="3B617B"/>
                </a:solidFill>
                <a:latin typeface="Montserrat ExtraBold"/>
                <a:ea typeface="Montserrat ExtraBold"/>
                <a:cs typeface="Montserrat ExtraBold"/>
                <a:sym typeface="Montserrat Extra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lgn="ctr"/>
            <a:r>
              <a:rPr lang="en-GB" sz="1100" dirty="0">
                <a:solidFill>
                  <a:srgbClr val="6D6E71"/>
                </a:solidFill>
                <a:latin typeface="Montserrat" panose="00000500000000000000" pitchFamily="2" charset="0"/>
              </a:rPr>
              <a:t>Concentration of Midazolam in </a:t>
            </a:r>
          </a:p>
          <a:p>
            <a:pPr algn="ctr"/>
            <a:r>
              <a:rPr lang="en-GB" sz="1100" dirty="0">
                <a:solidFill>
                  <a:srgbClr val="6D6E71"/>
                </a:solidFill>
                <a:latin typeface="Montserrat" panose="00000500000000000000" pitchFamily="2" charset="0"/>
              </a:rPr>
              <a:t>system media</a:t>
            </a:r>
          </a:p>
        </p:txBody>
      </p:sp>
      <p:sp>
        <p:nvSpPr>
          <p:cNvPr id="22" name="Title 3">
            <a:extLst>
              <a:ext uri="{FF2B5EF4-FFF2-40B4-BE49-F238E27FC236}">
                <a16:creationId xmlns:a16="http://schemas.microsoft.com/office/drawing/2014/main" id="{DF8BA798-CD63-91FC-3D82-7B7890E50E42}"/>
              </a:ext>
            </a:extLst>
          </p:cNvPr>
          <p:cNvSpPr txBox="1">
            <a:spLocks/>
          </p:cNvSpPr>
          <p:nvPr/>
        </p:nvSpPr>
        <p:spPr>
          <a:xfrm>
            <a:off x="3036392" y="2161131"/>
            <a:ext cx="2420010" cy="549381"/>
          </a:xfrm>
          <a:prstGeom prst="rect">
            <a:avLst/>
          </a:prstGeom>
          <a:noFill/>
          <a:ln>
            <a:noFill/>
          </a:ln>
        </p:spPr>
        <p:txBody>
          <a:bodyPr spcFirstLastPara="1" vert="horz" wrap="square" lIns="91440" tIns="45720" rIns="91440" bIns="45720" rtlCol="0" anchor="b" anchorCtr="0">
            <a:spAutoFit/>
          </a:bodyPr>
          <a:lstStyle>
            <a:lvl1pPr lvl="0" algn="l" defTabSz="914400" rtl="0" eaLnBrk="1" latinLnBrk="0" hangingPunct="1">
              <a:lnSpc>
                <a:spcPct val="90000"/>
              </a:lnSpc>
              <a:spcBef>
                <a:spcPts val="0"/>
              </a:spcBef>
              <a:spcAft>
                <a:spcPts val="0"/>
              </a:spcAft>
              <a:buSzPts val="1400"/>
              <a:buNone/>
              <a:defRPr sz="3002" b="1" i="0" kern="1200">
                <a:solidFill>
                  <a:srgbClr val="3B617B"/>
                </a:solidFill>
                <a:latin typeface="Montserrat ExtraBold"/>
                <a:ea typeface="Montserrat ExtraBold"/>
                <a:cs typeface="Montserrat ExtraBold"/>
                <a:sym typeface="Montserrat Extra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lgn="ctr"/>
            <a:r>
              <a:rPr lang="en-GB" sz="1100" dirty="0">
                <a:solidFill>
                  <a:srgbClr val="6D6E71"/>
                </a:solidFill>
                <a:latin typeface="Montserrat" panose="00000500000000000000" pitchFamily="2" charset="0"/>
              </a:rPr>
              <a:t>Total fraction of Midazolam remaining in all compartments at 48h</a:t>
            </a:r>
          </a:p>
        </p:txBody>
      </p:sp>
      <p:sp>
        <p:nvSpPr>
          <p:cNvPr id="42" name="Rectangle: Rounded Corners 41">
            <a:extLst>
              <a:ext uri="{FF2B5EF4-FFF2-40B4-BE49-F238E27FC236}">
                <a16:creationId xmlns:a16="http://schemas.microsoft.com/office/drawing/2014/main" id="{51CF0CFC-4BA6-0AB7-F23B-C8ED13EA7CCD}"/>
              </a:ext>
            </a:extLst>
          </p:cNvPr>
          <p:cNvSpPr/>
          <p:nvPr/>
        </p:nvSpPr>
        <p:spPr>
          <a:xfrm>
            <a:off x="273150" y="1810876"/>
            <a:ext cx="7785617" cy="3580809"/>
          </a:xfrm>
          <a:prstGeom prst="roundRect">
            <a:avLst/>
          </a:prstGeom>
          <a:noFill/>
          <a:ln w="57150">
            <a:solidFill>
              <a:srgbClr val="F1F2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12" name="Object 11">
            <a:extLst>
              <a:ext uri="{FF2B5EF4-FFF2-40B4-BE49-F238E27FC236}">
                <a16:creationId xmlns:a16="http://schemas.microsoft.com/office/drawing/2014/main" id="{6ED2637A-BDE0-7FD0-694F-0D8675B51E68}"/>
              </a:ext>
            </a:extLst>
          </p:cNvPr>
          <p:cNvGraphicFramePr>
            <a:graphicFrameLocks noChangeAspect="1"/>
          </p:cNvGraphicFramePr>
          <p:nvPr>
            <p:extLst>
              <p:ext uri="{D42A27DB-BD31-4B8C-83A1-F6EECF244321}">
                <p14:modId xmlns:p14="http://schemas.microsoft.com/office/powerpoint/2010/main" val="2461921384"/>
              </p:ext>
            </p:extLst>
          </p:nvPr>
        </p:nvGraphicFramePr>
        <p:xfrm>
          <a:off x="3157248" y="2651121"/>
          <a:ext cx="1873027" cy="2713191"/>
        </p:xfrm>
        <a:graphic>
          <a:graphicData uri="http://schemas.openxmlformats.org/presentationml/2006/ole">
            <mc:AlternateContent xmlns:mc="http://schemas.openxmlformats.org/markup-compatibility/2006">
              <mc:Choice xmlns:v="urn:schemas-microsoft-com:vml" Requires="v">
                <p:oleObj name="Prism 10" r:id="rId4" imgW="2457566" imgH="3552559" progId="Prism10.Document">
                  <p:embed/>
                </p:oleObj>
              </mc:Choice>
              <mc:Fallback>
                <p:oleObj name="Prism 10" r:id="rId4" imgW="2457566" imgH="3552559" progId="Prism10.Document">
                  <p:embed/>
                  <p:pic>
                    <p:nvPicPr>
                      <p:cNvPr id="12" name="Object 11">
                        <a:extLst>
                          <a:ext uri="{FF2B5EF4-FFF2-40B4-BE49-F238E27FC236}">
                            <a16:creationId xmlns:a16="http://schemas.microsoft.com/office/drawing/2014/main" id="{6ED2637A-BDE0-7FD0-694F-0D8675B51E68}"/>
                          </a:ext>
                        </a:extLst>
                      </p:cNvPr>
                      <p:cNvPicPr/>
                      <p:nvPr/>
                    </p:nvPicPr>
                    <p:blipFill>
                      <a:blip r:embed="rId5"/>
                      <a:stretch>
                        <a:fillRect/>
                      </a:stretch>
                    </p:blipFill>
                    <p:spPr>
                      <a:xfrm>
                        <a:off x="3157248" y="2651121"/>
                        <a:ext cx="1873027" cy="2713191"/>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AC9243A1-DA0A-863A-8150-E6EF3FD5F58E}"/>
              </a:ext>
            </a:extLst>
          </p:cNvPr>
          <p:cNvGraphicFramePr>
            <a:graphicFrameLocks noChangeAspect="1"/>
          </p:cNvGraphicFramePr>
          <p:nvPr>
            <p:extLst>
              <p:ext uri="{D42A27DB-BD31-4B8C-83A1-F6EECF244321}">
                <p14:modId xmlns:p14="http://schemas.microsoft.com/office/powerpoint/2010/main" val="336166874"/>
              </p:ext>
            </p:extLst>
          </p:nvPr>
        </p:nvGraphicFramePr>
        <p:xfrm>
          <a:off x="343239" y="2423999"/>
          <a:ext cx="2976881" cy="2483727"/>
        </p:xfrm>
        <a:graphic>
          <a:graphicData uri="http://schemas.openxmlformats.org/presentationml/2006/ole">
            <mc:AlternateContent xmlns:mc="http://schemas.openxmlformats.org/markup-compatibility/2006">
              <mc:Choice xmlns:v="urn:schemas-microsoft-com:vml" Requires="v">
                <p:oleObj name="Prism 10" r:id="rId6" imgW="3948528" imgH="3294689" progId="Prism10.Document">
                  <p:embed/>
                </p:oleObj>
              </mc:Choice>
              <mc:Fallback>
                <p:oleObj name="Prism 10" r:id="rId6" imgW="3948528" imgH="3294689" progId="Prism10.Document">
                  <p:embed/>
                  <p:pic>
                    <p:nvPicPr>
                      <p:cNvPr id="13" name="Object 12">
                        <a:extLst>
                          <a:ext uri="{FF2B5EF4-FFF2-40B4-BE49-F238E27FC236}">
                            <a16:creationId xmlns:a16="http://schemas.microsoft.com/office/drawing/2014/main" id="{AC9243A1-DA0A-863A-8150-E6EF3FD5F58E}"/>
                          </a:ext>
                        </a:extLst>
                      </p:cNvPr>
                      <p:cNvPicPr/>
                      <p:nvPr/>
                    </p:nvPicPr>
                    <p:blipFill>
                      <a:blip r:embed="rId7"/>
                      <a:stretch>
                        <a:fillRect/>
                      </a:stretch>
                    </p:blipFill>
                    <p:spPr>
                      <a:xfrm>
                        <a:off x="343239" y="2423999"/>
                        <a:ext cx="2976881" cy="2483727"/>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A007F9A0-D9E1-CCD2-517E-B5070FC96C7D}"/>
              </a:ext>
            </a:extLst>
          </p:cNvPr>
          <p:cNvGraphicFramePr>
            <a:graphicFrameLocks noChangeAspect="1"/>
          </p:cNvGraphicFramePr>
          <p:nvPr>
            <p:extLst>
              <p:ext uri="{D42A27DB-BD31-4B8C-83A1-F6EECF244321}">
                <p14:modId xmlns:p14="http://schemas.microsoft.com/office/powerpoint/2010/main" val="2547540792"/>
              </p:ext>
            </p:extLst>
          </p:nvPr>
        </p:nvGraphicFramePr>
        <p:xfrm>
          <a:off x="5272894" y="2527177"/>
          <a:ext cx="2569260" cy="2380550"/>
        </p:xfrm>
        <a:graphic>
          <a:graphicData uri="http://schemas.openxmlformats.org/presentationml/2006/ole">
            <mc:AlternateContent xmlns:mc="http://schemas.openxmlformats.org/markup-compatibility/2006">
              <mc:Choice xmlns:v="urn:schemas-microsoft-com:vml" Requires="v">
                <p:oleObj name="Prism 10" r:id="rId8" imgW="3198725" imgH="2964068" progId="Prism10.Document">
                  <p:embed/>
                </p:oleObj>
              </mc:Choice>
              <mc:Fallback>
                <p:oleObj name="Prism 10" r:id="rId8" imgW="3198725" imgH="2964068" progId="Prism10.Document">
                  <p:embed/>
                  <p:pic>
                    <p:nvPicPr>
                      <p:cNvPr id="14" name="Object 13">
                        <a:extLst>
                          <a:ext uri="{FF2B5EF4-FFF2-40B4-BE49-F238E27FC236}">
                            <a16:creationId xmlns:a16="http://schemas.microsoft.com/office/drawing/2014/main" id="{A007F9A0-D9E1-CCD2-517E-B5070FC96C7D}"/>
                          </a:ext>
                        </a:extLst>
                      </p:cNvPr>
                      <p:cNvPicPr/>
                      <p:nvPr/>
                    </p:nvPicPr>
                    <p:blipFill>
                      <a:blip r:embed="rId9"/>
                      <a:stretch>
                        <a:fillRect/>
                      </a:stretch>
                    </p:blipFill>
                    <p:spPr>
                      <a:xfrm>
                        <a:off x="5272894" y="2527177"/>
                        <a:ext cx="2569260" cy="2380550"/>
                      </a:xfrm>
                      <a:prstGeom prst="rect">
                        <a:avLst/>
                      </a:prstGeom>
                    </p:spPr>
                  </p:pic>
                </p:oleObj>
              </mc:Fallback>
            </mc:AlternateContent>
          </a:graphicData>
        </a:graphic>
      </p:graphicFrame>
      <p:grpSp>
        <p:nvGrpSpPr>
          <p:cNvPr id="27" name="Group 26">
            <a:extLst>
              <a:ext uri="{FF2B5EF4-FFF2-40B4-BE49-F238E27FC236}">
                <a16:creationId xmlns:a16="http://schemas.microsoft.com/office/drawing/2014/main" id="{E767C8A5-CD0C-9617-60D7-E38F7A47E4C0}"/>
              </a:ext>
            </a:extLst>
          </p:cNvPr>
          <p:cNvGrpSpPr/>
          <p:nvPr/>
        </p:nvGrpSpPr>
        <p:grpSpPr>
          <a:xfrm>
            <a:off x="8180995" y="1365293"/>
            <a:ext cx="3583790" cy="4041130"/>
            <a:chOff x="8180995" y="1365293"/>
            <a:chExt cx="3583790" cy="4041130"/>
          </a:xfrm>
          <a:noFill/>
        </p:grpSpPr>
        <p:grpSp>
          <p:nvGrpSpPr>
            <p:cNvPr id="26" name="Group 25">
              <a:extLst>
                <a:ext uri="{FF2B5EF4-FFF2-40B4-BE49-F238E27FC236}">
                  <a16:creationId xmlns:a16="http://schemas.microsoft.com/office/drawing/2014/main" id="{46BE5BAF-273D-7545-8332-277C5241B5E5}"/>
                </a:ext>
              </a:extLst>
            </p:cNvPr>
            <p:cNvGrpSpPr/>
            <p:nvPr/>
          </p:nvGrpSpPr>
          <p:grpSpPr>
            <a:xfrm>
              <a:off x="8180995" y="1365293"/>
              <a:ext cx="3583790" cy="4026392"/>
              <a:chOff x="8180995" y="1365293"/>
              <a:chExt cx="3583790" cy="4026392"/>
            </a:xfrm>
            <a:grpFill/>
          </p:grpSpPr>
          <p:sp>
            <p:nvSpPr>
              <p:cNvPr id="16" name="Rectangle: Rounded Corners 15">
                <a:extLst>
                  <a:ext uri="{FF2B5EF4-FFF2-40B4-BE49-F238E27FC236}">
                    <a16:creationId xmlns:a16="http://schemas.microsoft.com/office/drawing/2014/main" id="{360B432C-5058-134F-8D68-42F2D479B642}"/>
                  </a:ext>
                </a:extLst>
              </p:cNvPr>
              <p:cNvSpPr/>
              <p:nvPr/>
            </p:nvSpPr>
            <p:spPr>
              <a:xfrm>
                <a:off x="8180995" y="1365293"/>
                <a:ext cx="3583790" cy="4026392"/>
              </a:xfrm>
              <a:prstGeom prst="roundRect">
                <a:avLst/>
              </a:prstGeom>
              <a:grpFill/>
              <a:ln w="28575"/>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dirty="0"/>
              </a:p>
            </p:txBody>
          </p:sp>
          <p:sp>
            <p:nvSpPr>
              <p:cNvPr id="25" name="Title 3">
                <a:extLst>
                  <a:ext uri="{FF2B5EF4-FFF2-40B4-BE49-F238E27FC236}">
                    <a16:creationId xmlns:a16="http://schemas.microsoft.com/office/drawing/2014/main" id="{DF0B82E7-C04F-2446-A8B2-A351EDCDB892}"/>
                  </a:ext>
                </a:extLst>
              </p:cNvPr>
              <p:cNvSpPr txBox="1">
                <a:spLocks/>
              </p:cNvSpPr>
              <p:nvPr/>
            </p:nvSpPr>
            <p:spPr>
              <a:xfrm>
                <a:off x="8464517" y="1503439"/>
                <a:ext cx="3016746" cy="674031"/>
              </a:xfrm>
              <a:prstGeom prst="rect">
                <a:avLst/>
              </a:prstGeom>
              <a:grpFill/>
              <a:ln w="28575">
                <a:noFill/>
              </a:ln>
            </p:spPr>
            <p:txBody>
              <a:bodyPr spcFirstLastPara="1" vert="horz" wrap="square" lIns="91440" tIns="45720" rIns="91440" bIns="45720" rtlCol="0" anchor="b" anchorCtr="0">
                <a:spAutoFit/>
              </a:bodyPr>
              <a:lstStyle>
                <a:lvl1pPr lvl="0" algn="l" defTabSz="914400" rtl="0" eaLnBrk="1" latinLnBrk="0" hangingPunct="1">
                  <a:lnSpc>
                    <a:spcPct val="90000"/>
                  </a:lnSpc>
                  <a:spcBef>
                    <a:spcPts val="0"/>
                  </a:spcBef>
                  <a:spcAft>
                    <a:spcPts val="0"/>
                  </a:spcAft>
                  <a:buSzPts val="1400"/>
                  <a:buNone/>
                  <a:defRPr sz="3002" b="1" i="0" kern="1200">
                    <a:solidFill>
                      <a:srgbClr val="3B617B"/>
                    </a:solidFill>
                    <a:latin typeface="Montserrat ExtraBold"/>
                    <a:ea typeface="Montserrat ExtraBold"/>
                    <a:cs typeface="Montserrat ExtraBold"/>
                    <a:sym typeface="Montserrat Extra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lgn="ctr"/>
                <a:r>
                  <a:rPr lang="en-GB" sz="1400" dirty="0">
                    <a:latin typeface="Montserrat" panose="00000500000000000000" pitchFamily="2" charset="0"/>
                  </a:rPr>
                  <a:t>Oral bioavailability estimated with Gut-Liver MPS vs. human and animal models</a:t>
                </a:r>
                <a:r>
                  <a:rPr lang="en-GB" sz="1400" baseline="30000" dirty="0">
                    <a:latin typeface="Montserrat" panose="00000500000000000000" pitchFamily="2" charset="0"/>
                  </a:rPr>
                  <a:t>1</a:t>
                </a:r>
                <a:endParaRPr lang="en-GB" sz="1400" dirty="0">
                  <a:latin typeface="Montserrat" panose="00000500000000000000" pitchFamily="2" charset="0"/>
                </a:endParaRPr>
              </a:p>
            </p:txBody>
          </p:sp>
        </p:grpSp>
        <p:graphicFrame>
          <p:nvGraphicFramePr>
            <p:cNvPr id="15" name="Object 14">
              <a:extLst>
                <a:ext uri="{FF2B5EF4-FFF2-40B4-BE49-F238E27FC236}">
                  <a16:creationId xmlns:a16="http://schemas.microsoft.com/office/drawing/2014/main" id="{67932CA4-664B-0DF6-9E11-2CE6558B2904}"/>
                </a:ext>
              </a:extLst>
            </p:cNvPr>
            <p:cNvGraphicFramePr>
              <a:graphicFrameLocks noChangeAspect="1"/>
            </p:cNvGraphicFramePr>
            <p:nvPr>
              <p:extLst>
                <p:ext uri="{D42A27DB-BD31-4B8C-83A1-F6EECF244321}">
                  <p14:modId xmlns:p14="http://schemas.microsoft.com/office/powerpoint/2010/main" val="3019041011"/>
                </p:ext>
              </p:extLst>
            </p:nvPr>
          </p:nvGraphicFramePr>
          <p:xfrm>
            <a:off x="8458394" y="2008371"/>
            <a:ext cx="2789964" cy="3398052"/>
          </p:xfrm>
          <a:graphic>
            <a:graphicData uri="http://schemas.openxmlformats.org/presentationml/2006/ole">
              <mc:AlternateContent xmlns:mc="http://schemas.openxmlformats.org/markup-compatibility/2006">
                <mc:Choice xmlns:v="urn:schemas-microsoft-com:vml" Requires="v">
                  <p:oleObj name="Prism 10" r:id="rId10" imgW="2813020" imgH="3425785" progId="Prism10.Document">
                    <p:embed/>
                  </p:oleObj>
                </mc:Choice>
                <mc:Fallback>
                  <p:oleObj name="Prism 10" r:id="rId10" imgW="2813020" imgH="3425785" progId="Prism10.Document">
                    <p:embed/>
                    <p:pic>
                      <p:nvPicPr>
                        <p:cNvPr id="15" name="Object 14">
                          <a:extLst>
                            <a:ext uri="{FF2B5EF4-FFF2-40B4-BE49-F238E27FC236}">
                              <a16:creationId xmlns:a16="http://schemas.microsoft.com/office/drawing/2014/main" id="{67932CA4-664B-0DF6-9E11-2CE6558B2904}"/>
                            </a:ext>
                          </a:extLst>
                        </p:cNvPr>
                        <p:cNvPicPr/>
                        <p:nvPr/>
                      </p:nvPicPr>
                      <p:blipFill>
                        <a:blip r:embed="rId11"/>
                        <a:stretch>
                          <a:fillRect/>
                        </a:stretch>
                      </p:blipFill>
                      <p:spPr>
                        <a:xfrm>
                          <a:off x="8458394" y="2008371"/>
                          <a:ext cx="2789964" cy="3398052"/>
                        </a:xfrm>
                        <a:prstGeom prst="rect">
                          <a:avLst/>
                        </a:prstGeom>
                      </p:spPr>
                    </p:pic>
                  </p:oleObj>
                </mc:Fallback>
              </mc:AlternateContent>
            </a:graphicData>
          </a:graphic>
        </p:graphicFrame>
      </p:grpSp>
      <p:pic>
        <p:nvPicPr>
          <p:cNvPr id="5" name="Picture 4">
            <a:extLst>
              <a:ext uri="{FF2B5EF4-FFF2-40B4-BE49-F238E27FC236}">
                <a16:creationId xmlns:a16="http://schemas.microsoft.com/office/drawing/2014/main" id="{F3ED60F7-2FA2-D768-98B3-EC24EE66A3F2}"/>
              </a:ext>
            </a:extLst>
          </p:cNvPr>
          <p:cNvPicPr>
            <a:picLocks noChangeAspect="1"/>
          </p:cNvPicPr>
          <p:nvPr/>
        </p:nvPicPr>
        <p:blipFill>
          <a:blip r:embed="rId12"/>
          <a:stretch>
            <a:fillRect/>
          </a:stretch>
        </p:blipFill>
        <p:spPr>
          <a:xfrm>
            <a:off x="10338655" y="5787308"/>
            <a:ext cx="1853345" cy="1079086"/>
          </a:xfrm>
          <a:prstGeom prst="rect">
            <a:avLst/>
          </a:prstGeom>
        </p:spPr>
      </p:pic>
      <p:pic>
        <p:nvPicPr>
          <p:cNvPr id="6" name="Picture 2" descr="Altis Biosystems | LinkedIn">
            <a:extLst>
              <a:ext uri="{FF2B5EF4-FFF2-40B4-BE49-F238E27FC236}">
                <a16:creationId xmlns:a16="http://schemas.microsoft.com/office/drawing/2014/main" id="{7FE1BDE8-802E-85E1-68A0-5B89CBE635A5}"/>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29208" b="26408"/>
          <a:stretch/>
        </p:blipFill>
        <p:spPr bwMode="auto">
          <a:xfrm>
            <a:off x="10515430" y="428278"/>
            <a:ext cx="1466314" cy="650807"/>
          </a:xfrm>
          <a:prstGeom prst="rect">
            <a:avLst/>
          </a:prstGeom>
          <a:noFill/>
          <a:extLst>
            <a:ext uri="{909E8E84-426E-40DD-AFC4-6F175D3DCCD1}">
              <a14:hiddenFill xmlns:a14="http://schemas.microsoft.com/office/drawing/2010/main">
                <a:solidFill>
                  <a:srgbClr val="FFFFFF"/>
                </a:solidFill>
              </a14:hiddenFill>
            </a:ext>
          </a:extLst>
        </p:spPr>
      </p:pic>
      <p:sp>
        <p:nvSpPr>
          <p:cNvPr id="7" name="object 108">
            <a:extLst>
              <a:ext uri="{FF2B5EF4-FFF2-40B4-BE49-F238E27FC236}">
                <a16:creationId xmlns:a16="http://schemas.microsoft.com/office/drawing/2014/main" id="{C493FCE6-585F-7D2C-A19B-6C7C607462D0}"/>
              </a:ext>
            </a:extLst>
          </p:cNvPr>
          <p:cNvSpPr txBox="1"/>
          <p:nvPr/>
        </p:nvSpPr>
        <p:spPr>
          <a:xfrm>
            <a:off x="10504930" y="308657"/>
            <a:ext cx="1836861" cy="389543"/>
          </a:xfrm>
          <a:prstGeom prst="rect">
            <a:avLst/>
          </a:prstGeom>
        </p:spPr>
        <p:txBody>
          <a:bodyPr vert="horz" wrap="square" lIns="0" tIns="7316" rIns="0" bIns="0" rtlCol="0">
            <a:spAutoFit/>
          </a:bodyPr>
          <a:lstStyle/>
          <a:p>
            <a:pPr marL="7701" marR="0" lvl="0" indent="0" algn="l" defTabSz="914400" rtl="0" eaLnBrk="1" fontAlgn="auto" latinLnBrk="0" hangingPunct="1">
              <a:lnSpc>
                <a:spcPct val="100000"/>
              </a:lnSpc>
              <a:spcBef>
                <a:spcPts val="58"/>
              </a:spcBef>
              <a:spcAft>
                <a:spcPts val="0"/>
              </a:spcAft>
              <a:buClrTx/>
              <a:buSzTx/>
              <a:buFontTx/>
              <a:buNone/>
              <a:tabLst/>
              <a:defRPr/>
            </a:pPr>
            <a:r>
              <a:rPr kumimoji="0" lang="en-GB" sz="1200" i="0" u="none" strike="noStrike" kern="1200" cap="none" spc="-52" normalizeH="0" baseline="0" noProof="0" dirty="0">
                <a:ln>
                  <a:noFill/>
                </a:ln>
                <a:solidFill>
                  <a:srgbClr val="3B617B"/>
                </a:solidFill>
                <a:effectLst/>
                <a:uLnTx/>
                <a:uFillTx/>
                <a:latin typeface="Montserrat" panose="00000500000000000000" pitchFamily="2" charset="0"/>
                <a:cs typeface="Montserrat-ExtraBold"/>
              </a:rPr>
              <a:t>In partnership with…</a:t>
            </a:r>
          </a:p>
          <a:p>
            <a:pPr marL="7701" marR="0" lvl="0" indent="0" algn="l" defTabSz="914400" rtl="0" eaLnBrk="1" fontAlgn="auto" latinLnBrk="0" hangingPunct="1">
              <a:lnSpc>
                <a:spcPct val="100000"/>
              </a:lnSpc>
              <a:spcBef>
                <a:spcPts val="58"/>
              </a:spcBef>
              <a:spcAft>
                <a:spcPts val="0"/>
              </a:spcAft>
              <a:buClrTx/>
              <a:buSzTx/>
              <a:buFontTx/>
              <a:buNone/>
              <a:tabLst/>
              <a:defRPr/>
            </a:pPr>
            <a:endParaRPr kumimoji="0" lang="en-GB" sz="1200" i="0" u="none" strike="noStrike" kern="1200" cap="none" spc="-52" normalizeH="0" baseline="0" noProof="0" dirty="0">
              <a:ln>
                <a:noFill/>
              </a:ln>
              <a:solidFill>
                <a:srgbClr val="3B617B"/>
              </a:solidFill>
              <a:effectLst/>
              <a:uLnTx/>
              <a:uFillTx/>
              <a:latin typeface="Montserrat-ExtraBold"/>
              <a:ea typeface="+mn-ea"/>
              <a:cs typeface="Montserrat-ExtraBold"/>
            </a:endParaRPr>
          </a:p>
        </p:txBody>
      </p:sp>
    </p:spTree>
    <p:extLst>
      <p:ext uri="{BB962C8B-B14F-4D97-AF65-F5344CB8AC3E}">
        <p14:creationId xmlns:p14="http://schemas.microsoft.com/office/powerpoint/2010/main" val="2493319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linds(horizontal)">
                                      <p:cBhvr>
                                        <p:cTn id="7" dur="500"/>
                                        <p:tgtEl>
                                          <p:spTgt spid="4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linds(horizontal)">
                                      <p:cBhvr>
                                        <p:cTn id="10" dur="500"/>
                                        <p:tgtEl>
                                          <p:spTgt spid="18"/>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linds(horizontal)">
                                      <p:cBhvr>
                                        <p:cTn id="13" dur="500"/>
                                        <p:tgtEl>
                                          <p:spTgt spid="21"/>
                                        </p:tgtEl>
                                      </p:cBhvr>
                                    </p:animEffect>
                                  </p:childTnLst>
                                </p:cTn>
                              </p:par>
                              <p:par>
                                <p:cTn id="14" presetID="3" presetClass="entr" presetSubtype="1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linds(horizontal)">
                                      <p:cBhvr>
                                        <p:cTn id="16" dur="500"/>
                                        <p:tgtEl>
                                          <p:spTgt spid="13"/>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linds(horizont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linds(horizontal)">
                                      <p:cBhvr>
                                        <p:cTn id="24" dur="500"/>
                                        <p:tgtEl>
                                          <p:spTgt spid="12"/>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blinds(horizontal)">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linds(horizontal)">
                                      <p:cBhvr>
                                        <p:cTn id="32" dur="500"/>
                                        <p:tgtEl>
                                          <p:spTgt spid="17"/>
                                        </p:tgtEl>
                                      </p:cBhvr>
                                    </p:animEffect>
                                  </p:childTnLst>
                                </p:cTn>
                              </p:par>
                              <p:par>
                                <p:cTn id="33" presetID="3" presetClass="entr" presetSubtype="1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blinds(horizontal)">
                                      <p:cBhvr>
                                        <p:cTn id="35" dur="500"/>
                                        <p:tgtEl>
                                          <p:spTgt spid="14"/>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blinds(horizontal)">
                                      <p:cBhvr>
                                        <p:cTn id="38" dur="500"/>
                                        <p:tgtEl>
                                          <p:spTgt spid="28"/>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blinds(horizontal)">
                                      <p:cBhvr>
                                        <p:cTn id="4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 grpId="0"/>
      <p:bldP spid="17" grpId="0"/>
      <p:bldP spid="18" grpId="0"/>
      <p:bldP spid="21" grpId="0"/>
      <p:bldP spid="22" grpId="0"/>
      <p:bldP spid="42" grpId="0" animBg="1"/>
    </p:bldLst>
  </p:timing>
  <p:extLst>
    <p:ext uri="{6950BFC3-D8DA-4A85-94F7-54DA5524770B}">
      <p188:commentRel xmlns:p188="http://schemas.microsoft.com/office/powerpoint/2018/8/main" r:id="rId3"/>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close-up of a colorful structure&#10;&#10;Description automatically generated">
            <a:extLst>
              <a:ext uri="{FF2B5EF4-FFF2-40B4-BE49-F238E27FC236}">
                <a16:creationId xmlns:a16="http://schemas.microsoft.com/office/drawing/2014/main" id="{099F7C90-4ADA-CD1F-9256-C44B142A7C67}"/>
              </a:ext>
            </a:extLst>
          </p:cNvPr>
          <p:cNvPicPr>
            <a:picLocks noGrp="1" noChangeAspect="1"/>
          </p:cNvPicPr>
          <p:nvPr>
            <p:ph type="pic" sz="quarter" idx="20"/>
          </p:nvPr>
        </p:nvPicPr>
        <p:blipFill>
          <a:blip r:embed="rId3"/>
          <a:srcRect t="12022" b="12022"/>
          <a:stretch>
            <a:fillRect/>
          </a:stretch>
        </p:blipFill>
        <p:spPr/>
      </p:pic>
      <p:sp>
        <p:nvSpPr>
          <p:cNvPr id="3" name="Title 2">
            <a:extLst>
              <a:ext uri="{FF2B5EF4-FFF2-40B4-BE49-F238E27FC236}">
                <a16:creationId xmlns:a16="http://schemas.microsoft.com/office/drawing/2014/main" id="{36F07203-D499-3185-097F-1AC4C4721D97}"/>
              </a:ext>
            </a:extLst>
          </p:cNvPr>
          <p:cNvSpPr>
            <a:spLocks noGrp="1"/>
          </p:cNvSpPr>
          <p:nvPr>
            <p:ph type="title"/>
          </p:nvPr>
        </p:nvSpPr>
        <p:spPr/>
        <p:txBody>
          <a:bodyPr/>
          <a:lstStyle/>
          <a:p>
            <a:r>
              <a:rPr lang="en-GB" dirty="0"/>
              <a:t>Summary</a:t>
            </a:r>
          </a:p>
        </p:txBody>
      </p:sp>
      <p:sp>
        <p:nvSpPr>
          <p:cNvPr id="6" name="Footer Placeholder 5">
            <a:extLst>
              <a:ext uri="{FF2B5EF4-FFF2-40B4-BE49-F238E27FC236}">
                <a16:creationId xmlns:a16="http://schemas.microsoft.com/office/drawing/2014/main" id="{FFA40C29-2E5B-5E2D-91DA-00D6A7FAC33C}"/>
              </a:ext>
            </a:extLst>
          </p:cNvPr>
          <p:cNvSpPr>
            <a:spLocks noGrp="1"/>
          </p:cNvSpPr>
          <p:nvPr>
            <p:ph type="ftr" sz="quarter" idx="31"/>
          </p:nvPr>
        </p:nvSpPr>
        <p:spPr/>
        <p:txBody>
          <a:bodyPr/>
          <a:lstStyle/>
          <a:p>
            <a:pPr algn="l"/>
            <a:r>
              <a:rPr lang="en-GB" dirty="0"/>
              <a:t>Transforming drug discovery </a:t>
            </a:r>
            <a:r>
              <a:rPr lang="en-GB" b="0" dirty="0"/>
              <a:t>| Non-confidential © CN Bio 2024 </a:t>
            </a:r>
          </a:p>
        </p:txBody>
      </p:sp>
      <p:sp>
        <p:nvSpPr>
          <p:cNvPr id="10" name="TextBox 9">
            <a:extLst>
              <a:ext uri="{FF2B5EF4-FFF2-40B4-BE49-F238E27FC236}">
                <a16:creationId xmlns:a16="http://schemas.microsoft.com/office/drawing/2014/main" id="{4491D332-0C3C-B8E9-60B5-E4D7A098DEF5}"/>
              </a:ext>
            </a:extLst>
          </p:cNvPr>
          <p:cNvSpPr txBox="1"/>
          <p:nvPr/>
        </p:nvSpPr>
        <p:spPr>
          <a:xfrm>
            <a:off x="1095466" y="2085367"/>
            <a:ext cx="4843607" cy="1769010"/>
          </a:xfrm>
          <a:prstGeom prst="rect">
            <a:avLst/>
          </a:prstGeom>
          <a:noFill/>
        </p:spPr>
        <p:txBody>
          <a:bodyPr wrap="square">
            <a:spAutoFit/>
          </a:bodyPr>
          <a:lstStyle/>
          <a:p>
            <a:pPr>
              <a:lnSpc>
                <a:spcPct val="135000"/>
              </a:lnSpc>
              <a:spcBef>
                <a:spcPts val="400"/>
              </a:spcBef>
              <a:spcAft>
                <a:spcPts val="400"/>
              </a:spcAft>
              <a:buClr>
                <a:schemeClr val="accent3"/>
              </a:buClr>
            </a:pPr>
            <a:r>
              <a:rPr lang="en-GB" sz="1200" dirty="0">
                <a:solidFill>
                  <a:schemeClr val="accent6"/>
                </a:solidFill>
                <a:ea typeface="Calibri" panose="020F0502020204030204" pitchFamily="34" charset="0"/>
                <a:cs typeface="Calibri" panose="020F0502020204030204" pitchFamily="34" charset="0"/>
              </a:rPr>
              <a:t>Recapitulation of physiological conditions in different organ models</a:t>
            </a:r>
          </a:p>
          <a:p>
            <a:pPr>
              <a:lnSpc>
                <a:spcPct val="135000"/>
              </a:lnSpc>
              <a:spcBef>
                <a:spcPts val="400"/>
              </a:spcBef>
              <a:spcAft>
                <a:spcPts val="400"/>
              </a:spcAft>
              <a:buClr>
                <a:schemeClr val="accent3"/>
              </a:buClr>
            </a:pPr>
            <a:r>
              <a:rPr lang="en-GB" sz="1200" dirty="0">
                <a:solidFill>
                  <a:schemeClr val="accent6"/>
                </a:solidFill>
                <a:ea typeface="Calibri" panose="020F0502020204030204" pitchFamily="34" charset="0"/>
                <a:cs typeface="Calibri" panose="020F0502020204030204" pitchFamily="34" charset="0"/>
              </a:rPr>
              <a:t>Great potential for more predictive preclinical drug discovery studies</a:t>
            </a:r>
          </a:p>
          <a:p>
            <a:pPr>
              <a:lnSpc>
                <a:spcPct val="135000"/>
              </a:lnSpc>
              <a:spcBef>
                <a:spcPts val="400"/>
              </a:spcBef>
              <a:spcAft>
                <a:spcPts val="400"/>
              </a:spcAft>
              <a:buClr>
                <a:schemeClr val="accent3"/>
              </a:buClr>
            </a:pPr>
            <a:r>
              <a:rPr lang="en-GB" sz="1200" dirty="0">
                <a:solidFill>
                  <a:schemeClr val="accent6"/>
                </a:solidFill>
                <a:ea typeface="Calibri" panose="020F0502020204030204" pitchFamily="34" charset="0"/>
                <a:cs typeface="Calibri" panose="020F0502020204030204" pitchFamily="34" charset="0"/>
              </a:rPr>
              <a:t>Enable drug developers to gain earlier insight into drug properties and improve translatability to clinical studies</a:t>
            </a:r>
          </a:p>
        </p:txBody>
      </p:sp>
      <p:grpSp>
        <p:nvGrpSpPr>
          <p:cNvPr id="12" name="object 7">
            <a:extLst>
              <a:ext uri="{FF2B5EF4-FFF2-40B4-BE49-F238E27FC236}">
                <a16:creationId xmlns:a16="http://schemas.microsoft.com/office/drawing/2014/main" id="{9FA563EA-BC9A-3997-BDFC-49371FB798CB}"/>
              </a:ext>
            </a:extLst>
          </p:cNvPr>
          <p:cNvGrpSpPr/>
          <p:nvPr/>
        </p:nvGrpSpPr>
        <p:grpSpPr>
          <a:xfrm>
            <a:off x="674166" y="2157649"/>
            <a:ext cx="229975" cy="222567"/>
            <a:chOff x="1047090" y="5046273"/>
            <a:chExt cx="379245" cy="367030"/>
          </a:xfrm>
        </p:grpSpPr>
        <p:sp>
          <p:nvSpPr>
            <p:cNvPr id="13" name="object 8">
              <a:extLst>
                <a:ext uri="{FF2B5EF4-FFF2-40B4-BE49-F238E27FC236}">
                  <a16:creationId xmlns:a16="http://schemas.microsoft.com/office/drawing/2014/main" id="{3A401A42-BC0C-69EE-73FF-282A78B8EC6A}"/>
                </a:ext>
              </a:extLst>
            </p:cNvPr>
            <p:cNvSpPr/>
            <p:nvPr/>
          </p:nvSpPr>
          <p:spPr>
            <a:xfrm>
              <a:off x="1047090" y="5046273"/>
              <a:ext cx="367030" cy="367030"/>
            </a:xfrm>
            <a:custGeom>
              <a:avLst/>
              <a:gdLst/>
              <a:ahLst/>
              <a:cxnLst/>
              <a:rect l="l" t="t" r="r" b="b"/>
              <a:pathLst>
                <a:path w="367030" h="367029">
                  <a:moveTo>
                    <a:pt x="183240" y="0"/>
                  </a:moveTo>
                  <a:lnTo>
                    <a:pt x="134582" y="6557"/>
                  </a:lnTo>
                  <a:lnTo>
                    <a:pt x="90825" y="25054"/>
                  </a:lnTo>
                  <a:lnTo>
                    <a:pt x="53728" y="53732"/>
                  </a:lnTo>
                  <a:lnTo>
                    <a:pt x="25052" y="90829"/>
                  </a:lnTo>
                  <a:lnTo>
                    <a:pt x="6556" y="134586"/>
                  </a:lnTo>
                  <a:lnTo>
                    <a:pt x="0" y="183240"/>
                  </a:lnTo>
                  <a:lnTo>
                    <a:pt x="6556" y="231898"/>
                  </a:lnTo>
                  <a:lnTo>
                    <a:pt x="25052" y="275655"/>
                  </a:lnTo>
                  <a:lnTo>
                    <a:pt x="53728" y="312752"/>
                  </a:lnTo>
                  <a:lnTo>
                    <a:pt x="90825" y="341428"/>
                  </a:lnTo>
                  <a:lnTo>
                    <a:pt x="134582" y="359924"/>
                  </a:lnTo>
                  <a:lnTo>
                    <a:pt x="183240" y="366480"/>
                  </a:lnTo>
                  <a:lnTo>
                    <a:pt x="231898" y="359924"/>
                  </a:lnTo>
                  <a:lnTo>
                    <a:pt x="275655" y="341428"/>
                  </a:lnTo>
                  <a:lnTo>
                    <a:pt x="312752" y="312752"/>
                  </a:lnTo>
                  <a:lnTo>
                    <a:pt x="341428" y="275655"/>
                  </a:lnTo>
                  <a:lnTo>
                    <a:pt x="359924" y="231898"/>
                  </a:lnTo>
                  <a:lnTo>
                    <a:pt x="366480" y="183240"/>
                  </a:lnTo>
                  <a:lnTo>
                    <a:pt x="365479" y="163883"/>
                  </a:lnTo>
                  <a:lnTo>
                    <a:pt x="357509" y="126414"/>
                  </a:lnTo>
                  <a:lnTo>
                    <a:pt x="335455" y="115200"/>
                  </a:lnTo>
                  <a:lnTo>
                    <a:pt x="341767" y="131550"/>
                  </a:lnTo>
                  <a:lnTo>
                    <a:pt x="346291" y="148380"/>
                  </a:lnTo>
                  <a:lnTo>
                    <a:pt x="349015" y="165629"/>
                  </a:lnTo>
                  <a:lnTo>
                    <a:pt x="349926" y="183240"/>
                  </a:lnTo>
                  <a:lnTo>
                    <a:pt x="343962" y="227501"/>
                  </a:lnTo>
                  <a:lnTo>
                    <a:pt x="327136" y="267305"/>
                  </a:lnTo>
                  <a:lnTo>
                    <a:pt x="301051" y="301051"/>
                  </a:lnTo>
                  <a:lnTo>
                    <a:pt x="267305" y="327136"/>
                  </a:lnTo>
                  <a:lnTo>
                    <a:pt x="227501" y="343962"/>
                  </a:lnTo>
                  <a:lnTo>
                    <a:pt x="183240" y="349926"/>
                  </a:lnTo>
                  <a:lnTo>
                    <a:pt x="138978" y="343962"/>
                  </a:lnTo>
                  <a:lnTo>
                    <a:pt x="99175" y="327136"/>
                  </a:lnTo>
                  <a:lnTo>
                    <a:pt x="65429" y="301051"/>
                  </a:lnTo>
                  <a:lnTo>
                    <a:pt x="39344" y="267305"/>
                  </a:lnTo>
                  <a:lnTo>
                    <a:pt x="22518" y="227501"/>
                  </a:lnTo>
                  <a:lnTo>
                    <a:pt x="16554" y="183240"/>
                  </a:lnTo>
                  <a:lnTo>
                    <a:pt x="22518" y="138978"/>
                  </a:lnTo>
                  <a:lnTo>
                    <a:pt x="39344" y="99175"/>
                  </a:lnTo>
                  <a:lnTo>
                    <a:pt x="65429" y="65429"/>
                  </a:lnTo>
                  <a:lnTo>
                    <a:pt x="99175" y="39344"/>
                  </a:lnTo>
                  <a:lnTo>
                    <a:pt x="138978" y="22518"/>
                  </a:lnTo>
                  <a:lnTo>
                    <a:pt x="183240" y="16554"/>
                  </a:lnTo>
                  <a:lnTo>
                    <a:pt x="207986" y="18377"/>
                  </a:lnTo>
                  <a:lnTo>
                    <a:pt x="231966" y="23781"/>
                  </a:lnTo>
                  <a:lnTo>
                    <a:pt x="254855" y="32669"/>
                  </a:lnTo>
                  <a:lnTo>
                    <a:pt x="276326" y="44941"/>
                  </a:lnTo>
                  <a:lnTo>
                    <a:pt x="280127" y="47495"/>
                  </a:lnTo>
                  <a:lnTo>
                    <a:pt x="285258" y="46501"/>
                  </a:lnTo>
                  <a:lnTo>
                    <a:pt x="290378" y="38920"/>
                  </a:lnTo>
                  <a:lnTo>
                    <a:pt x="289373" y="33779"/>
                  </a:lnTo>
                  <a:lnTo>
                    <a:pt x="285582" y="31224"/>
                  </a:lnTo>
                  <a:lnTo>
                    <a:pt x="261973" y="17727"/>
                  </a:lnTo>
                  <a:lnTo>
                    <a:pt x="236806" y="7951"/>
                  </a:lnTo>
                  <a:lnTo>
                    <a:pt x="210442" y="2005"/>
                  </a:lnTo>
                  <a:lnTo>
                    <a:pt x="183240" y="0"/>
                  </a:lnTo>
                  <a:close/>
                </a:path>
              </a:pathLst>
            </a:custGeom>
            <a:solidFill>
              <a:srgbClr val="F1F2F2"/>
            </a:solidFill>
          </p:spPr>
          <p:txBody>
            <a:bodyPr wrap="square" lIns="0" tIns="0" rIns="0" bIns="0" rtlCol="0"/>
            <a:lstStyle/>
            <a:p>
              <a:pPr defTabSz="554492">
                <a:buClr>
                  <a:srgbClr val="000000"/>
                </a:buClr>
              </a:pPr>
              <a:endParaRPr sz="849" kern="0">
                <a:solidFill>
                  <a:srgbClr val="000000"/>
                </a:solidFill>
                <a:latin typeface="Arial"/>
                <a:cs typeface="Arial"/>
                <a:sym typeface="Arial"/>
              </a:endParaRPr>
            </a:p>
          </p:txBody>
        </p:sp>
        <p:sp>
          <p:nvSpPr>
            <p:cNvPr id="14" name="object 9">
              <a:extLst>
                <a:ext uri="{FF2B5EF4-FFF2-40B4-BE49-F238E27FC236}">
                  <a16:creationId xmlns:a16="http://schemas.microsoft.com/office/drawing/2014/main" id="{89FAB012-317C-75B3-01C0-F2AB4A5458BB}"/>
                </a:ext>
              </a:extLst>
            </p:cNvPr>
            <p:cNvSpPr/>
            <p:nvPr/>
          </p:nvSpPr>
          <p:spPr>
            <a:xfrm>
              <a:off x="1104390" y="5047995"/>
              <a:ext cx="321945" cy="305435"/>
            </a:xfrm>
            <a:custGeom>
              <a:avLst/>
              <a:gdLst/>
              <a:ahLst/>
              <a:cxnLst/>
              <a:rect l="l" t="t" r="r" b="b"/>
              <a:pathLst>
                <a:path w="321944" h="305435">
                  <a:moveTo>
                    <a:pt x="304940" y="0"/>
                  </a:moveTo>
                  <a:lnTo>
                    <a:pt x="285060" y="12677"/>
                  </a:lnTo>
                  <a:lnTo>
                    <a:pt x="257070" y="41075"/>
                  </a:lnTo>
                  <a:lnTo>
                    <a:pt x="217742" y="85451"/>
                  </a:lnTo>
                  <a:lnTo>
                    <a:pt x="113378" y="210599"/>
                  </a:lnTo>
                  <a:lnTo>
                    <a:pt x="52490" y="135125"/>
                  </a:lnTo>
                  <a:lnTo>
                    <a:pt x="37466" y="129552"/>
                  </a:lnTo>
                  <a:lnTo>
                    <a:pt x="17987" y="139083"/>
                  </a:lnTo>
                  <a:lnTo>
                    <a:pt x="2637" y="156491"/>
                  </a:lnTo>
                  <a:lnTo>
                    <a:pt x="0" y="174548"/>
                  </a:lnTo>
                  <a:lnTo>
                    <a:pt x="79463" y="285110"/>
                  </a:lnTo>
                  <a:lnTo>
                    <a:pt x="96456" y="301261"/>
                  </a:lnTo>
                  <a:lnTo>
                    <a:pt x="114445" y="305028"/>
                  </a:lnTo>
                  <a:lnTo>
                    <a:pt x="131560" y="298150"/>
                  </a:lnTo>
                  <a:lnTo>
                    <a:pt x="145932" y="282367"/>
                  </a:lnTo>
                  <a:lnTo>
                    <a:pt x="250664" y="123907"/>
                  </a:lnTo>
                  <a:lnTo>
                    <a:pt x="303700" y="41964"/>
                  </a:lnTo>
                  <a:lnTo>
                    <a:pt x="321353" y="10327"/>
                  </a:lnTo>
                  <a:lnTo>
                    <a:pt x="319937" y="2784"/>
                  </a:lnTo>
                  <a:lnTo>
                    <a:pt x="304940" y="0"/>
                  </a:lnTo>
                  <a:close/>
                </a:path>
              </a:pathLst>
            </a:custGeom>
            <a:solidFill>
              <a:srgbClr val="82CFD1"/>
            </a:solidFill>
          </p:spPr>
          <p:txBody>
            <a:bodyPr wrap="square" lIns="0" tIns="0" rIns="0" bIns="0" rtlCol="0"/>
            <a:lstStyle/>
            <a:p>
              <a:pPr defTabSz="554492">
                <a:buClr>
                  <a:srgbClr val="000000"/>
                </a:buClr>
              </a:pPr>
              <a:endParaRPr sz="849" kern="0">
                <a:solidFill>
                  <a:srgbClr val="000000"/>
                </a:solidFill>
                <a:latin typeface="Arial"/>
                <a:cs typeface="Arial"/>
                <a:sym typeface="Arial"/>
              </a:endParaRPr>
            </a:p>
          </p:txBody>
        </p:sp>
      </p:grpSp>
      <p:grpSp>
        <p:nvGrpSpPr>
          <p:cNvPr id="15" name="object 7">
            <a:extLst>
              <a:ext uri="{FF2B5EF4-FFF2-40B4-BE49-F238E27FC236}">
                <a16:creationId xmlns:a16="http://schemas.microsoft.com/office/drawing/2014/main" id="{74091956-97FB-1F34-9DEF-B62B88A30B4F}"/>
              </a:ext>
            </a:extLst>
          </p:cNvPr>
          <p:cNvGrpSpPr/>
          <p:nvPr/>
        </p:nvGrpSpPr>
        <p:grpSpPr>
          <a:xfrm>
            <a:off x="674257" y="2755508"/>
            <a:ext cx="229975" cy="222567"/>
            <a:chOff x="1047090" y="5046273"/>
            <a:chExt cx="379245" cy="367030"/>
          </a:xfrm>
        </p:grpSpPr>
        <p:sp>
          <p:nvSpPr>
            <p:cNvPr id="16" name="object 8">
              <a:extLst>
                <a:ext uri="{FF2B5EF4-FFF2-40B4-BE49-F238E27FC236}">
                  <a16:creationId xmlns:a16="http://schemas.microsoft.com/office/drawing/2014/main" id="{AA3A419F-37F6-4C65-21A8-97B830262458}"/>
                </a:ext>
              </a:extLst>
            </p:cNvPr>
            <p:cNvSpPr/>
            <p:nvPr/>
          </p:nvSpPr>
          <p:spPr>
            <a:xfrm>
              <a:off x="1047090" y="5046273"/>
              <a:ext cx="367030" cy="367030"/>
            </a:xfrm>
            <a:custGeom>
              <a:avLst/>
              <a:gdLst/>
              <a:ahLst/>
              <a:cxnLst/>
              <a:rect l="l" t="t" r="r" b="b"/>
              <a:pathLst>
                <a:path w="367030" h="367029">
                  <a:moveTo>
                    <a:pt x="183240" y="0"/>
                  </a:moveTo>
                  <a:lnTo>
                    <a:pt x="134582" y="6557"/>
                  </a:lnTo>
                  <a:lnTo>
                    <a:pt x="90825" y="25054"/>
                  </a:lnTo>
                  <a:lnTo>
                    <a:pt x="53728" y="53732"/>
                  </a:lnTo>
                  <a:lnTo>
                    <a:pt x="25052" y="90829"/>
                  </a:lnTo>
                  <a:lnTo>
                    <a:pt x="6556" y="134586"/>
                  </a:lnTo>
                  <a:lnTo>
                    <a:pt x="0" y="183240"/>
                  </a:lnTo>
                  <a:lnTo>
                    <a:pt x="6556" y="231898"/>
                  </a:lnTo>
                  <a:lnTo>
                    <a:pt x="25052" y="275655"/>
                  </a:lnTo>
                  <a:lnTo>
                    <a:pt x="53728" y="312752"/>
                  </a:lnTo>
                  <a:lnTo>
                    <a:pt x="90825" y="341428"/>
                  </a:lnTo>
                  <a:lnTo>
                    <a:pt x="134582" y="359924"/>
                  </a:lnTo>
                  <a:lnTo>
                    <a:pt x="183240" y="366480"/>
                  </a:lnTo>
                  <a:lnTo>
                    <a:pt x="231898" y="359924"/>
                  </a:lnTo>
                  <a:lnTo>
                    <a:pt x="275655" y="341428"/>
                  </a:lnTo>
                  <a:lnTo>
                    <a:pt x="312752" y="312752"/>
                  </a:lnTo>
                  <a:lnTo>
                    <a:pt x="341428" y="275655"/>
                  </a:lnTo>
                  <a:lnTo>
                    <a:pt x="359924" y="231898"/>
                  </a:lnTo>
                  <a:lnTo>
                    <a:pt x="366480" y="183240"/>
                  </a:lnTo>
                  <a:lnTo>
                    <a:pt x="365479" y="163883"/>
                  </a:lnTo>
                  <a:lnTo>
                    <a:pt x="357509" y="126414"/>
                  </a:lnTo>
                  <a:lnTo>
                    <a:pt x="335455" y="115200"/>
                  </a:lnTo>
                  <a:lnTo>
                    <a:pt x="341767" y="131550"/>
                  </a:lnTo>
                  <a:lnTo>
                    <a:pt x="346291" y="148380"/>
                  </a:lnTo>
                  <a:lnTo>
                    <a:pt x="349015" y="165629"/>
                  </a:lnTo>
                  <a:lnTo>
                    <a:pt x="349926" y="183240"/>
                  </a:lnTo>
                  <a:lnTo>
                    <a:pt x="343962" y="227501"/>
                  </a:lnTo>
                  <a:lnTo>
                    <a:pt x="327136" y="267305"/>
                  </a:lnTo>
                  <a:lnTo>
                    <a:pt x="301051" y="301051"/>
                  </a:lnTo>
                  <a:lnTo>
                    <a:pt x="267305" y="327136"/>
                  </a:lnTo>
                  <a:lnTo>
                    <a:pt x="227501" y="343962"/>
                  </a:lnTo>
                  <a:lnTo>
                    <a:pt x="183240" y="349926"/>
                  </a:lnTo>
                  <a:lnTo>
                    <a:pt x="138978" y="343962"/>
                  </a:lnTo>
                  <a:lnTo>
                    <a:pt x="99175" y="327136"/>
                  </a:lnTo>
                  <a:lnTo>
                    <a:pt x="65429" y="301051"/>
                  </a:lnTo>
                  <a:lnTo>
                    <a:pt x="39344" y="267305"/>
                  </a:lnTo>
                  <a:lnTo>
                    <a:pt x="22518" y="227501"/>
                  </a:lnTo>
                  <a:lnTo>
                    <a:pt x="16554" y="183240"/>
                  </a:lnTo>
                  <a:lnTo>
                    <a:pt x="22518" y="138978"/>
                  </a:lnTo>
                  <a:lnTo>
                    <a:pt x="39344" y="99175"/>
                  </a:lnTo>
                  <a:lnTo>
                    <a:pt x="65429" y="65429"/>
                  </a:lnTo>
                  <a:lnTo>
                    <a:pt x="99175" y="39344"/>
                  </a:lnTo>
                  <a:lnTo>
                    <a:pt x="138978" y="22518"/>
                  </a:lnTo>
                  <a:lnTo>
                    <a:pt x="183240" y="16554"/>
                  </a:lnTo>
                  <a:lnTo>
                    <a:pt x="207986" y="18377"/>
                  </a:lnTo>
                  <a:lnTo>
                    <a:pt x="231966" y="23781"/>
                  </a:lnTo>
                  <a:lnTo>
                    <a:pt x="254855" y="32669"/>
                  </a:lnTo>
                  <a:lnTo>
                    <a:pt x="276326" y="44941"/>
                  </a:lnTo>
                  <a:lnTo>
                    <a:pt x="280127" y="47495"/>
                  </a:lnTo>
                  <a:lnTo>
                    <a:pt x="285258" y="46501"/>
                  </a:lnTo>
                  <a:lnTo>
                    <a:pt x="290378" y="38920"/>
                  </a:lnTo>
                  <a:lnTo>
                    <a:pt x="289373" y="33779"/>
                  </a:lnTo>
                  <a:lnTo>
                    <a:pt x="285582" y="31224"/>
                  </a:lnTo>
                  <a:lnTo>
                    <a:pt x="261973" y="17727"/>
                  </a:lnTo>
                  <a:lnTo>
                    <a:pt x="236806" y="7951"/>
                  </a:lnTo>
                  <a:lnTo>
                    <a:pt x="210442" y="2005"/>
                  </a:lnTo>
                  <a:lnTo>
                    <a:pt x="183240" y="0"/>
                  </a:lnTo>
                  <a:close/>
                </a:path>
              </a:pathLst>
            </a:custGeom>
            <a:solidFill>
              <a:srgbClr val="F1F2F2"/>
            </a:solidFill>
          </p:spPr>
          <p:txBody>
            <a:bodyPr wrap="square" lIns="0" tIns="0" rIns="0" bIns="0" rtlCol="0"/>
            <a:lstStyle/>
            <a:p>
              <a:pPr defTabSz="554492">
                <a:buClr>
                  <a:srgbClr val="000000"/>
                </a:buClr>
              </a:pPr>
              <a:endParaRPr sz="849" kern="0">
                <a:solidFill>
                  <a:srgbClr val="000000"/>
                </a:solidFill>
                <a:latin typeface="Arial"/>
                <a:cs typeface="Arial"/>
                <a:sym typeface="Arial"/>
              </a:endParaRPr>
            </a:p>
          </p:txBody>
        </p:sp>
        <p:sp>
          <p:nvSpPr>
            <p:cNvPr id="17" name="object 9">
              <a:extLst>
                <a:ext uri="{FF2B5EF4-FFF2-40B4-BE49-F238E27FC236}">
                  <a16:creationId xmlns:a16="http://schemas.microsoft.com/office/drawing/2014/main" id="{06967F55-6BCF-FF7B-BA8C-93488C7F4686}"/>
                </a:ext>
              </a:extLst>
            </p:cNvPr>
            <p:cNvSpPr/>
            <p:nvPr/>
          </p:nvSpPr>
          <p:spPr>
            <a:xfrm>
              <a:off x="1104390" y="5047995"/>
              <a:ext cx="321945" cy="305435"/>
            </a:xfrm>
            <a:custGeom>
              <a:avLst/>
              <a:gdLst/>
              <a:ahLst/>
              <a:cxnLst/>
              <a:rect l="l" t="t" r="r" b="b"/>
              <a:pathLst>
                <a:path w="321944" h="305435">
                  <a:moveTo>
                    <a:pt x="304940" y="0"/>
                  </a:moveTo>
                  <a:lnTo>
                    <a:pt x="285060" y="12677"/>
                  </a:lnTo>
                  <a:lnTo>
                    <a:pt x="257070" y="41075"/>
                  </a:lnTo>
                  <a:lnTo>
                    <a:pt x="217742" y="85451"/>
                  </a:lnTo>
                  <a:lnTo>
                    <a:pt x="113378" y="210599"/>
                  </a:lnTo>
                  <a:lnTo>
                    <a:pt x="52490" y="135125"/>
                  </a:lnTo>
                  <a:lnTo>
                    <a:pt x="37466" y="129552"/>
                  </a:lnTo>
                  <a:lnTo>
                    <a:pt x="17987" y="139083"/>
                  </a:lnTo>
                  <a:lnTo>
                    <a:pt x="2637" y="156491"/>
                  </a:lnTo>
                  <a:lnTo>
                    <a:pt x="0" y="174548"/>
                  </a:lnTo>
                  <a:lnTo>
                    <a:pt x="79463" y="285110"/>
                  </a:lnTo>
                  <a:lnTo>
                    <a:pt x="96456" y="301261"/>
                  </a:lnTo>
                  <a:lnTo>
                    <a:pt x="114445" y="305028"/>
                  </a:lnTo>
                  <a:lnTo>
                    <a:pt x="131560" y="298150"/>
                  </a:lnTo>
                  <a:lnTo>
                    <a:pt x="145932" y="282367"/>
                  </a:lnTo>
                  <a:lnTo>
                    <a:pt x="250664" y="123907"/>
                  </a:lnTo>
                  <a:lnTo>
                    <a:pt x="303700" y="41964"/>
                  </a:lnTo>
                  <a:lnTo>
                    <a:pt x="321353" y="10327"/>
                  </a:lnTo>
                  <a:lnTo>
                    <a:pt x="319937" y="2784"/>
                  </a:lnTo>
                  <a:lnTo>
                    <a:pt x="304940" y="0"/>
                  </a:lnTo>
                  <a:close/>
                </a:path>
              </a:pathLst>
            </a:custGeom>
            <a:solidFill>
              <a:srgbClr val="82CFD1"/>
            </a:solidFill>
          </p:spPr>
          <p:txBody>
            <a:bodyPr wrap="square" lIns="0" tIns="0" rIns="0" bIns="0" rtlCol="0"/>
            <a:lstStyle/>
            <a:p>
              <a:pPr defTabSz="554492">
                <a:buClr>
                  <a:srgbClr val="000000"/>
                </a:buClr>
              </a:pPr>
              <a:endParaRPr sz="849" kern="0">
                <a:solidFill>
                  <a:srgbClr val="000000"/>
                </a:solidFill>
                <a:latin typeface="Arial"/>
                <a:cs typeface="Arial"/>
                <a:sym typeface="Arial"/>
              </a:endParaRPr>
            </a:p>
          </p:txBody>
        </p:sp>
      </p:grpSp>
      <p:grpSp>
        <p:nvGrpSpPr>
          <p:cNvPr id="18" name="object 7">
            <a:extLst>
              <a:ext uri="{FF2B5EF4-FFF2-40B4-BE49-F238E27FC236}">
                <a16:creationId xmlns:a16="http://schemas.microsoft.com/office/drawing/2014/main" id="{CE586A65-B67C-5F39-D431-F8B179545085}"/>
              </a:ext>
            </a:extLst>
          </p:cNvPr>
          <p:cNvGrpSpPr/>
          <p:nvPr/>
        </p:nvGrpSpPr>
        <p:grpSpPr>
          <a:xfrm>
            <a:off x="680611" y="3343123"/>
            <a:ext cx="229975" cy="222567"/>
            <a:chOff x="1047090" y="5046273"/>
            <a:chExt cx="379245" cy="367030"/>
          </a:xfrm>
        </p:grpSpPr>
        <p:sp>
          <p:nvSpPr>
            <p:cNvPr id="19" name="object 8">
              <a:extLst>
                <a:ext uri="{FF2B5EF4-FFF2-40B4-BE49-F238E27FC236}">
                  <a16:creationId xmlns:a16="http://schemas.microsoft.com/office/drawing/2014/main" id="{01320F0E-9832-85B3-D5C0-C996BFB3451E}"/>
                </a:ext>
              </a:extLst>
            </p:cNvPr>
            <p:cNvSpPr/>
            <p:nvPr/>
          </p:nvSpPr>
          <p:spPr>
            <a:xfrm>
              <a:off x="1047090" y="5046273"/>
              <a:ext cx="367030" cy="367030"/>
            </a:xfrm>
            <a:custGeom>
              <a:avLst/>
              <a:gdLst/>
              <a:ahLst/>
              <a:cxnLst/>
              <a:rect l="l" t="t" r="r" b="b"/>
              <a:pathLst>
                <a:path w="367030" h="367029">
                  <a:moveTo>
                    <a:pt x="183240" y="0"/>
                  </a:moveTo>
                  <a:lnTo>
                    <a:pt x="134582" y="6557"/>
                  </a:lnTo>
                  <a:lnTo>
                    <a:pt x="90825" y="25054"/>
                  </a:lnTo>
                  <a:lnTo>
                    <a:pt x="53728" y="53732"/>
                  </a:lnTo>
                  <a:lnTo>
                    <a:pt x="25052" y="90829"/>
                  </a:lnTo>
                  <a:lnTo>
                    <a:pt x="6556" y="134586"/>
                  </a:lnTo>
                  <a:lnTo>
                    <a:pt x="0" y="183240"/>
                  </a:lnTo>
                  <a:lnTo>
                    <a:pt x="6556" y="231898"/>
                  </a:lnTo>
                  <a:lnTo>
                    <a:pt x="25052" y="275655"/>
                  </a:lnTo>
                  <a:lnTo>
                    <a:pt x="53728" y="312752"/>
                  </a:lnTo>
                  <a:lnTo>
                    <a:pt x="90825" y="341428"/>
                  </a:lnTo>
                  <a:lnTo>
                    <a:pt x="134582" y="359924"/>
                  </a:lnTo>
                  <a:lnTo>
                    <a:pt x="183240" y="366480"/>
                  </a:lnTo>
                  <a:lnTo>
                    <a:pt x="231898" y="359924"/>
                  </a:lnTo>
                  <a:lnTo>
                    <a:pt x="275655" y="341428"/>
                  </a:lnTo>
                  <a:lnTo>
                    <a:pt x="312752" y="312752"/>
                  </a:lnTo>
                  <a:lnTo>
                    <a:pt x="341428" y="275655"/>
                  </a:lnTo>
                  <a:lnTo>
                    <a:pt x="359924" y="231898"/>
                  </a:lnTo>
                  <a:lnTo>
                    <a:pt x="366480" y="183240"/>
                  </a:lnTo>
                  <a:lnTo>
                    <a:pt x="365479" y="163883"/>
                  </a:lnTo>
                  <a:lnTo>
                    <a:pt x="357509" y="126414"/>
                  </a:lnTo>
                  <a:lnTo>
                    <a:pt x="335455" y="115200"/>
                  </a:lnTo>
                  <a:lnTo>
                    <a:pt x="341767" y="131550"/>
                  </a:lnTo>
                  <a:lnTo>
                    <a:pt x="346291" y="148380"/>
                  </a:lnTo>
                  <a:lnTo>
                    <a:pt x="349015" y="165629"/>
                  </a:lnTo>
                  <a:lnTo>
                    <a:pt x="349926" y="183240"/>
                  </a:lnTo>
                  <a:lnTo>
                    <a:pt x="343962" y="227501"/>
                  </a:lnTo>
                  <a:lnTo>
                    <a:pt x="327136" y="267305"/>
                  </a:lnTo>
                  <a:lnTo>
                    <a:pt x="301051" y="301051"/>
                  </a:lnTo>
                  <a:lnTo>
                    <a:pt x="267305" y="327136"/>
                  </a:lnTo>
                  <a:lnTo>
                    <a:pt x="227501" y="343962"/>
                  </a:lnTo>
                  <a:lnTo>
                    <a:pt x="183240" y="349926"/>
                  </a:lnTo>
                  <a:lnTo>
                    <a:pt x="138978" y="343962"/>
                  </a:lnTo>
                  <a:lnTo>
                    <a:pt x="99175" y="327136"/>
                  </a:lnTo>
                  <a:lnTo>
                    <a:pt x="65429" y="301051"/>
                  </a:lnTo>
                  <a:lnTo>
                    <a:pt x="39344" y="267305"/>
                  </a:lnTo>
                  <a:lnTo>
                    <a:pt x="22518" y="227501"/>
                  </a:lnTo>
                  <a:lnTo>
                    <a:pt x="16554" y="183240"/>
                  </a:lnTo>
                  <a:lnTo>
                    <a:pt x="22518" y="138978"/>
                  </a:lnTo>
                  <a:lnTo>
                    <a:pt x="39344" y="99175"/>
                  </a:lnTo>
                  <a:lnTo>
                    <a:pt x="65429" y="65429"/>
                  </a:lnTo>
                  <a:lnTo>
                    <a:pt x="99175" y="39344"/>
                  </a:lnTo>
                  <a:lnTo>
                    <a:pt x="138978" y="22518"/>
                  </a:lnTo>
                  <a:lnTo>
                    <a:pt x="183240" y="16554"/>
                  </a:lnTo>
                  <a:lnTo>
                    <a:pt x="207986" y="18377"/>
                  </a:lnTo>
                  <a:lnTo>
                    <a:pt x="231966" y="23781"/>
                  </a:lnTo>
                  <a:lnTo>
                    <a:pt x="254855" y="32669"/>
                  </a:lnTo>
                  <a:lnTo>
                    <a:pt x="276326" y="44941"/>
                  </a:lnTo>
                  <a:lnTo>
                    <a:pt x="280127" y="47495"/>
                  </a:lnTo>
                  <a:lnTo>
                    <a:pt x="285258" y="46501"/>
                  </a:lnTo>
                  <a:lnTo>
                    <a:pt x="290378" y="38920"/>
                  </a:lnTo>
                  <a:lnTo>
                    <a:pt x="289373" y="33779"/>
                  </a:lnTo>
                  <a:lnTo>
                    <a:pt x="285582" y="31224"/>
                  </a:lnTo>
                  <a:lnTo>
                    <a:pt x="261973" y="17727"/>
                  </a:lnTo>
                  <a:lnTo>
                    <a:pt x="236806" y="7951"/>
                  </a:lnTo>
                  <a:lnTo>
                    <a:pt x="210442" y="2005"/>
                  </a:lnTo>
                  <a:lnTo>
                    <a:pt x="183240" y="0"/>
                  </a:lnTo>
                  <a:close/>
                </a:path>
              </a:pathLst>
            </a:custGeom>
            <a:solidFill>
              <a:srgbClr val="F1F2F2"/>
            </a:solidFill>
          </p:spPr>
          <p:txBody>
            <a:bodyPr wrap="square" lIns="0" tIns="0" rIns="0" bIns="0" rtlCol="0"/>
            <a:lstStyle/>
            <a:p>
              <a:pPr defTabSz="554492">
                <a:buClr>
                  <a:srgbClr val="000000"/>
                </a:buClr>
              </a:pPr>
              <a:endParaRPr sz="849" kern="0">
                <a:solidFill>
                  <a:srgbClr val="000000"/>
                </a:solidFill>
                <a:latin typeface="Arial"/>
                <a:cs typeface="Arial"/>
                <a:sym typeface="Arial"/>
              </a:endParaRPr>
            </a:p>
          </p:txBody>
        </p:sp>
        <p:sp>
          <p:nvSpPr>
            <p:cNvPr id="20" name="object 9">
              <a:extLst>
                <a:ext uri="{FF2B5EF4-FFF2-40B4-BE49-F238E27FC236}">
                  <a16:creationId xmlns:a16="http://schemas.microsoft.com/office/drawing/2014/main" id="{0F234ECA-D222-D3F0-4B00-F130CED5952C}"/>
                </a:ext>
              </a:extLst>
            </p:cNvPr>
            <p:cNvSpPr/>
            <p:nvPr/>
          </p:nvSpPr>
          <p:spPr>
            <a:xfrm>
              <a:off x="1104390" y="5047995"/>
              <a:ext cx="321945" cy="305435"/>
            </a:xfrm>
            <a:custGeom>
              <a:avLst/>
              <a:gdLst/>
              <a:ahLst/>
              <a:cxnLst/>
              <a:rect l="l" t="t" r="r" b="b"/>
              <a:pathLst>
                <a:path w="321944" h="305435">
                  <a:moveTo>
                    <a:pt x="304940" y="0"/>
                  </a:moveTo>
                  <a:lnTo>
                    <a:pt x="285060" y="12677"/>
                  </a:lnTo>
                  <a:lnTo>
                    <a:pt x="257070" y="41075"/>
                  </a:lnTo>
                  <a:lnTo>
                    <a:pt x="217742" y="85451"/>
                  </a:lnTo>
                  <a:lnTo>
                    <a:pt x="113378" y="210599"/>
                  </a:lnTo>
                  <a:lnTo>
                    <a:pt x="52490" y="135125"/>
                  </a:lnTo>
                  <a:lnTo>
                    <a:pt x="37466" y="129552"/>
                  </a:lnTo>
                  <a:lnTo>
                    <a:pt x="17987" y="139083"/>
                  </a:lnTo>
                  <a:lnTo>
                    <a:pt x="2637" y="156491"/>
                  </a:lnTo>
                  <a:lnTo>
                    <a:pt x="0" y="174548"/>
                  </a:lnTo>
                  <a:lnTo>
                    <a:pt x="79463" y="285110"/>
                  </a:lnTo>
                  <a:lnTo>
                    <a:pt x="96456" y="301261"/>
                  </a:lnTo>
                  <a:lnTo>
                    <a:pt x="114445" y="305028"/>
                  </a:lnTo>
                  <a:lnTo>
                    <a:pt x="131560" y="298150"/>
                  </a:lnTo>
                  <a:lnTo>
                    <a:pt x="145932" y="282367"/>
                  </a:lnTo>
                  <a:lnTo>
                    <a:pt x="250664" y="123907"/>
                  </a:lnTo>
                  <a:lnTo>
                    <a:pt x="303700" y="41964"/>
                  </a:lnTo>
                  <a:lnTo>
                    <a:pt x="321353" y="10327"/>
                  </a:lnTo>
                  <a:lnTo>
                    <a:pt x="319937" y="2784"/>
                  </a:lnTo>
                  <a:lnTo>
                    <a:pt x="304940" y="0"/>
                  </a:lnTo>
                  <a:close/>
                </a:path>
              </a:pathLst>
            </a:custGeom>
            <a:solidFill>
              <a:srgbClr val="82CFD1"/>
            </a:solidFill>
          </p:spPr>
          <p:txBody>
            <a:bodyPr wrap="square" lIns="0" tIns="0" rIns="0" bIns="0" rtlCol="0"/>
            <a:lstStyle/>
            <a:p>
              <a:pPr defTabSz="554492">
                <a:buClr>
                  <a:srgbClr val="000000"/>
                </a:buClr>
              </a:pPr>
              <a:endParaRPr sz="849" kern="0">
                <a:solidFill>
                  <a:srgbClr val="000000"/>
                </a:solidFill>
                <a:latin typeface="Arial"/>
                <a:cs typeface="Arial"/>
                <a:sym typeface="Arial"/>
              </a:endParaRPr>
            </a:p>
          </p:txBody>
        </p:sp>
      </p:grpSp>
    </p:spTree>
    <p:extLst>
      <p:ext uri="{BB962C8B-B14F-4D97-AF65-F5344CB8AC3E}">
        <p14:creationId xmlns:p14="http://schemas.microsoft.com/office/powerpoint/2010/main" val="38252091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32"/>
        <p:cNvGrpSpPr/>
        <p:nvPr/>
      </p:nvGrpSpPr>
      <p:grpSpPr>
        <a:xfrm>
          <a:off x="0" y="0"/>
          <a:ext cx="0" cy="0"/>
          <a:chOff x="0" y="0"/>
          <a:chExt cx="0" cy="0"/>
        </a:xfrm>
      </p:grpSpPr>
      <p:pic>
        <p:nvPicPr>
          <p:cNvPr id="3074" name="Picture 2">
            <a:extLst>
              <a:ext uri="{FF2B5EF4-FFF2-40B4-BE49-F238E27FC236}">
                <a16:creationId xmlns:a16="http://schemas.microsoft.com/office/drawing/2014/main" id="{042E75C5-111A-72C1-6A2C-C2C8DF902E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8343" y="-6284"/>
            <a:ext cx="6621465" cy="5112946"/>
          </a:xfrm>
          <a:prstGeom prst="rect">
            <a:avLst/>
          </a:prstGeom>
          <a:noFill/>
          <a:extLst>
            <a:ext uri="{909E8E84-426E-40DD-AFC4-6F175D3DCCD1}">
              <a14:hiddenFill xmlns:a14="http://schemas.microsoft.com/office/drawing/2010/main">
                <a:solidFill>
                  <a:srgbClr val="FFFFFF"/>
                </a:solidFill>
              </a14:hiddenFill>
            </a:ext>
          </a:extLst>
        </p:spPr>
      </p:pic>
      <p:sp>
        <p:nvSpPr>
          <p:cNvPr id="1053" name="Google Shape;1053;p24"/>
          <p:cNvSpPr txBox="1"/>
          <p:nvPr/>
        </p:nvSpPr>
        <p:spPr>
          <a:xfrm>
            <a:off x="561300" y="5119352"/>
            <a:ext cx="3791087" cy="1695824"/>
          </a:xfrm>
          <a:prstGeom prst="rect">
            <a:avLst/>
          </a:prstGeom>
          <a:noFill/>
          <a:ln>
            <a:noFill/>
          </a:ln>
        </p:spPr>
        <p:txBody>
          <a:bodyPr spcFirstLastPara="1" wrap="square" lIns="0" tIns="7307" rIns="0" bIns="0" anchor="t" anchorCtr="0">
            <a:noAutofit/>
          </a:bodyPr>
          <a:lstStyle/>
          <a:p>
            <a:pPr marL="7701"/>
            <a:r>
              <a:rPr lang="en-US" sz="5003" b="1" dirty="0">
                <a:solidFill>
                  <a:srgbClr val="3B617B"/>
                </a:solidFill>
                <a:latin typeface="Montserrat ExtraBold"/>
                <a:ea typeface="Montserrat ExtraBold"/>
                <a:cs typeface="Montserrat ExtraBold"/>
                <a:sym typeface="Montserrat ExtraBold"/>
              </a:rPr>
              <a:t>Thank you!</a:t>
            </a:r>
            <a:endParaRPr sz="5003" dirty="0">
              <a:solidFill>
                <a:schemeClr val="dk1"/>
              </a:solidFill>
              <a:latin typeface="Montserrat ExtraBold"/>
              <a:ea typeface="Montserrat ExtraBold"/>
              <a:cs typeface="Montserrat ExtraBold"/>
              <a:sym typeface="Montserrat ExtraBold"/>
            </a:endParaRPr>
          </a:p>
        </p:txBody>
      </p:sp>
      <p:sp>
        <p:nvSpPr>
          <p:cNvPr id="1054" name="Google Shape;1054;p24"/>
          <p:cNvSpPr txBox="1"/>
          <p:nvPr/>
        </p:nvSpPr>
        <p:spPr>
          <a:xfrm>
            <a:off x="7283934" y="5992642"/>
            <a:ext cx="4641807" cy="364010"/>
          </a:xfrm>
          <a:prstGeom prst="rect">
            <a:avLst/>
          </a:prstGeom>
          <a:noFill/>
          <a:ln>
            <a:noFill/>
          </a:ln>
        </p:spPr>
        <p:txBody>
          <a:bodyPr spcFirstLastPara="1" wrap="square" lIns="0" tIns="7307" rIns="0" bIns="0" anchor="t" anchorCtr="0">
            <a:noAutofit/>
          </a:bodyPr>
          <a:lstStyle/>
          <a:p>
            <a:pPr marL="7701" algn="r"/>
            <a:r>
              <a:rPr lang="en-GB" dirty="0">
                <a:solidFill>
                  <a:srgbClr val="3B617B"/>
                </a:solidFill>
                <a:latin typeface="+mj-lt"/>
              </a:rPr>
              <a:t>Hailey.Sze@cn-bio.com</a:t>
            </a:r>
          </a:p>
        </p:txBody>
      </p:sp>
      <p:sp>
        <p:nvSpPr>
          <p:cNvPr id="1057" name="Google Shape;1057;p24"/>
          <p:cNvSpPr txBox="1"/>
          <p:nvPr/>
        </p:nvSpPr>
        <p:spPr>
          <a:xfrm>
            <a:off x="9033175" y="5754214"/>
            <a:ext cx="2531142" cy="213050"/>
          </a:xfrm>
          <a:prstGeom prst="rect">
            <a:avLst/>
          </a:prstGeom>
          <a:noFill/>
          <a:ln>
            <a:noFill/>
          </a:ln>
        </p:spPr>
        <p:txBody>
          <a:bodyPr spcFirstLastPara="1" wrap="square" lIns="0" tIns="9627" rIns="0" bIns="0" anchor="t" anchorCtr="0">
            <a:noAutofit/>
          </a:bodyPr>
          <a:lstStyle/>
          <a:p>
            <a:pPr marL="7701" algn="r"/>
            <a:r>
              <a:rPr lang="en-US" sz="1182" b="1" dirty="0">
                <a:solidFill>
                  <a:srgbClr val="3B617B"/>
                </a:solidFill>
                <a:latin typeface="Montserrat"/>
                <a:ea typeface="Montserrat"/>
                <a:cs typeface="Montserrat"/>
                <a:sym typeface="Montserrat"/>
              </a:rPr>
              <a:t>For further info please contact</a:t>
            </a:r>
            <a:endParaRPr sz="1182" dirty="0">
              <a:solidFill>
                <a:schemeClr val="dk1"/>
              </a:solidFill>
              <a:latin typeface="Montserrat"/>
              <a:ea typeface="Montserrat"/>
              <a:cs typeface="Montserrat"/>
              <a:sym typeface="Montserrat"/>
            </a:endParaRPr>
          </a:p>
        </p:txBody>
      </p:sp>
      <p:sp>
        <p:nvSpPr>
          <p:cNvPr id="12" name="object 6">
            <a:extLst>
              <a:ext uri="{FF2B5EF4-FFF2-40B4-BE49-F238E27FC236}">
                <a16:creationId xmlns:a16="http://schemas.microsoft.com/office/drawing/2014/main" id="{7B21300B-BE28-C132-0700-10C7B2102303}"/>
              </a:ext>
            </a:extLst>
          </p:cNvPr>
          <p:cNvSpPr txBox="1"/>
          <p:nvPr/>
        </p:nvSpPr>
        <p:spPr>
          <a:xfrm>
            <a:off x="8659511" y="1965512"/>
            <a:ext cx="2818542" cy="2230475"/>
          </a:xfrm>
          <a:prstGeom prst="rect">
            <a:avLst/>
          </a:prstGeom>
        </p:spPr>
        <p:txBody>
          <a:bodyPr vert="horz" wrap="square" lIns="0" tIns="2914" rIns="0" bIns="0" rtlCol="0">
            <a:spAutoFit/>
          </a:bodyPr>
          <a:lstStyle/>
          <a:p>
            <a:pPr marL="36346" marR="1227" indent="-33434" algn="ctr">
              <a:lnSpc>
                <a:spcPct val="117300"/>
              </a:lnSpc>
              <a:spcBef>
                <a:spcPts val="22"/>
              </a:spcBef>
            </a:pPr>
            <a:r>
              <a:rPr lang="en-GB" sz="1940" b="1" spc="-27" dirty="0">
                <a:solidFill>
                  <a:srgbClr val="3B617B"/>
                </a:solidFill>
                <a:latin typeface="Montserrat-ExtraBold"/>
                <a:cs typeface="Montserrat-ExtraBold"/>
              </a:rPr>
              <a:t>Acknowledgments</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1400" b="1" i="0" u="none" strike="noStrike" kern="1200" cap="none" spc="0" normalizeH="0" baseline="0" noProof="0" dirty="0" err="1">
                <a:ln>
                  <a:noFill/>
                </a:ln>
                <a:solidFill>
                  <a:srgbClr val="3B617B"/>
                </a:solidFill>
                <a:effectLst/>
                <a:uLnTx/>
                <a:uFillTx/>
                <a:latin typeface="Montserrat SemiBold"/>
                <a:ea typeface="+mn-ea"/>
                <a:cs typeface="+mn-cs"/>
              </a:rPr>
              <a:t>Dr.</a:t>
            </a:r>
            <a:r>
              <a:rPr kumimoji="0" lang="en-GB" sz="1400" b="1" i="0" u="none" strike="noStrike" kern="1200" cap="none" spc="0" normalizeH="0" baseline="0" noProof="0" dirty="0">
                <a:ln>
                  <a:noFill/>
                </a:ln>
                <a:solidFill>
                  <a:srgbClr val="3B617B"/>
                </a:solidFill>
                <a:effectLst/>
                <a:uLnTx/>
                <a:uFillTx/>
                <a:latin typeface="Montserrat SemiBold"/>
                <a:ea typeface="+mn-ea"/>
                <a:cs typeface="+mn-cs"/>
              </a:rPr>
              <a:t> Yassen Abbas</a:t>
            </a:r>
            <a:endParaRPr kumimoji="0" lang="en-GB" sz="1400" b="1" i="0" u="none" strike="noStrike" kern="1200" cap="none" spc="0" normalizeH="0" baseline="0" noProof="0" dirty="0">
              <a:ln>
                <a:noFill/>
              </a:ln>
              <a:solidFill>
                <a:srgbClr val="3B617B"/>
              </a:solidFill>
              <a:effectLst/>
              <a:uLnTx/>
              <a:uFillTx/>
              <a:latin typeface="Montserrat SemiBold" panose="00000700000000000000" pitchFamily="2" charset="0"/>
              <a:ea typeface="+mn-ea"/>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1400" b="1" i="0" u="none" strike="noStrike" kern="1200" cap="none" spc="0" normalizeH="0" baseline="0" noProof="0" dirty="0" err="1">
                <a:ln>
                  <a:noFill/>
                </a:ln>
                <a:solidFill>
                  <a:srgbClr val="3B617B"/>
                </a:solidFill>
                <a:effectLst/>
                <a:uLnTx/>
                <a:uFillTx/>
                <a:latin typeface="Montserrat SemiBold"/>
                <a:ea typeface="+mn-ea"/>
                <a:cs typeface="+mn-cs"/>
              </a:rPr>
              <a:t>Dr.</a:t>
            </a:r>
            <a:r>
              <a:rPr kumimoji="0" lang="en-GB" sz="1400" b="1" i="0" u="none" strike="noStrike" kern="1200" cap="none" spc="0" normalizeH="0" baseline="0" noProof="0" dirty="0">
                <a:ln>
                  <a:noFill/>
                </a:ln>
                <a:solidFill>
                  <a:srgbClr val="3B617B"/>
                </a:solidFill>
                <a:effectLst/>
                <a:uLnTx/>
                <a:uFillTx/>
                <a:latin typeface="Montserrat SemiBold"/>
                <a:ea typeface="+mn-ea"/>
                <a:cs typeface="+mn-cs"/>
              </a:rPr>
              <a:t> Audrey Dubourg</a:t>
            </a:r>
          </a:p>
          <a:p>
            <a:pPr marL="0" marR="0" lvl="0" indent="0" algn="ctr" defTabSz="914400" rtl="0" eaLnBrk="1" fontAlgn="auto" latinLnBrk="0" hangingPunct="1">
              <a:lnSpc>
                <a:spcPct val="150000"/>
              </a:lnSpc>
              <a:spcBef>
                <a:spcPts val="0"/>
              </a:spcBef>
              <a:spcAft>
                <a:spcPts val="0"/>
              </a:spcAft>
              <a:buClrTx/>
              <a:buSzTx/>
              <a:buFontTx/>
              <a:buNone/>
              <a:tabLst/>
              <a:defRPr/>
            </a:pPr>
            <a:r>
              <a:rPr lang="en-GB" sz="1400" b="1" dirty="0" err="1">
                <a:solidFill>
                  <a:srgbClr val="3B617B"/>
                </a:solidFill>
                <a:latin typeface="Montserrat SemiBold"/>
              </a:rPr>
              <a:t>Dr.</a:t>
            </a:r>
            <a:r>
              <a:rPr lang="en-GB" sz="1400" b="1" dirty="0">
                <a:solidFill>
                  <a:srgbClr val="3B617B"/>
                </a:solidFill>
                <a:latin typeface="Montserrat SemiBold"/>
              </a:rPr>
              <a:t> Emily Richardson</a:t>
            </a:r>
          </a:p>
          <a:p>
            <a:pPr marL="0" marR="0" lvl="0" indent="0" algn="ctr" defTabSz="914400" rtl="0" eaLnBrk="1" fontAlgn="auto" latinLnBrk="0" hangingPunct="1">
              <a:lnSpc>
                <a:spcPct val="150000"/>
              </a:lnSpc>
              <a:spcBef>
                <a:spcPts val="0"/>
              </a:spcBef>
              <a:spcAft>
                <a:spcPts val="0"/>
              </a:spcAft>
              <a:buClrTx/>
              <a:buSzTx/>
              <a:buFontTx/>
              <a:buNone/>
              <a:tabLst/>
              <a:defRPr/>
            </a:pPr>
            <a:r>
              <a:rPr lang="en-GB" sz="1400" b="1" dirty="0" err="1">
                <a:solidFill>
                  <a:srgbClr val="3B617B"/>
                </a:solidFill>
                <a:latin typeface="Montserrat SemiBold"/>
              </a:rPr>
              <a:t>Dr.</a:t>
            </a:r>
            <a:r>
              <a:rPr lang="en-GB" sz="1400" b="1" dirty="0">
                <a:solidFill>
                  <a:srgbClr val="3B617B"/>
                </a:solidFill>
                <a:latin typeface="Montserrat SemiBold"/>
              </a:rPr>
              <a:t> Dharaminder Singh</a:t>
            </a:r>
            <a:endParaRPr kumimoji="0" lang="en-GB" sz="1400" b="1" i="0" u="none" strike="noStrike" kern="1200" cap="none" spc="0" normalizeH="0" baseline="0" noProof="0" dirty="0">
              <a:ln>
                <a:noFill/>
              </a:ln>
              <a:solidFill>
                <a:srgbClr val="3B617B"/>
              </a:solidFill>
              <a:effectLst/>
              <a:uLnTx/>
              <a:uFillTx/>
              <a:latin typeface="Montserrat SemiBold"/>
              <a:ea typeface="+mn-ea"/>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lang="en-GB" sz="1400" b="1" dirty="0" err="1">
                <a:solidFill>
                  <a:srgbClr val="3B617B"/>
                </a:solidFill>
                <a:latin typeface="Montserrat SemiBold"/>
              </a:rPr>
              <a:t>Altis</a:t>
            </a:r>
            <a:r>
              <a:rPr lang="en-GB" sz="1400" b="1" dirty="0">
                <a:solidFill>
                  <a:srgbClr val="3B617B"/>
                </a:solidFill>
                <a:latin typeface="Montserrat SemiBold"/>
              </a:rPr>
              <a:t> Biosystems</a:t>
            </a:r>
            <a:endParaRPr kumimoji="0" lang="en-GB" sz="1400" b="1" i="0" u="none" strike="noStrike" kern="1200" cap="none" spc="0" normalizeH="0" baseline="0" noProof="0" dirty="0">
              <a:ln>
                <a:noFill/>
              </a:ln>
              <a:solidFill>
                <a:srgbClr val="3B617B"/>
              </a:solidFill>
              <a:effectLst/>
              <a:uLnTx/>
              <a:uFillTx/>
              <a:latin typeface="Montserrat SemiBold"/>
              <a:ea typeface="+mn-ea"/>
              <a:cs typeface="+mn-cs"/>
            </a:endParaRPr>
          </a:p>
          <a:p>
            <a:pPr marR="1227" indent="-33434" algn="ctr">
              <a:spcBef>
                <a:spcPts val="250"/>
              </a:spcBef>
            </a:pPr>
            <a:endParaRPr lang="en-GB" sz="1455" spc="-8" dirty="0">
              <a:solidFill>
                <a:srgbClr val="3B617B"/>
              </a:solidFill>
              <a:latin typeface="Montserra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 name="Picture 96">
            <a:extLst>
              <a:ext uri="{FF2B5EF4-FFF2-40B4-BE49-F238E27FC236}">
                <a16:creationId xmlns:a16="http://schemas.microsoft.com/office/drawing/2014/main" id="{E1AE0511-6D95-D59B-1E94-1238D060C5FA}"/>
              </a:ext>
            </a:extLst>
          </p:cNvPr>
          <p:cNvPicPr>
            <a:picLocks noChangeAspect="1"/>
          </p:cNvPicPr>
          <p:nvPr/>
        </p:nvPicPr>
        <p:blipFill>
          <a:blip r:embed="rId3"/>
          <a:stretch>
            <a:fillRect/>
          </a:stretch>
        </p:blipFill>
        <p:spPr>
          <a:xfrm>
            <a:off x="5564447" y="477068"/>
            <a:ext cx="6023688" cy="5167473"/>
          </a:xfrm>
          <a:prstGeom prst="rect">
            <a:avLst/>
          </a:prstGeom>
        </p:spPr>
      </p:pic>
      <p:sp>
        <p:nvSpPr>
          <p:cNvPr id="13" name="Title 12">
            <a:extLst>
              <a:ext uri="{FF2B5EF4-FFF2-40B4-BE49-F238E27FC236}">
                <a16:creationId xmlns:a16="http://schemas.microsoft.com/office/drawing/2014/main" id="{43269B5F-5BB0-724A-5BB3-D0C20DF3349F}"/>
              </a:ext>
            </a:extLst>
          </p:cNvPr>
          <p:cNvSpPr>
            <a:spLocks noGrp="1"/>
          </p:cNvSpPr>
          <p:nvPr>
            <p:ph type="title"/>
          </p:nvPr>
        </p:nvSpPr>
        <p:spPr>
          <a:xfrm>
            <a:off x="549442" y="234234"/>
            <a:ext cx="5546558" cy="1168365"/>
          </a:xfrm>
        </p:spPr>
        <p:txBody>
          <a:bodyPr/>
          <a:lstStyle/>
          <a:p>
            <a:r>
              <a:rPr lang="en-GB" dirty="0">
                <a:solidFill>
                  <a:srgbClr val="3B617B"/>
                </a:solidFill>
                <a:latin typeface="Montserrat ExtraBold"/>
                <a:cs typeface="Calibri"/>
              </a:rPr>
              <a:t>The drug discovery &amp; development  process</a:t>
            </a:r>
            <a:endParaRPr lang="en-US" dirty="0"/>
          </a:p>
        </p:txBody>
      </p:sp>
      <p:sp>
        <p:nvSpPr>
          <p:cNvPr id="27" name="Text Placeholder 26">
            <a:extLst>
              <a:ext uri="{FF2B5EF4-FFF2-40B4-BE49-F238E27FC236}">
                <a16:creationId xmlns:a16="http://schemas.microsoft.com/office/drawing/2014/main" id="{7EE9F718-D4AF-6A04-E309-6829A4C83AB4}"/>
              </a:ext>
            </a:extLst>
          </p:cNvPr>
          <p:cNvSpPr>
            <a:spLocks noGrp="1"/>
          </p:cNvSpPr>
          <p:nvPr>
            <p:ph type="body" sz="quarter" idx="30"/>
          </p:nvPr>
        </p:nvSpPr>
        <p:spPr>
          <a:xfrm>
            <a:off x="549442" y="1775076"/>
            <a:ext cx="4191609" cy="595043"/>
          </a:xfrm>
        </p:spPr>
        <p:txBody>
          <a:bodyPr/>
          <a:lstStyle/>
          <a:p>
            <a:r>
              <a:rPr lang="en-GB" dirty="0">
                <a:latin typeface="Montserrat"/>
              </a:rPr>
              <a:t>The process is lengthy, expensive and has low a probability of success.</a:t>
            </a:r>
          </a:p>
        </p:txBody>
      </p:sp>
      <p:sp>
        <p:nvSpPr>
          <p:cNvPr id="10" name="Footer Placeholder 9">
            <a:extLst>
              <a:ext uri="{FF2B5EF4-FFF2-40B4-BE49-F238E27FC236}">
                <a16:creationId xmlns:a16="http://schemas.microsoft.com/office/drawing/2014/main" id="{8574AEC6-2D8A-AD9A-0C7B-163BCA41F1B3}"/>
              </a:ext>
            </a:extLst>
          </p:cNvPr>
          <p:cNvSpPr>
            <a:spLocks noGrp="1"/>
          </p:cNvSpPr>
          <p:nvPr>
            <p:ph type="ftr" sz="quarter" idx="31"/>
          </p:nvPr>
        </p:nvSpPr>
        <p:spPr>
          <a:xfrm>
            <a:off x="0" y="6176964"/>
            <a:ext cx="12192000" cy="681036"/>
          </a:xfrm>
        </p:spPr>
        <p:txBody>
          <a:bodyPr lIns="360000"/>
          <a:lstStyle/>
          <a:p>
            <a:pPr algn="l"/>
            <a:r>
              <a:rPr lang="en-GB" dirty="0"/>
              <a:t>Transforming drug discovery </a:t>
            </a:r>
            <a:r>
              <a:rPr lang="en-GB" b="0" dirty="0"/>
              <a:t>| Non-confidential © CN Bio 2024 | Funnel graphic Modified from Sun et al., Acta Pharm Sin B., 2022.</a:t>
            </a:r>
          </a:p>
        </p:txBody>
      </p:sp>
      <p:grpSp>
        <p:nvGrpSpPr>
          <p:cNvPr id="9" name="Group 8">
            <a:extLst>
              <a:ext uri="{FF2B5EF4-FFF2-40B4-BE49-F238E27FC236}">
                <a16:creationId xmlns:a16="http://schemas.microsoft.com/office/drawing/2014/main" id="{733CB2AE-AEA3-03C0-BA22-10945A5F660F}"/>
              </a:ext>
            </a:extLst>
          </p:cNvPr>
          <p:cNvGrpSpPr/>
          <p:nvPr/>
        </p:nvGrpSpPr>
        <p:grpSpPr>
          <a:xfrm>
            <a:off x="628100" y="5528414"/>
            <a:ext cx="4243992" cy="600874"/>
            <a:chOff x="691802" y="5456750"/>
            <a:chExt cx="4243992" cy="600874"/>
          </a:xfrm>
        </p:grpSpPr>
        <p:sp>
          <p:nvSpPr>
            <p:cNvPr id="5" name="TextBox 4">
              <a:extLst>
                <a:ext uri="{FF2B5EF4-FFF2-40B4-BE49-F238E27FC236}">
                  <a16:creationId xmlns:a16="http://schemas.microsoft.com/office/drawing/2014/main" id="{72DC4373-62E4-B028-E541-A2AA8875AF8F}"/>
                </a:ext>
              </a:extLst>
            </p:cNvPr>
            <p:cNvSpPr txBox="1"/>
            <p:nvPr/>
          </p:nvSpPr>
          <p:spPr>
            <a:xfrm>
              <a:off x="909712" y="5466299"/>
              <a:ext cx="2924869" cy="246221"/>
            </a:xfrm>
            <a:prstGeom prst="rect">
              <a:avLst/>
            </a:prstGeom>
            <a:noFill/>
          </p:spPr>
          <p:txBody>
            <a:bodyPr wrap="square">
              <a:spAutoFit/>
            </a:bodyPr>
            <a:lstStyle/>
            <a:p>
              <a:r>
                <a:rPr lang="en-US" sz="1000">
                  <a:solidFill>
                    <a:schemeClr val="accent6"/>
                  </a:solidFill>
                </a:rPr>
                <a:t>Efficacy             Poor Drug-like properties</a:t>
              </a:r>
            </a:p>
          </p:txBody>
        </p:sp>
        <p:sp>
          <p:nvSpPr>
            <p:cNvPr id="7" name="TextBox 6">
              <a:extLst>
                <a:ext uri="{FF2B5EF4-FFF2-40B4-BE49-F238E27FC236}">
                  <a16:creationId xmlns:a16="http://schemas.microsoft.com/office/drawing/2014/main" id="{D0462511-1B44-BF86-08F4-146E49B07051}"/>
                </a:ext>
              </a:extLst>
            </p:cNvPr>
            <p:cNvSpPr txBox="1"/>
            <p:nvPr/>
          </p:nvSpPr>
          <p:spPr>
            <a:xfrm>
              <a:off x="909712" y="5806752"/>
              <a:ext cx="4026082" cy="246221"/>
            </a:xfrm>
            <a:prstGeom prst="rect">
              <a:avLst/>
            </a:prstGeom>
            <a:noFill/>
          </p:spPr>
          <p:txBody>
            <a:bodyPr wrap="square">
              <a:spAutoFit/>
            </a:bodyPr>
            <a:lstStyle/>
            <a:p>
              <a:r>
                <a:rPr lang="en-US" sz="1000">
                  <a:solidFill>
                    <a:schemeClr val="accent6"/>
                  </a:solidFill>
                </a:rPr>
                <a:t>Safety                Poor market assessment/strategic planning</a:t>
              </a:r>
            </a:p>
          </p:txBody>
        </p:sp>
        <p:sp>
          <p:nvSpPr>
            <p:cNvPr id="15" name="Oval 14">
              <a:extLst>
                <a:ext uri="{FF2B5EF4-FFF2-40B4-BE49-F238E27FC236}">
                  <a16:creationId xmlns:a16="http://schemas.microsoft.com/office/drawing/2014/main" id="{D802E508-6982-B79F-935E-7DA88208910D}"/>
                </a:ext>
              </a:extLst>
            </p:cNvPr>
            <p:cNvSpPr/>
            <p:nvPr/>
          </p:nvSpPr>
          <p:spPr>
            <a:xfrm>
              <a:off x="691802" y="5459245"/>
              <a:ext cx="246221" cy="246221"/>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16" name="Oval 15">
              <a:extLst>
                <a:ext uri="{FF2B5EF4-FFF2-40B4-BE49-F238E27FC236}">
                  <a16:creationId xmlns:a16="http://schemas.microsoft.com/office/drawing/2014/main" id="{0E4953CA-EF67-0558-0566-EDCDCA54FBC5}"/>
                </a:ext>
              </a:extLst>
            </p:cNvPr>
            <p:cNvSpPr/>
            <p:nvPr/>
          </p:nvSpPr>
          <p:spPr>
            <a:xfrm>
              <a:off x="691802" y="5811403"/>
              <a:ext cx="246221" cy="246221"/>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17" name="Oval 16">
              <a:extLst>
                <a:ext uri="{FF2B5EF4-FFF2-40B4-BE49-F238E27FC236}">
                  <a16:creationId xmlns:a16="http://schemas.microsoft.com/office/drawing/2014/main" id="{E3F333EA-E587-FAC9-8A35-01783FE9DC8A}"/>
                </a:ext>
              </a:extLst>
            </p:cNvPr>
            <p:cNvSpPr/>
            <p:nvPr/>
          </p:nvSpPr>
          <p:spPr>
            <a:xfrm>
              <a:off x="1645434" y="5456750"/>
              <a:ext cx="246221" cy="246221"/>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18" name="Oval 17">
              <a:extLst>
                <a:ext uri="{FF2B5EF4-FFF2-40B4-BE49-F238E27FC236}">
                  <a16:creationId xmlns:a16="http://schemas.microsoft.com/office/drawing/2014/main" id="{D09EDF26-2677-E1F6-8FF3-F4FF191281F5}"/>
                </a:ext>
              </a:extLst>
            </p:cNvPr>
            <p:cNvSpPr/>
            <p:nvPr/>
          </p:nvSpPr>
          <p:spPr>
            <a:xfrm>
              <a:off x="1645434" y="5806752"/>
              <a:ext cx="246221" cy="246221"/>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grpSp>
      <p:graphicFrame>
        <p:nvGraphicFramePr>
          <p:cNvPr id="19" name="Chart 18">
            <a:extLst>
              <a:ext uri="{FF2B5EF4-FFF2-40B4-BE49-F238E27FC236}">
                <a16:creationId xmlns:a16="http://schemas.microsoft.com/office/drawing/2014/main" id="{8B7348B7-6844-C169-C081-1AAA51345DF9}"/>
              </a:ext>
            </a:extLst>
          </p:cNvPr>
          <p:cNvGraphicFramePr>
            <a:graphicFrameLocks/>
          </p:cNvGraphicFramePr>
          <p:nvPr/>
        </p:nvGraphicFramePr>
        <p:xfrm>
          <a:off x="1034448" y="1814613"/>
          <a:ext cx="5845080" cy="4086166"/>
        </p:xfrm>
        <a:graphic>
          <a:graphicData uri="http://schemas.openxmlformats.org/drawingml/2006/chart">
            <c:chart xmlns:c="http://schemas.openxmlformats.org/drawingml/2006/chart" xmlns:r="http://schemas.openxmlformats.org/officeDocument/2006/relationships" r:id="rId4"/>
          </a:graphicData>
        </a:graphic>
      </p:graphicFrame>
      <p:cxnSp>
        <p:nvCxnSpPr>
          <p:cNvPr id="22" name="Straight Arrow Connector 21">
            <a:extLst>
              <a:ext uri="{FF2B5EF4-FFF2-40B4-BE49-F238E27FC236}">
                <a16:creationId xmlns:a16="http://schemas.microsoft.com/office/drawing/2014/main" id="{B34548E2-A0D4-2414-10F1-96C6A362CD51}"/>
              </a:ext>
            </a:extLst>
          </p:cNvPr>
          <p:cNvCxnSpPr>
            <a:cxnSpLocks/>
          </p:cNvCxnSpPr>
          <p:nvPr/>
        </p:nvCxnSpPr>
        <p:spPr>
          <a:xfrm>
            <a:off x="5299842" y="711592"/>
            <a:ext cx="9577" cy="4934806"/>
          </a:xfrm>
          <a:prstGeom prst="straightConnector1">
            <a:avLst/>
          </a:prstGeom>
          <a:ln w="19050">
            <a:solidFill>
              <a:schemeClr val="bg1">
                <a:lumMod val="75000"/>
              </a:schemeClr>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0C751740-685E-1659-3BE8-B8C942C6347F}"/>
              </a:ext>
            </a:extLst>
          </p:cNvPr>
          <p:cNvSpPr txBox="1"/>
          <p:nvPr/>
        </p:nvSpPr>
        <p:spPr>
          <a:xfrm>
            <a:off x="9289091" y="539223"/>
            <a:ext cx="521298" cy="369332"/>
          </a:xfrm>
          <a:prstGeom prst="rect">
            <a:avLst/>
          </a:prstGeom>
          <a:noFill/>
        </p:spPr>
        <p:txBody>
          <a:bodyPr wrap="none" rtlCol="0">
            <a:spAutoFit/>
          </a:bodyPr>
          <a:lstStyle/>
          <a:p>
            <a:pPr algn="ctr"/>
            <a:r>
              <a:rPr lang="en-GB" sz="900">
                <a:solidFill>
                  <a:schemeClr val="bg1"/>
                </a:solidFill>
                <a:latin typeface="+mj-lt"/>
              </a:rPr>
              <a:t>Cycle</a:t>
            </a:r>
          </a:p>
          <a:p>
            <a:pPr algn="ctr"/>
            <a:r>
              <a:rPr lang="en-GB" sz="900">
                <a:solidFill>
                  <a:schemeClr val="bg1"/>
                </a:solidFill>
                <a:latin typeface="+mj-lt"/>
              </a:rPr>
              <a:t>time</a:t>
            </a:r>
            <a:endParaRPr lang="en-US" sz="900">
              <a:solidFill>
                <a:schemeClr val="bg1"/>
              </a:solidFill>
              <a:latin typeface="+mj-lt"/>
            </a:endParaRPr>
          </a:p>
        </p:txBody>
      </p:sp>
      <p:sp>
        <p:nvSpPr>
          <p:cNvPr id="25" name="TextBox 24">
            <a:extLst>
              <a:ext uri="{FF2B5EF4-FFF2-40B4-BE49-F238E27FC236}">
                <a16:creationId xmlns:a16="http://schemas.microsoft.com/office/drawing/2014/main" id="{E37EF27C-4B37-333C-D782-EDE2909FAE15}"/>
              </a:ext>
            </a:extLst>
          </p:cNvPr>
          <p:cNvSpPr txBox="1"/>
          <p:nvPr/>
        </p:nvSpPr>
        <p:spPr>
          <a:xfrm>
            <a:off x="10010875" y="539223"/>
            <a:ext cx="704039" cy="369332"/>
          </a:xfrm>
          <a:prstGeom prst="rect">
            <a:avLst/>
          </a:prstGeom>
          <a:noFill/>
        </p:spPr>
        <p:txBody>
          <a:bodyPr wrap="none" rtlCol="0">
            <a:spAutoFit/>
          </a:bodyPr>
          <a:lstStyle/>
          <a:p>
            <a:pPr algn="ctr"/>
            <a:r>
              <a:rPr lang="en-GB" sz="900">
                <a:solidFill>
                  <a:schemeClr val="bg1"/>
                </a:solidFill>
                <a:latin typeface="+mj-lt"/>
              </a:rPr>
              <a:t>% Cost</a:t>
            </a:r>
          </a:p>
          <a:p>
            <a:pPr algn="ctr"/>
            <a:r>
              <a:rPr lang="en-GB" sz="900">
                <a:solidFill>
                  <a:schemeClr val="bg1"/>
                </a:solidFill>
                <a:latin typeface="+mj-lt"/>
              </a:rPr>
              <a:t>per NME</a:t>
            </a:r>
            <a:endParaRPr lang="en-US" sz="900">
              <a:solidFill>
                <a:schemeClr val="bg1"/>
              </a:solidFill>
              <a:latin typeface="+mj-lt"/>
            </a:endParaRPr>
          </a:p>
        </p:txBody>
      </p:sp>
      <p:sp>
        <p:nvSpPr>
          <p:cNvPr id="26" name="TextBox 25">
            <a:extLst>
              <a:ext uri="{FF2B5EF4-FFF2-40B4-BE49-F238E27FC236}">
                <a16:creationId xmlns:a16="http://schemas.microsoft.com/office/drawing/2014/main" id="{CD123142-891D-7B8D-5D1D-E915435D2097}"/>
              </a:ext>
            </a:extLst>
          </p:cNvPr>
          <p:cNvSpPr txBox="1"/>
          <p:nvPr/>
        </p:nvSpPr>
        <p:spPr>
          <a:xfrm>
            <a:off x="10769387" y="539223"/>
            <a:ext cx="864339" cy="369332"/>
          </a:xfrm>
          <a:prstGeom prst="rect">
            <a:avLst/>
          </a:prstGeom>
          <a:noFill/>
        </p:spPr>
        <p:txBody>
          <a:bodyPr wrap="none" rtlCol="0">
            <a:spAutoFit/>
          </a:bodyPr>
          <a:lstStyle/>
          <a:p>
            <a:pPr algn="ctr"/>
            <a:r>
              <a:rPr lang="en-GB" sz="900">
                <a:solidFill>
                  <a:schemeClr val="bg1"/>
                </a:solidFill>
                <a:latin typeface="+mj-lt"/>
              </a:rPr>
              <a:t>Probability</a:t>
            </a:r>
          </a:p>
          <a:p>
            <a:pPr algn="ctr"/>
            <a:r>
              <a:rPr lang="en-GB" sz="900">
                <a:solidFill>
                  <a:schemeClr val="bg1"/>
                </a:solidFill>
                <a:latin typeface="+mj-lt"/>
              </a:rPr>
              <a:t>of success</a:t>
            </a:r>
            <a:endParaRPr lang="en-US" sz="900">
              <a:solidFill>
                <a:schemeClr val="bg1"/>
              </a:solidFill>
              <a:latin typeface="+mj-lt"/>
            </a:endParaRPr>
          </a:p>
        </p:txBody>
      </p:sp>
      <p:sp>
        <p:nvSpPr>
          <p:cNvPr id="28" name="TextBox 27">
            <a:extLst>
              <a:ext uri="{FF2B5EF4-FFF2-40B4-BE49-F238E27FC236}">
                <a16:creationId xmlns:a16="http://schemas.microsoft.com/office/drawing/2014/main" id="{575665A0-EF34-53CD-A038-A1C6223EF332}"/>
              </a:ext>
            </a:extLst>
          </p:cNvPr>
          <p:cNvSpPr txBox="1"/>
          <p:nvPr/>
        </p:nvSpPr>
        <p:spPr>
          <a:xfrm>
            <a:off x="9168867" y="1129154"/>
            <a:ext cx="761747" cy="246221"/>
          </a:xfrm>
          <a:prstGeom prst="rect">
            <a:avLst/>
          </a:prstGeom>
          <a:noFill/>
        </p:spPr>
        <p:txBody>
          <a:bodyPr wrap="none" rtlCol="0">
            <a:spAutoFit/>
          </a:bodyPr>
          <a:lstStyle/>
          <a:p>
            <a:pPr algn="ctr"/>
            <a:r>
              <a:rPr lang="en-GB" sz="1000">
                <a:solidFill>
                  <a:schemeClr val="accent6"/>
                </a:solidFill>
              </a:rPr>
              <a:t>~ 1.5 year</a:t>
            </a:r>
            <a:endParaRPr lang="en-US" sz="1000">
              <a:solidFill>
                <a:schemeClr val="accent6"/>
              </a:solidFill>
            </a:endParaRPr>
          </a:p>
        </p:txBody>
      </p:sp>
      <p:sp>
        <p:nvSpPr>
          <p:cNvPr id="33" name="TextBox 32">
            <a:extLst>
              <a:ext uri="{FF2B5EF4-FFF2-40B4-BE49-F238E27FC236}">
                <a16:creationId xmlns:a16="http://schemas.microsoft.com/office/drawing/2014/main" id="{96D66227-79B4-2EB9-A2F8-D97B2F8275D4}"/>
              </a:ext>
            </a:extLst>
          </p:cNvPr>
          <p:cNvSpPr txBox="1"/>
          <p:nvPr/>
        </p:nvSpPr>
        <p:spPr>
          <a:xfrm>
            <a:off x="9168867" y="1640432"/>
            <a:ext cx="761747" cy="246221"/>
          </a:xfrm>
          <a:prstGeom prst="rect">
            <a:avLst/>
          </a:prstGeom>
          <a:noFill/>
        </p:spPr>
        <p:txBody>
          <a:bodyPr wrap="none" rtlCol="0">
            <a:spAutoFit/>
          </a:bodyPr>
          <a:lstStyle/>
          <a:p>
            <a:pPr algn="ctr"/>
            <a:r>
              <a:rPr lang="en-GB" sz="1000">
                <a:solidFill>
                  <a:schemeClr val="accent6"/>
                </a:solidFill>
              </a:rPr>
              <a:t>~ 1.5 year</a:t>
            </a:r>
            <a:endParaRPr lang="en-US" sz="1000">
              <a:solidFill>
                <a:schemeClr val="accent6"/>
              </a:solidFill>
            </a:endParaRPr>
          </a:p>
        </p:txBody>
      </p:sp>
      <p:sp>
        <p:nvSpPr>
          <p:cNvPr id="36" name="TextBox 35">
            <a:extLst>
              <a:ext uri="{FF2B5EF4-FFF2-40B4-BE49-F238E27FC236}">
                <a16:creationId xmlns:a16="http://schemas.microsoft.com/office/drawing/2014/main" id="{C9CA3975-47D7-E6DA-206E-07C5FE804A99}"/>
              </a:ext>
            </a:extLst>
          </p:cNvPr>
          <p:cNvSpPr txBox="1"/>
          <p:nvPr/>
        </p:nvSpPr>
        <p:spPr>
          <a:xfrm>
            <a:off x="9168867" y="2181207"/>
            <a:ext cx="761747" cy="246221"/>
          </a:xfrm>
          <a:prstGeom prst="rect">
            <a:avLst/>
          </a:prstGeom>
          <a:noFill/>
        </p:spPr>
        <p:txBody>
          <a:bodyPr wrap="none" rtlCol="0">
            <a:spAutoFit/>
          </a:bodyPr>
          <a:lstStyle/>
          <a:p>
            <a:pPr algn="ctr"/>
            <a:r>
              <a:rPr lang="en-GB" sz="1000">
                <a:solidFill>
                  <a:schemeClr val="accent6"/>
                </a:solidFill>
              </a:rPr>
              <a:t>~ 1.5 year</a:t>
            </a:r>
            <a:endParaRPr lang="en-US" sz="1000">
              <a:solidFill>
                <a:schemeClr val="accent6"/>
              </a:solidFill>
            </a:endParaRPr>
          </a:p>
        </p:txBody>
      </p:sp>
      <p:sp>
        <p:nvSpPr>
          <p:cNvPr id="39" name="TextBox 38">
            <a:extLst>
              <a:ext uri="{FF2B5EF4-FFF2-40B4-BE49-F238E27FC236}">
                <a16:creationId xmlns:a16="http://schemas.microsoft.com/office/drawing/2014/main" id="{A734E116-02B3-EA9B-A802-3518D987BAAD}"/>
              </a:ext>
            </a:extLst>
          </p:cNvPr>
          <p:cNvSpPr txBox="1"/>
          <p:nvPr/>
        </p:nvSpPr>
        <p:spPr>
          <a:xfrm>
            <a:off x="9220163" y="2623658"/>
            <a:ext cx="659155" cy="246221"/>
          </a:xfrm>
          <a:prstGeom prst="rect">
            <a:avLst/>
          </a:prstGeom>
          <a:noFill/>
        </p:spPr>
        <p:txBody>
          <a:bodyPr wrap="none" rtlCol="0">
            <a:spAutoFit/>
          </a:bodyPr>
          <a:lstStyle/>
          <a:p>
            <a:pPr algn="ctr"/>
            <a:r>
              <a:rPr lang="en-GB" sz="1000">
                <a:solidFill>
                  <a:schemeClr val="accent6"/>
                </a:solidFill>
              </a:rPr>
              <a:t>~ 1 year</a:t>
            </a:r>
            <a:endParaRPr lang="en-US" sz="1000">
              <a:solidFill>
                <a:schemeClr val="accent6"/>
              </a:solidFill>
            </a:endParaRPr>
          </a:p>
        </p:txBody>
      </p:sp>
      <p:sp>
        <p:nvSpPr>
          <p:cNvPr id="42" name="TextBox 41">
            <a:extLst>
              <a:ext uri="{FF2B5EF4-FFF2-40B4-BE49-F238E27FC236}">
                <a16:creationId xmlns:a16="http://schemas.microsoft.com/office/drawing/2014/main" id="{A2BC2D00-CF38-9237-4593-773EDE89606E}"/>
              </a:ext>
            </a:extLst>
          </p:cNvPr>
          <p:cNvSpPr txBox="1"/>
          <p:nvPr/>
        </p:nvSpPr>
        <p:spPr>
          <a:xfrm>
            <a:off x="9168867" y="3066110"/>
            <a:ext cx="761747" cy="246221"/>
          </a:xfrm>
          <a:prstGeom prst="rect">
            <a:avLst/>
          </a:prstGeom>
          <a:noFill/>
        </p:spPr>
        <p:txBody>
          <a:bodyPr wrap="none" rtlCol="0">
            <a:spAutoFit/>
          </a:bodyPr>
          <a:lstStyle/>
          <a:p>
            <a:pPr algn="ctr"/>
            <a:r>
              <a:rPr lang="en-GB" sz="1000">
                <a:solidFill>
                  <a:schemeClr val="accent6"/>
                </a:solidFill>
              </a:rPr>
              <a:t>~ 1.5 year</a:t>
            </a:r>
            <a:endParaRPr lang="en-US" sz="1000">
              <a:solidFill>
                <a:schemeClr val="accent6"/>
              </a:solidFill>
            </a:endParaRPr>
          </a:p>
        </p:txBody>
      </p:sp>
      <p:sp>
        <p:nvSpPr>
          <p:cNvPr id="45" name="TextBox 44">
            <a:extLst>
              <a:ext uri="{FF2B5EF4-FFF2-40B4-BE49-F238E27FC236}">
                <a16:creationId xmlns:a16="http://schemas.microsoft.com/office/drawing/2014/main" id="{5F292F06-AD89-2596-08E7-6C704A9B6579}"/>
              </a:ext>
            </a:extLst>
          </p:cNvPr>
          <p:cNvSpPr txBox="1"/>
          <p:nvPr/>
        </p:nvSpPr>
        <p:spPr>
          <a:xfrm>
            <a:off x="9156043" y="3744534"/>
            <a:ext cx="787396" cy="246221"/>
          </a:xfrm>
          <a:prstGeom prst="rect">
            <a:avLst/>
          </a:prstGeom>
          <a:noFill/>
        </p:spPr>
        <p:txBody>
          <a:bodyPr wrap="none" rtlCol="0">
            <a:spAutoFit/>
          </a:bodyPr>
          <a:lstStyle/>
          <a:p>
            <a:pPr algn="ctr"/>
            <a:r>
              <a:rPr lang="en-GB" sz="1000">
                <a:solidFill>
                  <a:schemeClr val="accent6"/>
                </a:solidFill>
              </a:rPr>
              <a:t>~ 2.5 year</a:t>
            </a:r>
            <a:endParaRPr lang="en-US" sz="1000">
              <a:solidFill>
                <a:schemeClr val="accent6"/>
              </a:solidFill>
            </a:endParaRPr>
          </a:p>
        </p:txBody>
      </p:sp>
      <p:sp>
        <p:nvSpPr>
          <p:cNvPr id="48" name="TextBox 47">
            <a:extLst>
              <a:ext uri="{FF2B5EF4-FFF2-40B4-BE49-F238E27FC236}">
                <a16:creationId xmlns:a16="http://schemas.microsoft.com/office/drawing/2014/main" id="{275D103B-DDD5-A3CF-C101-5C0D46B7CF59}"/>
              </a:ext>
            </a:extLst>
          </p:cNvPr>
          <p:cNvSpPr txBox="1"/>
          <p:nvPr/>
        </p:nvSpPr>
        <p:spPr>
          <a:xfrm>
            <a:off x="9156043" y="4609775"/>
            <a:ext cx="787396" cy="246221"/>
          </a:xfrm>
          <a:prstGeom prst="rect">
            <a:avLst/>
          </a:prstGeom>
          <a:noFill/>
        </p:spPr>
        <p:txBody>
          <a:bodyPr wrap="none" rtlCol="0">
            <a:spAutoFit/>
          </a:bodyPr>
          <a:lstStyle/>
          <a:p>
            <a:pPr algn="ctr"/>
            <a:r>
              <a:rPr lang="en-GB" sz="1000">
                <a:solidFill>
                  <a:schemeClr val="accent6"/>
                </a:solidFill>
              </a:rPr>
              <a:t>~ 2.5 year</a:t>
            </a:r>
            <a:endParaRPr lang="en-US" sz="1000">
              <a:solidFill>
                <a:schemeClr val="accent6"/>
              </a:solidFill>
            </a:endParaRPr>
          </a:p>
        </p:txBody>
      </p:sp>
      <p:sp>
        <p:nvSpPr>
          <p:cNvPr id="51" name="TextBox 50">
            <a:extLst>
              <a:ext uri="{FF2B5EF4-FFF2-40B4-BE49-F238E27FC236}">
                <a16:creationId xmlns:a16="http://schemas.microsoft.com/office/drawing/2014/main" id="{C97635B6-DDA4-4498-FE84-80E4B048D51F}"/>
              </a:ext>
            </a:extLst>
          </p:cNvPr>
          <p:cNvSpPr txBox="1"/>
          <p:nvPr/>
        </p:nvSpPr>
        <p:spPr>
          <a:xfrm>
            <a:off x="9168867" y="5298029"/>
            <a:ext cx="761747" cy="246221"/>
          </a:xfrm>
          <a:prstGeom prst="rect">
            <a:avLst/>
          </a:prstGeom>
          <a:noFill/>
        </p:spPr>
        <p:txBody>
          <a:bodyPr wrap="none" rtlCol="0">
            <a:spAutoFit/>
          </a:bodyPr>
          <a:lstStyle/>
          <a:p>
            <a:pPr algn="ctr"/>
            <a:r>
              <a:rPr lang="en-GB" sz="1000">
                <a:solidFill>
                  <a:schemeClr val="accent6"/>
                </a:solidFill>
              </a:rPr>
              <a:t>~ 1.5 year</a:t>
            </a:r>
            <a:endParaRPr lang="en-US" sz="1000">
              <a:solidFill>
                <a:schemeClr val="accent6"/>
              </a:solidFill>
            </a:endParaRPr>
          </a:p>
        </p:txBody>
      </p:sp>
      <p:sp>
        <p:nvSpPr>
          <p:cNvPr id="54" name="TextBox 53">
            <a:extLst>
              <a:ext uri="{FF2B5EF4-FFF2-40B4-BE49-F238E27FC236}">
                <a16:creationId xmlns:a16="http://schemas.microsoft.com/office/drawing/2014/main" id="{00CB8C20-1013-34B0-DAE3-25F38939D8EC}"/>
              </a:ext>
            </a:extLst>
          </p:cNvPr>
          <p:cNvSpPr txBox="1"/>
          <p:nvPr/>
        </p:nvSpPr>
        <p:spPr>
          <a:xfrm>
            <a:off x="10127611" y="1129154"/>
            <a:ext cx="476412" cy="246221"/>
          </a:xfrm>
          <a:prstGeom prst="rect">
            <a:avLst/>
          </a:prstGeom>
          <a:noFill/>
        </p:spPr>
        <p:txBody>
          <a:bodyPr wrap="none" rtlCol="0">
            <a:spAutoFit/>
          </a:bodyPr>
          <a:lstStyle/>
          <a:p>
            <a:pPr algn="ctr"/>
            <a:r>
              <a:rPr lang="en-GB" sz="1000">
                <a:solidFill>
                  <a:schemeClr val="accent6"/>
                </a:solidFill>
              </a:rPr>
              <a:t>~ 3%</a:t>
            </a:r>
            <a:endParaRPr lang="en-US" sz="1000">
              <a:solidFill>
                <a:schemeClr val="accent6"/>
              </a:solidFill>
            </a:endParaRPr>
          </a:p>
        </p:txBody>
      </p:sp>
      <p:sp>
        <p:nvSpPr>
          <p:cNvPr id="55" name="TextBox 54">
            <a:extLst>
              <a:ext uri="{FF2B5EF4-FFF2-40B4-BE49-F238E27FC236}">
                <a16:creationId xmlns:a16="http://schemas.microsoft.com/office/drawing/2014/main" id="{FB5E99CF-A9DD-B40D-7E30-43427BA31A84}"/>
              </a:ext>
            </a:extLst>
          </p:cNvPr>
          <p:cNvSpPr txBox="1"/>
          <p:nvPr/>
        </p:nvSpPr>
        <p:spPr>
          <a:xfrm>
            <a:off x="10125206" y="1640432"/>
            <a:ext cx="481222" cy="246221"/>
          </a:xfrm>
          <a:prstGeom prst="rect">
            <a:avLst/>
          </a:prstGeom>
          <a:noFill/>
        </p:spPr>
        <p:txBody>
          <a:bodyPr wrap="none" rtlCol="0">
            <a:spAutoFit/>
          </a:bodyPr>
          <a:lstStyle/>
          <a:p>
            <a:pPr algn="ctr"/>
            <a:r>
              <a:rPr lang="en-GB" sz="1000">
                <a:solidFill>
                  <a:schemeClr val="accent6"/>
                </a:solidFill>
              </a:rPr>
              <a:t>~ 6%</a:t>
            </a:r>
            <a:endParaRPr lang="en-US" sz="1000">
              <a:solidFill>
                <a:schemeClr val="accent6"/>
              </a:solidFill>
            </a:endParaRPr>
          </a:p>
        </p:txBody>
      </p:sp>
      <p:sp>
        <p:nvSpPr>
          <p:cNvPr id="56" name="TextBox 55">
            <a:extLst>
              <a:ext uri="{FF2B5EF4-FFF2-40B4-BE49-F238E27FC236}">
                <a16:creationId xmlns:a16="http://schemas.microsoft.com/office/drawing/2014/main" id="{38FAD195-607F-585A-A809-331E05641265}"/>
              </a:ext>
            </a:extLst>
          </p:cNvPr>
          <p:cNvSpPr txBox="1"/>
          <p:nvPr/>
        </p:nvSpPr>
        <p:spPr>
          <a:xfrm>
            <a:off x="10101962" y="2181207"/>
            <a:ext cx="527710" cy="246221"/>
          </a:xfrm>
          <a:prstGeom prst="rect">
            <a:avLst/>
          </a:prstGeom>
          <a:noFill/>
        </p:spPr>
        <p:txBody>
          <a:bodyPr wrap="none" rtlCol="0">
            <a:spAutoFit/>
          </a:bodyPr>
          <a:lstStyle/>
          <a:p>
            <a:pPr algn="ctr"/>
            <a:r>
              <a:rPr lang="en-GB" sz="1000">
                <a:solidFill>
                  <a:schemeClr val="accent6"/>
                </a:solidFill>
              </a:rPr>
              <a:t>~ 17%</a:t>
            </a:r>
            <a:endParaRPr lang="en-US" sz="1000">
              <a:solidFill>
                <a:schemeClr val="accent6"/>
              </a:solidFill>
            </a:endParaRPr>
          </a:p>
        </p:txBody>
      </p:sp>
      <p:sp>
        <p:nvSpPr>
          <p:cNvPr id="57" name="TextBox 56">
            <a:extLst>
              <a:ext uri="{FF2B5EF4-FFF2-40B4-BE49-F238E27FC236}">
                <a16:creationId xmlns:a16="http://schemas.microsoft.com/office/drawing/2014/main" id="{BAC7C842-A75B-7079-B62F-C214E5512564}"/>
              </a:ext>
            </a:extLst>
          </p:cNvPr>
          <p:cNvSpPr txBox="1"/>
          <p:nvPr/>
        </p:nvSpPr>
        <p:spPr>
          <a:xfrm>
            <a:off x="10126008" y="2623658"/>
            <a:ext cx="479619" cy="246221"/>
          </a:xfrm>
          <a:prstGeom prst="rect">
            <a:avLst/>
          </a:prstGeom>
          <a:noFill/>
        </p:spPr>
        <p:txBody>
          <a:bodyPr wrap="none" rtlCol="0">
            <a:spAutoFit/>
          </a:bodyPr>
          <a:lstStyle/>
          <a:p>
            <a:pPr algn="ctr"/>
            <a:r>
              <a:rPr lang="en-GB" sz="1000">
                <a:solidFill>
                  <a:schemeClr val="accent6"/>
                </a:solidFill>
              </a:rPr>
              <a:t>~ 7%</a:t>
            </a:r>
            <a:endParaRPr lang="en-US" sz="1000">
              <a:solidFill>
                <a:schemeClr val="accent6"/>
              </a:solidFill>
            </a:endParaRPr>
          </a:p>
        </p:txBody>
      </p:sp>
      <p:sp>
        <p:nvSpPr>
          <p:cNvPr id="58" name="TextBox 57">
            <a:extLst>
              <a:ext uri="{FF2B5EF4-FFF2-40B4-BE49-F238E27FC236}">
                <a16:creationId xmlns:a16="http://schemas.microsoft.com/office/drawing/2014/main" id="{2BCDAF52-2AEF-2ABF-4021-B4145B172649}"/>
              </a:ext>
            </a:extLst>
          </p:cNvPr>
          <p:cNvSpPr txBox="1"/>
          <p:nvPr/>
        </p:nvSpPr>
        <p:spPr>
          <a:xfrm>
            <a:off x="10103567" y="3066110"/>
            <a:ext cx="524503" cy="246221"/>
          </a:xfrm>
          <a:prstGeom prst="rect">
            <a:avLst/>
          </a:prstGeom>
          <a:noFill/>
        </p:spPr>
        <p:txBody>
          <a:bodyPr wrap="none" rtlCol="0">
            <a:spAutoFit/>
          </a:bodyPr>
          <a:lstStyle/>
          <a:p>
            <a:pPr algn="ctr"/>
            <a:r>
              <a:rPr lang="en-GB" sz="1000">
                <a:solidFill>
                  <a:schemeClr val="accent6"/>
                </a:solidFill>
              </a:rPr>
              <a:t>~ 15%</a:t>
            </a:r>
            <a:endParaRPr lang="en-US" sz="1000">
              <a:solidFill>
                <a:schemeClr val="accent6"/>
              </a:solidFill>
            </a:endParaRPr>
          </a:p>
        </p:txBody>
      </p:sp>
      <p:sp>
        <p:nvSpPr>
          <p:cNvPr id="59" name="TextBox 58">
            <a:extLst>
              <a:ext uri="{FF2B5EF4-FFF2-40B4-BE49-F238E27FC236}">
                <a16:creationId xmlns:a16="http://schemas.microsoft.com/office/drawing/2014/main" id="{B56980DC-F0EA-EC51-3478-C6DF01EED456}"/>
              </a:ext>
            </a:extLst>
          </p:cNvPr>
          <p:cNvSpPr txBox="1"/>
          <p:nvPr/>
        </p:nvSpPr>
        <p:spPr>
          <a:xfrm>
            <a:off x="10103566" y="3744534"/>
            <a:ext cx="524503" cy="246221"/>
          </a:xfrm>
          <a:prstGeom prst="rect">
            <a:avLst/>
          </a:prstGeom>
          <a:noFill/>
        </p:spPr>
        <p:txBody>
          <a:bodyPr wrap="none" rtlCol="0">
            <a:spAutoFit/>
          </a:bodyPr>
          <a:lstStyle/>
          <a:p>
            <a:pPr algn="ctr"/>
            <a:r>
              <a:rPr lang="en-GB" sz="1000">
                <a:solidFill>
                  <a:schemeClr val="accent6"/>
                </a:solidFill>
              </a:rPr>
              <a:t>~ 21%</a:t>
            </a:r>
            <a:endParaRPr lang="en-US" sz="1000">
              <a:solidFill>
                <a:schemeClr val="accent6"/>
              </a:solidFill>
            </a:endParaRPr>
          </a:p>
        </p:txBody>
      </p:sp>
      <p:sp>
        <p:nvSpPr>
          <p:cNvPr id="60" name="TextBox 59">
            <a:extLst>
              <a:ext uri="{FF2B5EF4-FFF2-40B4-BE49-F238E27FC236}">
                <a16:creationId xmlns:a16="http://schemas.microsoft.com/office/drawing/2014/main" id="{1C024352-5EC6-32F6-63F7-8B28DCBD32AC}"/>
              </a:ext>
            </a:extLst>
          </p:cNvPr>
          <p:cNvSpPr txBox="1"/>
          <p:nvPr/>
        </p:nvSpPr>
        <p:spPr>
          <a:xfrm>
            <a:off x="10088337" y="4609775"/>
            <a:ext cx="554960" cy="246221"/>
          </a:xfrm>
          <a:prstGeom prst="rect">
            <a:avLst/>
          </a:prstGeom>
          <a:noFill/>
        </p:spPr>
        <p:txBody>
          <a:bodyPr wrap="none" rtlCol="0">
            <a:spAutoFit/>
          </a:bodyPr>
          <a:lstStyle/>
          <a:p>
            <a:pPr algn="ctr"/>
            <a:r>
              <a:rPr lang="en-GB" sz="1000">
                <a:solidFill>
                  <a:schemeClr val="accent6"/>
                </a:solidFill>
              </a:rPr>
              <a:t>~ 26%</a:t>
            </a:r>
            <a:endParaRPr lang="en-US" sz="1000">
              <a:solidFill>
                <a:schemeClr val="accent6"/>
              </a:solidFill>
            </a:endParaRPr>
          </a:p>
        </p:txBody>
      </p:sp>
      <p:sp>
        <p:nvSpPr>
          <p:cNvPr id="61" name="TextBox 60">
            <a:extLst>
              <a:ext uri="{FF2B5EF4-FFF2-40B4-BE49-F238E27FC236}">
                <a16:creationId xmlns:a16="http://schemas.microsoft.com/office/drawing/2014/main" id="{0135DE64-6EEF-E79F-EB99-6783EB9C0C93}"/>
              </a:ext>
            </a:extLst>
          </p:cNvPr>
          <p:cNvSpPr txBox="1"/>
          <p:nvPr/>
        </p:nvSpPr>
        <p:spPr>
          <a:xfrm>
            <a:off x="10127611" y="5298029"/>
            <a:ext cx="476412" cy="246221"/>
          </a:xfrm>
          <a:prstGeom prst="rect">
            <a:avLst/>
          </a:prstGeom>
          <a:noFill/>
        </p:spPr>
        <p:txBody>
          <a:bodyPr wrap="none" rtlCol="0">
            <a:spAutoFit/>
          </a:bodyPr>
          <a:lstStyle/>
          <a:p>
            <a:pPr algn="ctr"/>
            <a:r>
              <a:rPr lang="en-GB" sz="1000">
                <a:solidFill>
                  <a:schemeClr val="accent6"/>
                </a:solidFill>
              </a:rPr>
              <a:t>~ 5%</a:t>
            </a:r>
            <a:endParaRPr lang="en-US" sz="1000">
              <a:solidFill>
                <a:schemeClr val="accent6"/>
              </a:solidFill>
            </a:endParaRPr>
          </a:p>
        </p:txBody>
      </p:sp>
      <p:sp>
        <p:nvSpPr>
          <p:cNvPr id="62" name="TextBox 61">
            <a:extLst>
              <a:ext uri="{FF2B5EF4-FFF2-40B4-BE49-F238E27FC236}">
                <a16:creationId xmlns:a16="http://schemas.microsoft.com/office/drawing/2014/main" id="{BFEA65A2-9A7E-71D9-3B90-12263E17A3B2}"/>
              </a:ext>
            </a:extLst>
          </p:cNvPr>
          <p:cNvSpPr txBox="1"/>
          <p:nvPr/>
        </p:nvSpPr>
        <p:spPr>
          <a:xfrm>
            <a:off x="10753090" y="1129154"/>
            <a:ext cx="798617" cy="246221"/>
          </a:xfrm>
          <a:prstGeom prst="rect">
            <a:avLst/>
          </a:prstGeom>
          <a:noFill/>
        </p:spPr>
        <p:txBody>
          <a:bodyPr wrap="none" rtlCol="0">
            <a:spAutoFit/>
          </a:bodyPr>
          <a:lstStyle/>
          <a:p>
            <a:pPr algn="ctr"/>
            <a:r>
              <a:rPr lang="en-GB" sz="1000">
                <a:solidFill>
                  <a:schemeClr val="accent6"/>
                </a:solidFill>
              </a:rPr>
              <a:t>        -        </a:t>
            </a:r>
            <a:endParaRPr lang="en-US" sz="1000">
              <a:solidFill>
                <a:schemeClr val="accent6"/>
              </a:solidFill>
            </a:endParaRPr>
          </a:p>
        </p:txBody>
      </p:sp>
      <p:sp>
        <p:nvSpPr>
          <p:cNvPr id="63" name="TextBox 62">
            <a:extLst>
              <a:ext uri="{FF2B5EF4-FFF2-40B4-BE49-F238E27FC236}">
                <a16:creationId xmlns:a16="http://schemas.microsoft.com/office/drawing/2014/main" id="{C360C358-4ACE-626A-1F5A-F28572B16D29}"/>
              </a:ext>
            </a:extLst>
          </p:cNvPr>
          <p:cNvSpPr txBox="1"/>
          <p:nvPr/>
        </p:nvSpPr>
        <p:spPr>
          <a:xfrm>
            <a:off x="11035217" y="1640432"/>
            <a:ext cx="234359" cy="246221"/>
          </a:xfrm>
          <a:prstGeom prst="rect">
            <a:avLst/>
          </a:prstGeom>
          <a:noFill/>
        </p:spPr>
        <p:txBody>
          <a:bodyPr wrap="none" rtlCol="0">
            <a:spAutoFit/>
          </a:bodyPr>
          <a:lstStyle/>
          <a:p>
            <a:pPr algn="ctr"/>
            <a:r>
              <a:rPr lang="en-GB" sz="1000">
                <a:solidFill>
                  <a:schemeClr val="accent6"/>
                </a:solidFill>
              </a:rPr>
              <a:t>-</a:t>
            </a:r>
            <a:endParaRPr lang="en-US" sz="1000">
              <a:solidFill>
                <a:schemeClr val="accent6"/>
              </a:solidFill>
            </a:endParaRPr>
          </a:p>
        </p:txBody>
      </p:sp>
      <p:sp>
        <p:nvSpPr>
          <p:cNvPr id="64" name="TextBox 63">
            <a:extLst>
              <a:ext uri="{FF2B5EF4-FFF2-40B4-BE49-F238E27FC236}">
                <a16:creationId xmlns:a16="http://schemas.microsoft.com/office/drawing/2014/main" id="{E5999101-3C9B-806D-C753-3D4DF841F8B8}"/>
              </a:ext>
            </a:extLst>
          </p:cNvPr>
          <p:cNvSpPr txBox="1"/>
          <p:nvPr/>
        </p:nvSpPr>
        <p:spPr>
          <a:xfrm>
            <a:off x="11035217" y="2181207"/>
            <a:ext cx="234360" cy="246221"/>
          </a:xfrm>
          <a:prstGeom prst="rect">
            <a:avLst/>
          </a:prstGeom>
          <a:noFill/>
        </p:spPr>
        <p:txBody>
          <a:bodyPr wrap="none" rtlCol="0">
            <a:spAutoFit/>
          </a:bodyPr>
          <a:lstStyle/>
          <a:p>
            <a:pPr algn="ctr"/>
            <a:r>
              <a:rPr lang="en-GB" sz="1000">
                <a:solidFill>
                  <a:schemeClr val="accent6"/>
                </a:solidFill>
              </a:rPr>
              <a:t>-</a:t>
            </a:r>
            <a:endParaRPr lang="en-US" sz="1000">
              <a:solidFill>
                <a:schemeClr val="accent6"/>
              </a:solidFill>
            </a:endParaRPr>
          </a:p>
        </p:txBody>
      </p:sp>
      <p:sp>
        <p:nvSpPr>
          <p:cNvPr id="65" name="TextBox 64">
            <a:extLst>
              <a:ext uri="{FF2B5EF4-FFF2-40B4-BE49-F238E27FC236}">
                <a16:creationId xmlns:a16="http://schemas.microsoft.com/office/drawing/2014/main" id="{54B1F741-3DF1-990A-8FE2-DF8D7BE2E3A7}"/>
              </a:ext>
            </a:extLst>
          </p:cNvPr>
          <p:cNvSpPr txBox="1"/>
          <p:nvPr/>
        </p:nvSpPr>
        <p:spPr>
          <a:xfrm>
            <a:off x="11035217" y="2623658"/>
            <a:ext cx="234360" cy="246221"/>
          </a:xfrm>
          <a:prstGeom prst="rect">
            <a:avLst/>
          </a:prstGeom>
          <a:noFill/>
        </p:spPr>
        <p:txBody>
          <a:bodyPr wrap="none" rtlCol="0">
            <a:spAutoFit/>
          </a:bodyPr>
          <a:lstStyle/>
          <a:p>
            <a:pPr algn="ctr"/>
            <a:r>
              <a:rPr lang="en-GB" sz="1000">
                <a:solidFill>
                  <a:schemeClr val="accent6"/>
                </a:solidFill>
              </a:rPr>
              <a:t>-</a:t>
            </a:r>
            <a:endParaRPr lang="en-US" sz="1000">
              <a:solidFill>
                <a:schemeClr val="accent6"/>
              </a:solidFill>
            </a:endParaRPr>
          </a:p>
        </p:txBody>
      </p:sp>
      <p:sp>
        <p:nvSpPr>
          <p:cNvPr id="66" name="TextBox 65">
            <a:extLst>
              <a:ext uri="{FF2B5EF4-FFF2-40B4-BE49-F238E27FC236}">
                <a16:creationId xmlns:a16="http://schemas.microsoft.com/office/drawing/2014/main" id="{743D16FB-5007-4C10-6577-E07CD925E48A}"/>
              </a:ext>
            </a:extLst>
          </p:cNvPr>
          <p:cNvSpPr txBox="1"/>
          <p:nvPr/>
        </p:nvSpPr>
        <p:spPr>
          <a:xfrm>
            <a:off x="10814805" y="3066110"/>
            <a:ext cx="675185" cy="246221"/>
          </a:xfrm>
          <a:prstGeom prst="rect">
            <a:avLst/>
          </a:prstGeom>
          <a:noFill/>
        </p:spPr>
        <p:txBody>
          <a:bodyPr wrap="none" rtlCol="0">
            <a:spAutoFit/>
          </a:bodyPr>
          <a:lstStyle/>
          <a:p>
            <a:pPr algn="ctr"/>
            <a:r>
              <a:rPr lang="en-GB" sz="1000">
                <a:solidFill>
                  <a:schemeClr val="accent6"/>
                </a:solidFill>
              </a:rPr>
              <a:t>~ 66.4%</a:t>
            </a:r>
            <a:endParaRPr lang="en-US" sz="1000">
              <a:solidFill>
                <a:schemeClr val="accent6"/>
              </a:solidFill>
            </a:endParaRPr>
          </a:p>
        </p:txBody>
      </p:sp>
      <p:sp>
        <p:nvSpPr>
          <p:cNvPr id="67" name="TextBox 66">
            <a:extLst>
              <a:ext uri="{FF2B5EF4-FFF2-40B4-BE49-F238E27FC236}">
                <a16:creationId xmlns:a16="http://schemas.microsoft.com/office/drawing/2014/main" id="{BB97F849-A187-3106-905D-EAC16DE07125}"/>
              </a:ext>
            </a:extLst>
          </p:cNvPr>
          <p:cNvSpPr txBox="1"/>
          <p:nvPr/>
        </p:nvSpPr>
        <p:spPr>
          <a:xfrm>
            <a:off x="10812401" y="3744534"/>
            <a:ext cx="679994" cy="246221"/>
          </a:xfrm>
          <a:prstGeom prst="rect">
            <a:avLst/>
          </a:prstGeom>
          <a:noFill/>
        </p:spPr>
        <p:txBody>
          <a:bodyPr wrap="none" rtlCol="0">
            <a:spAutoFit/>
          </a:bodyPr>
          <a:lstStyle/>
          <a:p>
            <a:pPr algn="ctr"/>
            <a:r>
              <a:rPr lang="en-GB" sz="1000">
                <a:solidFill>
                  <a:schemeClr val="accent6"/>
                </a:solidFill>
              </a:rPr>
              <a:t>~ 48.6%</a:t>
            </a:r>
            <a:endParaRPr lang="en-US" sz="1000">
              <a:solidFill>
                <a:schemeClr val="accent6"/>
              </a:solidFill>
            </a:endParaRPr>
          </a:p>
        </p:txBody>
      </p:sp>
      <p:sp>
        <p:nvSpPr>
          <p:cNvPr id="68" name="TextBox 67">
            <a:extLst>
              <a:ext uri="{FF2B5EF4-FFF2-40B4-BE49-F238E27FC236}">
                <a16:creationId xmlns:a16="http://schemas.microsoft.com/office/drawing/2014/main" id="{CFDBE683-BBBC-74F4-9E4F-1EA2D3D54879}"/>
              </a:ext>
            </a:extLst>
          </p:cNvPr>
          <p:cNvSpPr txBox="1"/>
          <p:nvPr/>
        </p:nvSpPr>
        <p:spPr>
          <a:xfrm>
            <a:off x="10874918" y="4609775"/>
            <a:ext cx="554960" cy="246221"/>
          </a:xfrm>
          <a:prstGeom prst="rect">
            <a:avLst/>
          </a:prstGeom>
          <a:noFill/>
        </p:spPr>
        <p:txBody>
          <a:bodyPr wrap="none" rtlCol="0">
            <a:spAutoFit/>
          </a:bodyPr>
          <a:lstStyle/>
          <a:p>
            <a:pPr algn="ctr"/>
            <a:r>
              <a:rPr lang="en-GB" sz="1000">
                <a:solidFill>
                  <a:schemeClr val="accent6"/>
                </a:solidFill>
              </a:rPr>
              <a:t>~ 59%</a:t>
            </a:r>
            <a:endParaRPr lang="en-US" sz="1000">
              <a:solidFill>
                <a:schemeClr val="accent6"/>
              </a:solidFill>
            </a:endParaRPr>
          </a:p>
        </p:txBody>
      </p:sp>
      <p:sp>
        <p:nvSpPr>
          <p:cNvPr id="69" name="TextBox 68">
            <a:extLst>
              <a:ext uri="{FF2B5EF4-FFF2-40B4-BE49-F238E27FC236}">
                <a16:creationId xmlns:a16="http://schemas.microsoft.com/office/drawing/2014/main" id="{9191D89A-2F56-7978-1F85-71483503C48C}"/>
              </a:ext>
            </a:extLst>
          </p:cNvPr>
          <p:cNvSpPr txBox="1"/>
          <p:nvPr/>
        </p:nvSpPr>
        <p:spPr>
          <a:xfrm>
            <a:off x="10914189" y="5279354"/>
            <a:ext cx="476412" cy="246221"/>
          </a:xfrm>
          <a:prstGeom prst="rect">
            <a:avLst/>
          </a:prstGeom>
          <a:noFill/>
        </p:spPr>
        <p:txBody>
          <a:bodyPr wrap="none" rtlCol="0">
            <a:spAutoFit/>
          </a:bodyPr>
          <a:lstStyle/>
          <a:p>
            <a:pPr algn="ctr"/>
            <a:r>
              <a:rPr lang="en-GB" sz="1000">
                <a:solidFill>
                  <a:schemeClr val="accent6"/>
                </a:solidFill>
              </a:rPr>
              <a:t>~ 5%</a:t>
            </a:r>
            <a:endParaRPr lang="en-US" sz="1000">
              <a:solidFill>
                <a:schemeClr val="accent6"/>
              </a:solidFill>
            </a:endParaRPr>
          </a:p>
        </p:txBody>
      </p:sp>
      <p:sp>
        <p:nvSpPr>
          <p:cNvPr id="80" name="TextBox 79">
            <a:extLst>
              <a:ext uri="{FF2B5EF4-FFF2-40B4-BE49-F238E27FC236}">
                <a16:creationId xmlns:a16="http://schemas.microsoft.com/office/drawing/2014/main" id="{4F083F4A-EBBD-E16C-F3C1-EA529369A6A5}"/>
              </a:ext>
            </a:extLst>
          </p:cNvPr>
          <p:cNvSpPr txBox="1"/>
          <p:nvPr/>
        </p:nvSpPr>
        <p:spPr>
          <a:xfrm>
            <a:off x="5615684" y="1050500"/>
            <a:ext cx="867545" cy="400110"/>
          </a:xfrm>
          <a:prstGeom prst="rect">
            <a:avLst/>
          </a:prstGeom>
          <a:noFill/>
        </p:spPr>
        <p:txBody>
          <a:bodyPr wrap="none" rtlCol="0">
            <a:spAutoFit/>
          </a:bodyPr>
          <a:lstStyle/>
          <a:p>
            <a:r>
              <a:rPr lang="en-GB" sz="1000">
                <a:solidFill>
                  <a:schemeClr val="accent6"/>
                </a:solidFill>
                <a:latin typeface="+mj-lt"/>
              </a:rPr>
              <a:t>Target</a:t>
            </a:r>
          </a:p>
          <a:p>
            <a:r>
              <a:rPr lang="en-GB" sz="1000">
                <a:solidFill>
                  <a:schemeClr val="accent6"/>
                </a:solidFill>
                <a:latin typeface="+mj-lt"/>
              </a:rPr>
              <a:t>validation</a:t>
            </a:r>
            <a:endParaRPr lang="en-US" sz="1000">
              <a:solidFill>
                <a:schemeClr val="accent6"/>
              </a:solidFill>
              <a:latin typeface="+mj-lt"/>
            </a:endParaRPr>
          </a:p>
        </p:txBody>
      </p:sp>
      <p:sp>
        <p:nvSpPr>
          <p:cNvPr id="81" name="TextBox 80">
            <a:extLst>
              <a:ext uri="{FF2B5EF4-FFF2-40B4-BE49-F238E27FC236}">
                <a16:creationId xmlns:a16="http://schemas.microsoft.com/office/drawing/2014/main" id="{69386BFE-1378-7321-B6E6-3B58EFA38749}"/>
              </a:ext>
            </a:extLst>
          </p:cNvPr>
          <p:cNvSpPr txBox="1"/>
          <p:nvPr/>
        </p:nvSpPr>
        <p:spPr>
          <a:xfrm>
            <a:off x="5615684" y="1581443"/>
            <a:ext cx="941283" cy="400110"/>
          </a:xfrm>
          <a:prstGeom prst="rect">
            <a:avLst/>
          </a:prstGeom>
          <a:noFill/>
        </p:spPr>
        <p:txBody>
          <a:bodyPr wrap="none" rtlCol="0">
            <a:spAutoFit/>
          </a:bodyPr>
          <a:lstStyle/>
          <a:p>
            <a:r>
              <a:rPr lang="en-GB" sz="1000">
                <a:solidFill>
                  <a:schemeClr val="accent6"/>
                </a:solidFill>
                <a:latin typeface="+mj-lt"/>
              </a:rPr>
              <a:t>Compound</a:t>
            </a:r>
          </a:p>
          <a:p>
            <a:r>
              <a:rPr lang="en-GB" sz="1000">
                <a:solidFill>
                  <a:schemeClr val="accent6"/>
                </a:solidFill>
                <a:latin typeface="+mj-lt"/>
              </a:rPr>
              <a:t>screening</a:t>
            </a:r>
            <a:endParaRPr lang="en-US" sz="1000">
              <a:solidFill>
                <a:schemeClr val="accent6"/>
              </a:solidFill>
              <a:latin typeface="+mj-lt"/>
            </a:endParaRPr>
          </a:p>
        </p:txBody>
      </p:sp>
      <p:sp>
        <p:nvSpPr>
          <p:cNvPr id="82" name="TextBox 81">
            <a:extLst>
              <a:ext uri="{FF2B5EF4-FFF2-40B4-BE49-F238E27FC236}">
                <a16:creationId xmlns:a16="http://schemas.microsoft.com/office/drawing/2014/main" id="{4AB2E182-4016-C8B8-3D96-82E4217F582D}"/>
              </a:ext>
            </a:extLst>
          </p:cNvPr>
          <p:cNvSpPr txBox="1"/>
          <p:nvPr/>
        </p:nvSpPr>
        <p:spPr>
          <a:xfrm>
            <a:off x="5615684" y="2102553"/>
            <a:ext cx="1055097" cy="400110"/>
          </a:xfrm>
          <a:prstGeom prst="rect">
            <a:avLst/>
          </a:prstGeom>
          <a:noFill/>
        </p:spPr>
        <p:txBody>
          <a:bodyPr wrap="none" rtlCol="0">
            <a:spAutoFit/>
          </a:bodyPr>
          <a:lstStyle/>
          <a:p>
            <a:r>
              <a:rPr lang="en-GB" sz="1000">
                <a:solidFill>
                  <a:schemeClr val="accent6"/>
                </a:solidFill>
                <a:latin typeface="+mj-lt"/>
              </a:rPr>
              <a:t>Lead</a:t>
            </a:r>
          </a:p>
          <a:p>
            <a:r>
              <a:rPr lang="en-GB" sz="1000">
                <a:solidFill>
                  <a:schemeClr val="accent6"/>
                </a:solidFill>
                <a:latin typeface="+mj-lt"/>
              </a:rPr>
              <a:t>optimization</a:t>
            </a:r>
            <a:endParaRPr lang="en-US" sz="1000">
              <a:solidFill>
                <a:schemeClr val="accent6"/>
              </a:solidFill>
              <a:latin typeface="+mj-lt"/>
            </a:endParaRPr>
          </a:p>
        </p:txBody>
      </p:sp>
      <p:sp>
        <p:nvSpPr>
          <p:cNvPr id="83" name="TextBox 82">
            <a:extLst>
              <a:ext uri="{FF2B5EF4-FFF2-40B4-BE49-F238E27FC236}">
                <a16:creationId xmlns:a16="http://schemas.microsoft.com/office/drawing/2014/main" id="{BA85C001-CCAD-6027-F047-4C2157535C0D}"/>
              </a:ext>
            </a:extLst>
          </p:cNvPr>
          <p:cNvSpPr txBox="1"/>
          <p:nvPr/>
        </p:nvSpPr>
        <p:spPr>
          <a:xfrm>
            <a:off x="5615684" y="2623664"/>
            <a:ext cx="1205779" cy="246221"/>
          </a:xfrm>
          <a:prstGeom prst="rect">
            <a:avLst/>
          </a:prstGeom>
          <a:noFill/>
        </p:spPr>
        <p:txBody>
          <a:bodyPr wrap="none" rtlCol="0">
            <a:spAutoFit/>
          </a:bodyPr>
          <a:lstStyle/>
          <a:p>
            <a:r>
              <a:rPr lang="en-GB" sz="1000" dirty="0">
                <a:solidFill>
                  <a:schemeClr val="accent6"/>
                </a:solidFill>
                <a:latin typeface="+mj-lt"/>
              </a:rPr>
              <a:t>Preclinical test</a:t>
            </a:r>
            <a:endParaRPr lang="en-US" sz="1000" dirty="0">
              <a:solidFill>
                <a:schemeClr val="accent6"/>
              </a:solidFill>
              <a:latin typeface="+mj-lt"/>
            </a:endParaRPr>
          </a:p>
        </p:txBody>
      </p:sp>
      <p:sp>
        <p:nvSpPr>
          <p:cNvPr id="84" name="TextBox 83">
            <a:extLst>
              <a:ext uri="{FF2B5EF4-FFF2-40B4-BE49-F238E27FC236}">
                <a16:creationId xmlns:a16="http://schemas.microsoft.com/office/drawing/2014/main" id="{3417F11B-B69A-C796-E9FC-E5878F192497}"/>
              </a:ext>
            </a:extLst>
          </p:cNvPr>
          <p:cNvSpPr txBox="1"/>
          <p:nvPr/>
        </p:nvSpPr>
        <p:spPr>
          <a:xfrm>
            <a:off x="5615684" y="3056284"/>
            <a:ext cx="681597" cy="246221"/>
          </a:xfrm>
          <a:prstGeom prst="rect">
            <a:avLst/>
          </a:prstGeom>
          <a:noFill/>
        </p:spPr>
        <p:txBody>
          <a:bodyPr wrap="none" rtlCol="0">
            <a:spAutoFit/>
          </a:bodyPr>
          <a:lstStyle/>
          <a:p>
            <a:r>
              <a:rPr lang="en-GB" sz="1000">
                <a:solidFill>
                  <a:schemeClr val="accent6"/>
                </a:solidFill>
                <a:latin typeface="+mj-lt"/>
              </a:rPr>
              <a:t>Phase I</a:t>
            </a:r>
            <a:endParaRPr lang="en-US" sz="1000">
              <a:solidFill>
                <a:schemeClr val="accent6"/>
              </a:solidFill>
              <a:latin typeface="+mj-lt"/>
            </a:endParaRPr>
          </a:p>
        </p:txBody>
      </p:sp>
      <p:sp>
        <p:nvSpPr>
          <p:cNvPr id="85" name="TextBox 84">
            <a:extLst>
              <a:ext uri="{FF2B5EF4-FFF2-40B4-BE49-F238E27FC236}">
                <a16:creationId xmlns:a16="http://schemas.microsoft.com/office/drawing/2014/main" id="{D984BE6D-C665-8EE7-5EC9-B9F00B666AA9}"/>
              </a:ext>
            </a:extLst>
          </p:cNvPr>
          <p:cNvSpPr txBox="1"/>
          <p:nvPr/>
        </p:nvSpPr>
        <p:spPr>
          <a:xfrm>
            <a:off x="5615684" y="3754374"/>
            <a:ext cx="724878" cy="246221"/>
          </a:xfrm>
          <a:prstGeom prst="rect">
            <a:avLst/>
          </a:prstGeom>
          <a:noFill/>
        </p:spPr>
        <p:txBody>
          <a:bodyPr wrap="none" rtlCol="0">
            <a:spAutoFit/>
          </a:bodyPr>
          <a:lstStyle/>
          <a:p>
            <a:r>
              <a:rPr lang="en-GB" sz="1000">
                <a:solidFill>
                  <a:schemeClr val="accent6"/>
                </a:solidFill>
                <a:latin typeface="+mj-lt"/>
              </a:rPr>
              <a:t>Phase II</a:t>
            </a:r>
            <a:endParaRPr lang="en-US" sz="1000">
              <a:solidFill>
                <a:schemeClr val="accent6"/>
              </a:solidFill>
              <a:latin typeface="+mj-lt"/>
            </a:endParaRPr>
          </a:p>
        </p:txBody>
      </p:sp>
      <p:sp>
        <p:nvSpPr>
          <p:cNvPr id="86" name="TextBox 85">
            <a:extLst>
              <a:ext uri="{FF2B5EF4-FFF2-40B4-BE49-F238E27FC236}">
                <a16:creationId xmlns:a16="http://schemas.microsoft.com/office/drawing/2014/main" id="{5EC4D668-9A1A-F8E7-E3EE-55E7F21A1347}"/>
              </a:ext>
            </a:extLst>
          </p:cNvPr>
          <p:cNvSpPr txBox="1"/>
          <p:nvPr/>
        </p:nvSpPr>
        <p:spPr>
          <a:xfrm>
            <a:off x="5615684" y="4609779"/>
            <a:ext cx="768159" cy="246221"/>
          </a:xfrm>
          <a:prstGeom prst="rect">
            <a:avLst/>
          </a:prstGeom>
          <a:noFill/>
        </p:spPr>
        <p:txBody>
          <a:bodyPr wrap="none" rtlCol="0">
            <a:spAutoFit/>
          </a:bodyPr>
          <a:lstStyle/>
          <a:p>
            <a:r>
              <a:rPr lang="en-GB" sz="1000">
                <a:solidFill>
                  <a:schemeClr val="accent6"/>
                </a:solidFill>
                <a:latin typeface="+mj-lt"/>
              </a:rPr>
              <a:t>Phase III</a:t>
            </a:r>
            <a:endParaRPr lang="en-US" sz="1000">
              <a:solidFill>
                <a:schemeClr val="accent6"/>
              </a:solidFill>
              <a:latin typeface="+mj-lt"/>
            </a:endParaRPr>
          </a:p>
        </p:txBody>
      </p:sp>
      <p:sp>
        <p:nvSpPr>
          <p:cNvPr id="87" name="TextBox 86">
            <a:extLst>
              <a:ext uri="{FF2B5EF4-FFF2-40B4-BE49-F238E27FC236}">
                <a16:creationId xmlns:a16="http://schemas.microsoft.com/office/drawing/2014/main" id="{44B42C9C-D252-BA4C-7CD4-0DBB9BE0DAFF}"/>
              </a:ext>
            </a:extLst>
          </p:cNvPr>
          <p:cNvSpPr txBox="1"/>
          <p:nvPr/>
        </p:nvSpPr>
        <p:spPr>
          <a:xfrm>
            <a:off x="5615684" y="5266059"/>
            <a:ext cx="1487908" cy="270843"/>
          </a:xfrm>
          <a:prstGeom prst="rect">
            <a:avLst/>
          </a:prstGeom>
          <a:noFill/>
        </p:spPr>
        <p:txBody>
          <a:bodyPr wrap="none" rtlCol="0">
            <a:spAutoFit/>
          </a:bodyPr>
          <a:lstStyle/>
          <a:p>
            <a:r>
              <a:rPr lang="en-GB" sz="1000">
                <a:solidFill>
                  <a:schemeClr val="accent6"/>
                </a:solidFill>
                <a:latin typeface="+mj-lt"/>
              </a:rPr>
              <a:t>Approval to launch</a:t>
            </a:r>
            <a:endParaRPr lang="en-US" sz="1000">
              <a:solidFill>
                <a:schemeClr val="accent6"/>
              </a:solidFill>
              <a:latin typeface="+mj-lt"/>
            </a:endParaRPr>
          </a:p>
        </p:txBody>
      </p:sp>
      <p:sp>
        <p:nvSpPr>
          <p:cNvPr id="94" name="Rounded Rectangle 93">
            <a:extLst>
              <a:ext uri="{FF2B5EF4-FFF2-40B4-BE49-F238E27FC236}">
                <a16:creationId xmlns:a16="http://schemas.microsoft.com/office/drawing/2014/main" id="{7A85E71B-A524-707C-1AC1-3BE5B09E9F41}"/>
              </a:ext>
            </a:extLst>
          </p:cNvPr>
          <p:cNvSpPr/>
          <p:nvPr/>
        </p:nvSpPr>
        <p:spPr>
          <a:xfrm>
            <a:off x="5559749" y="490472"/>
            <a:ext cx="3524942" cy="442240"/>
          </a:xfrm>
          <a:prstGeom prst="roundRect">
            <a:avLst>
              <a:gd name="adj" fmla="val 8065"/>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latin typeface="+mj-lt"/>
              </a:rPr>
              <a:t>10-15 YEARS   /  ~ $2BN/NME</a:t>
            </a:r>
            <a:endParaRPr lang="en-US" sz="1200">
              <a:latin typeface="+mj-lt"/>
            </a:endParaRPr>
          </a:p>
        </p:txBody>
      </p:sp>
      <p:cxnSp>
        <p:nvCxnSpPr>
          <p:cNvPr id="99" name="Straight Connector 98">
            <a:extLst>
              <a:ext uri="{FF2B5EF4-FFF2-40B4-BE49-F238E27FC236}">
                <a16:creationId xmlns:a16="http://schemas.microsoft.com/office/drawing/2014/main" id="{FA0768E3-6B5C-BADA-B803-F5B143B6CC05}"/>
              </a:ext>
            </a:extLst>
          </p:cNvPr>
          <p:cNvCxnSpPr>
            <a:stCxn id="94" idx="1"/>
          </p:cNvCxnSpPr>
          <p:nvPr/>
        </p:nvCxnSpPr>
        <p:spPr>
          <a:xfrm flipH="1">
            <a:off x="5299587" y="711592"/>
            <a:ext cx="260162"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57F703DF-1FFE-37AF-C16C-4596D89745B3}"/>
              </a:ext>
            </a:extLst>
          </p:cNvPr>
          <p:cNvPicPr>
            <a:picLocks noChangeAspect="1"/>
          </p:cNvPicPr>
          <p:nvPr/>
        </p:nvPicPr>
        <p:blipFill>
          <a:blip r:embed="rId5"/>
          <a:stretch>
            <a:fillRect/>
          </a:stretch>
        </p:blipFill>
        <p:spPr>
          <a:xfrm>
            <a:off x="10338655" y="5787308"/>
            <a:ext cx="1853345" cy="1079086"/>
          </a:xfrm>
          <a:prstGeom prst="rect">
            <a:avLst/>
          </a:prstGeom>
        </p:spPr>
      </p:pic>
      <p:sp>
        <p:nvSpPr>
          <p:cNvPr id="2" name="Rectangle: Rounded Corners 1">
            <a:extLst>
              <a:ext uri="{FF2B5EF4-FFF2-40B4-BE49-F238E27FC236}">
                <a16:creationId xmlns:a16="http://schemas.microsoft.com/office/drawing/2014/main" id="{1DCF90A0-1BAF-640B-158E-57C9C976CC34}"/>
              </a:ext>
            </a:extLst>
          </p:cNvPr>
          <p:cNvSpPr/>
          <p:nvPr/>
        </p:nvSpPr>
        <p:spPr>
          <a:xfrm>
            <a:off x="9188655" y="1012013"/>
            <a:ext cx="743354" cy="1911330"/>
          </a:xfrm>
          <a:prstGeom prst="roundRect">
            <a:avLst/>
          </a:prstGeom>
          <a:noFill/>
          <a:ln w="28575">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Rounded Corners 2">
            <a:extLst>
              <a:ext uri="{FF2B5EF4-FFF2-40B4-BE49-F238E27FC236}">
                <a16:creationId xmlns:a16="http://schemas.microsoft.com/office/drawing/2014/main" id="{172166A6-FD7C-D5A1-BBB8-E379ED0E7C6D}"/>
              </a:ext>
            </a:extLst>
          </p:cNvPr>
          <p:cNvSpPr/>
          <p:nvPr/>
        </p:nvSpPr>
        <p:spPr>
          <a:xfrm>
            <a:off x="9205233" y="2978992"/>
            <a:ext cx="743354" cy="2612933"/>
          </a:xfrm>
          <a:prstGeom prst="roundRect">
            <a:avLst/>
          </a:prstGeom>
          <a:noFill/>
          <a:ln w="28575">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6C7C6C3D-E591-795D-A0D4-485BACC7A058}"/>
              </a:ext>
            </a:extLst>
          </p:cNvPr>
          <p:cNvSpPr txBox="1"/>
          <p:nvPr/>
        </p:nvSpPr>
        <p:spPr>
          <a:xfrm>
            <a:off x="8536760" y="1816228"/>
            <a:ext cx="875001" cy="369332"/>
          </a:xfrm>
          <a:prstGeom prst="rect">
            <a:avLst/>
          </a:prstGeom>
          <a:noFill/>
        </p:spPr>
        <p:txBody>
          <a:bodyPr wrap="square" rtlCol="0">
            <a:spAutoFit/>
          </a:bodyPr>
          <a:lstStyle/>
          <a:p>
            <a:pPr algn="l"/>
            <a:r>
              <a:rPr lang="en-GB" b="1" dirty="0">
                <a:solidFill>
                  <a:schemeClr val="accent4">
                    <a:lumMod val="50000"/>
                  </a:schemeClr>
                </a:solidFill>
              </a:rPr>
              <a:t>~ 6Y</a:t>
            </a:r>
          </a:p>
        </p:txBody>
      </p:sp>
      <p:sp>
        <p:nvSpPr>
          <p:cNvPr id="8" name="TextBox 7">
            <a:extLst>
              <a:ext uri="{FF2B5EF4-FFF2-40B4-BE49-F238E27FC236}">
                <a16:creationId xmlns:a16="http://schemas.microsoft.com/office/drawing/2014/main" id="{2E2ABBF3-82FF-A3B5-23E4-0C06BEB2E7F2}"/>
              </a:ext>
            </a:extLst>
          </p:cNvPr>
          <p:cNvSpPr txBox="1"/>
          <p:nvPr/>
        </p:nvSpPr>
        <p:spPr>
          <a:xfrm>
            <a:off x="8536759" y="4072117"/>
            <a:ext cx="875001" cy="369332"/>
          </a:xfrm>
          <a:prstGeom prst="rect">
            <a:avLst/>
          </a:prstGeom>
          <a:noFill/>
        </p:spPr>
        <p:txBody>
          <a:bodyPr wrap="square" rtlCol="0">
            <a:spAutoFit/>
          </a:bodyPr>
          <a:lstStyle/>
          <a:p>
            <a:pPr algn="l"/>
            <a:r>
              <a:rPr lang="en-GB" b="1" dirty="0">
                <a:solidFill>
                  <a:schemeClr val="accent5">
                    <a:lumMod val="75000"/>
                  </a:schemeClr>
                </a:solidFill>
              </a:rPr>
              <a:t>~ 8Y</a:t>
            </a:r>
          </a:p>
        </p:txBody>
      </p:sp>
    </p:spTree>
    <p:extLst>
      <p:ext uri="{BB962C8B-B14F-4D97-AF65-F5344CB8AC3E}">
        <p14:creationId xmlns:p14="http://schemas.microsoft.com/office/powerpoint/2010/main" val="3018928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linds(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linds(horizontal)">
                                      <p:cBhvr>
                                        <p:cTn id="15" dur="500"/>
                                        <p:tgtEl>
                                          <p:spTgt spid="8"/>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linds(horizont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linds(horizontal)">
                                      <p:cBhvr>
                                        <p:cTn id="23" dur="500"/>
                                        <p:tgtEl>
                                          <p:spTgt spid="19"/>
                                        </p:tgtEl>
                                      </p:cBhvr>
                                    </p:animEffect>
                                  </p:childTnLst>
                                </p:cTn>
                              </p:par>
                              <p:par>
                                <p:cTn id="24" presetID="3" presetClass="entr" presetSubtype="1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linds(horizontal)">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9" grpId="0">
        <p:bldAsOne/>
      </p:bldGraphic>
      <p:bldP spid="2" grpId="0" animBg="1"/>
      <p:bldP spid="3" grpId="0" animBg="1"/>
      <p:bldP spid="6"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Arrow: Right 14">
            <a:extLst>
              <a:ext uri="{FF2B5EF4-FFF2-40B4-BE49-F238E27FC236}">
                <a16:creationId xmlns:a16="http://schemas.microsoft.com/office/drawing/2014/main" id="{4C03FAA1-FCE7-29B6-C959-8FF0FC265152}"/>
              </a:ext>
            </a:extLst>
          </p:cNvPr>
          <p:cNvSpPr/>
          <p:nvPr/>
        </p:nvSpPr>
        <p:spPr>
          <a:xfrm>
            <a:off x="0" y="2661518"/>
            <a:ext cx="10341600" cy="2409931"/>
          </a:xfrm>
          <a:prstGeom prst="rightArrow">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8" name="Picture 37">
            <a:extLst>
              <a:ext uri="{FF2B5EF4-FFF2-40B4-BE49-F238E27FC236}">
                <a16:creationId xmlns:a16="http://schemas.microsoft.com/office/drawing/2014/main" id="{B30AEABE-5AE5-F216-69DD-7D57FCE7DFCA}"/>
              </a:ext>
            </a:extLst>
          </p:cNvPr>
          <p:cNvPicPr>
            <a:picLocks noChangeAspect="1"/>
          </p:cNvPicPr>
          <p:nvPr/>
        </p:nvPicPr>
        <p:blipFill>
          <a:blip r:embed="rId3"/>
          <a:stretch>
            <a:fillRect/>
          </a:stretch>
        </p:blipFill>
        <p:spPr>
          <a:xfrm>
            <a:off x="9091631" y="1477048"/>
            <a:ext cx="4126066" cy="4465741"/>
          </a:xfrm>
          <a:prstGeom prst="rect">
            <a:avLst/>
          </a:prstGeom>
        </p:spPr>
      </p:pic>
      <p:sp>
        <p:nvSpPr>
          <p:cNvPr id="3" name="Title 2">
            <a:extLst>
              <a:ext uri="{FF2B5EF4-FFF2-40B4-BE49-F238E27FC236}">
                <a16:creationId xmlns:a16="http://schemas.microsoft.com/office/drawing/2014/main" id="{88658174-DA83-5AF0-FED7-C85E3830CCC1}"/>
              </a:ext>
            </a:extLst>
          </p:cNvPr>
          <p:cNvSpPr>
            <a:spLocks noGrp="1"/>
          </p:cNvSpPr>
          <p:nvPr>
            <p:ph type="title"/>
          </p:nvPr>
        </p:nvSpPr>
        <p:spPr>
          <a:xfrm>
            <a:off x="549441" y="234234"/>
            <a:ext cx="9931745" cy="893605"/>
          </a:xfrm>
        </p:spPr>
        <p:txBody>
          <a:bodyPr/>
          <a:lstStyle/>
          <a:p>
            <a:r>
              <a:rPr lang="en-GB" spc="-112" dirty="0"/>
              <a:t>The current preclinical </a:t>
            </a:r>
            <a:r>
              <a:rPr lang="en-GB" spc="-133" dirty="0"/>
              <a:t>toolbox − the challenges</a:t>
            </a:r>
            <a:endParaRPr lang="en-US" dirty="0"/>
          </a:p>
        </p:txBody>
      </p:sp>
      <p:sp>
        <p:nvSpPr>
          <p:cNvPr id="34" name="Text Placeholder 33">
            <a:extLst>
              <a:ext uri="{FF2B5EF4-FFF2-40B4-BE49-F238E27FC236}">
                <a16:creationId xmlns:a16="http://schemas.microsoft.com/office/drawing/2014/main" id="{EA54BED9-5F8F-CFDF-2513-D97A15A4DF72}"/>
              </a:ext>
            </a:extLst>
          </p:cNvPr>
          <p:cNvSpPr>
            <a:spLocks noGrp="1"/>
          </p:cNvSpPr>
          <p:nvPr>
            <p:ph type="body" sz="quarter" idx="30"/>
          </p:nvPr>
        </p:nvSpPr>
        <p:spPr>
          <a:xfrm>
            <a:off x="549442" y="1509090"/>
            <a:ext cx="8194239" cy="595043"/>
          </a:xfrm>
        </p:spPr>
        <p:txBody>
          <a:bodyPr/>
          <a:lstStyle/>
          <a:p>
            <a:pPr marL="12700" marR="5080">
              <a:lnSpc>
                <a:spcPct val="117800"/>
              </a:lnSpc>
              <a:spcBef>
                <a:spcPts val="95"/>
              </a:spcBef>
            </a:pPr>
            <a:r>
              <a:rPr lang="en-GB" sz="1400" b="1" spc="-80" dirty="0">
                <a:solidFill>
                  <a:srgbClr val="3B617B"/>
                </a:solidFill>
                <a:latin typeface="Montserrat"/>
                <a:cs typeface="Montserrat"/>
              </a:rPr>
              <a:t>Scientists</a:t>
            </a:r>
            <a:r>
              <a:rPr lang="en-GB" sz="1400" b="1" spc="-195" dirty="0">
                <a:solidFill>
                  <a:srgbClr val="3B617B"/>
                </a:solidFill>
                <a:latin typeface="Montserrat"/>
                <a:cs typeface="Montserrat"/>
              </a:rPr>
              <a:t> </a:t>
            </a:r>
            <a:r>
              <a:rPr lang="en-GB" sz="1400" b="1" spc="-80" dirty="0">
                <a:solidFill>
                  <a:srgbClr val="3B617B"/>
                </a:solidFill>
                <a:latin typeface="Montserrat"/>
                <a:cs typeface="Montserrat"/>
              </a:rPr>
              <a:t>have</a:t>
            </a:r>
            <a:r>
              <a:rPr lang="en-GB" sz="1400" b="1" spc="-190" dirty="0">
                <a:solidFill>
                  <a:srgbClr val="3B617B"/>
                </a:solidFill>
                <a:latin typeface="Montserrat"/>
                <a:cs typeface="Montserrat"/>
              </a:rPr>
              <a:t> </a:t>
            </a:r>
            <a:r>
              <a:rPr lang="en-GB" sz="1400" b="1" spc="10" dirty="0">
                <a:solidFill>
                  <a:srgbClr val="3B617B"/>
                </a:solidFill>
                <a:latin typeface="Montserrat"/>
                <a:cs typeface="Montserrat"/>
              </a:rPr>
              <a:t>a</a:t>
            </a:r>
            <a:r>
              <a:rPr lang="en-GB" sz="1400" b="1" spc="-195" dirty="0">
                <a:solidFill>
                  <a:srgbClr val="3B617B"/>
                </a:solidFill>
                <a:latin typeface="Montserrat"/>
                <a:cs typeface="Montserrat"/>
              </a:rPr>
              <a:t> </a:t>
            </a:r>
            <a:r>
              <a:rPr lang="en-GB" sz="1400" b="1" spc="-60" dirty="0">
                <a:solidFill>
                  <a:srgbClr val="3B617B"/>
                </a:solidFill>
                <a:latin typeface="Montserrat"/>
                <a:cs typeface="Montserrat"/>
              </a:rPr>
              <a:t>wide</a:t>
            </a:r>
            <a:r>
              <a:rPr lang="en-GB" sz="1400" b="1" spc="-190" dirty="0">
                <a:solidFill>
                  <a:srgbClr val="3B617B"/>
                </a:solidFill>
                <a:latin typeface="Montserrat"/>
                <a:cs typeface="Montserrat"/>
              </a:rPr>
              <a:t> </a:t>
            </a:r>
            <a:r>
              <a:rPr lang="en-GB" sz="1400" b="1" spc="-70" dirty="0">
                <a:solidFill>
                  <a:srgbClr val="3B617B"/>
                </a:solidFill>
                <a:latin typeface="Montserrat"/>
                <a:cs typeface="Montserrat"/>
              </a:rPr>
              <a:t>range</a:t>
            </a:r>
            <a:r>
              <a:rPr lang="en-GB" sz="1400" b="1" spc="-190" dirty="0">
                <a:solidFill>
                  <a:srgbClr val="3B617B"/>
                </a:solidFill>
                <a:latin typeface="Montserrat"/>
                <a:cs typeface="Montserrat"/>
              </a:rPr>
              <a:t> </a:t>
            </a:r>
            <a:r>
              <a:rPr lang="en-GB" sz="1400" b="1" spc="-40" dirty="0">
                <a:solidFill>
                  <a:srgbClr val="3B617B"/>
                </a:solidFill>
                <a:latin typeface="Montserrat"/>
                <a:cs typeface="Montserrat"/>
              </a:rPr>
              <a:t>of</a:t>
            </a:r>
            <a:r>
              <a:rPr lang="en-GB" sz="1400" b="1" spc="-195" dirty="0">
                <a:solidFill>
                  <a:srgbClr val="3B617B"/>
                </a:solidFill>
                <a:latin typeface="Montserrat"/>
                <a:cs typeface="Montserrat"/>
              </a:rPr>
              <a:t> </a:t>
            </a:r>
            <a:r>
              <a:rPr lang="en-GB" sz="1400" b="1" spc="-80" dirty="0">
                <a:solidFill>
                  <a:srgbClr val="3B617B"/>
                </a:solidFill>
                <a:latin typeface="Montserrat"/>
                <a:cs typeface="Montserrat"/>
              </a:rPr>
              <a:t>preclinical</a:t>
            </a:r>
            <a:r>
              <a:rPr lang="en-GB" sz="1400" b="1" spc="-190" dirty="0">
                <a:solidFill>
                  <a:srgbClr val="3B617B"/>
                </a:solidFill>
                <a:latin typeface="Montserrat"/>
                <a:cs typeface="Montserrat"/>
              </a:rPr>
              <a:t> </a:t>
            </a:r>
            <a:r>
              <a:rPr lang="en-GB" sz="1400" b="1" spc="-80" dirty="0">
                <a:solidFill>
                  <a:srgbClr val="3B617B"/>
                </a:solidFill>
                <a:latin typeface="Montserrat"/>
                <a:cs typeface="Montserrat"/>
              </a:rPr>
              <a:t>tools</a:t>
            </a:r>
            <a:r>
              <a:rPr lang="en-GB" sz="1400" b="1" spc="-190" dirty="0">
                <a:solidFill>
                  <a:srgbClr val="3B617B"/>
                </a:solidFill>
                <a:latin typeface="Montserrat"/>
                <a:cs typeface="Montserrat"/>
              </a:rPr>
              <a:t> </a:t>
            </a:r>
            <a:r>
              <a:rPr lang="en-GB" sz="1400" b="1" spc="-100" dirty="0">
                <a:solidFill>
                  <a:srgbClr val="3B617B"/>
                </a:solidFill>
                <a:latin typeface="Montserrat"/>
                <a:cs typeface="Montserrat"/>
              </a:rPr>
              <a:t>available </a:t>
            </a:r>
            <a:r>
              <a:rPr lang="en-GB" sz="1400" b="1" spc="-60" dirty="0">
                <a:solidFill>
                  <a:srgbClr val="3B617B"/>
                </a:solidFill>
                <a:latin typeface="Montserrat"/>
                <a:cs typeface="Montserrat"/>
              </a:rPr>
              <a:t>to</a:t>
            </a:r>
            <a:r>
              <a:rPr lang="en-GB" sz="1400" b="1" spc="-195" dirty="0">
                <a:solidFill>
                  <a:srgbClr val="3B617B"/>
                </a:solidFill>
                <a:latin typeface="Montserrat"/>
                <a:cs typeface="Montserrat"/>
              </a:rPr>
              <a:t> </a:t>
            </a:r>
            <a:r>
              <a:rPr lang="en-GB" sz="1400" b="1" spc="-55" dirty="0">
                <a:solidFill>
                  <a:srgbClr val="3B617B"/>
                </a:solidFill>
                <a:latin typeface="Montserrat"/>
                <a:cs typeface="Montserrat"/>
              </a:rPr>
              <a:t>them</a:t>
            </a:r>
            <a:r>
              <a:rPr lang="en-GB" sz="1400" b="1" spc="-195" dirty="0">
                <a:solidFill>
                  <a:srgbClr val="3B617B"/>
                </a:solidFill>
                <a:latin typeface="Montserrat"/>
                <a:cs typeface="Montserrat"/>
              </a:rPr>
              <a:t> </a:t>
            </a:r>
            <a:r>
              <a:rPr lang="en-GB" sz="1400" b="1" spc="-65" dirty="0">
                <a:solidFill>
                  <a:srgbClr val="3B617B"/>
                </a:solidFill>
                <a:latin typeface="Montserrat"/>
                <a:cs typeface="Montserrat"/>
              </a:rPr>
              <a:t>for</a:t>
            </a:r>
            <a:r>
              <a:rPr lang="en-GB" sz="1400" b="1" spc="-195" dirty="0">
                <a:solidFill>
                  <a:srgbClr val="3B617B"/>
                </a:solidFill>
                <a:latin typeface="Montserrat"/>
                <a:cs typeface="Montserrat"/>
              </a:rPr>
              <a:t> </a:t>
            </a:r>
            <a:r>
              <a:rPr lang="en-GB" sz="1400" b="1" spc="-90" dirty="0">
                <a:solidFill>
                  <a:srgbClr val="3B617B"/>
                </a:solidFill>
                <a:latin typeface="Montserrat"/>
                <a:cs typeface="Montserrat"/>
              </a:rPr>
              <a:t>evaluating </a:t>
            </a:r>
            <a:r>
              <a:rPr lang="en-GB" sz="1400" b="1" spc="-55" dirty="0">
                <a:solidFill>
                  <a:srgbClr val="3B617B"/>
                </a:solidFill>
                <a:latin typeface="Montserrat"/>
                <a:cs typeface="Montserrat"/>
              </a:rPr>
              <a:t>new</a:t>
            </a:r>
            <a:r>
              <a:rPr lang="en-GB" sz="1400" b="1" spc="-195" dirty="0">
                <a:solidFill>
                  <a:srgbClr val="3B617B"/>
                </a:solidFill>
                <a:latin typeface="Montserrat"/>
                <a:cs typeface="Montserrat"/>
              </a:rPr>
              <a:t> </a:t>
            </a:r>
            <a:r>
              <a:rPr lang="en-GB" sz="1400" b="1" spc="-85" dirty="0">
                <a:solidFill>
                  <a:srgbClr val="3B617B"/>
                </a:solidFill>
                <a:latin typeface="Montserrat"/>
                <a:cs typeface="Montserrat"/>
              </a:rPr>
              <a:t>therapeutics or molecules</a:t>
            </a:r>
            <a:endParaRPr lang="en-GB" sz="1400" dirty="0">
              <a:latin typeface="Montserrat"/>
              <a:cs typeface="Montserrat"/>
            </a:endParaRPr>
          </a:p>
        </p:txBody>
      </p:sp>
      <p:sp>
        <p:nvSpPr>
          <p:cNvPr id="6" name="Footer Placeholder 5">
            <a:extLst>
              <a:ext uri="{FF2B5EF4-FFF2-40B4-BE49-F238E27FC236}">
                <a16:creationId xmlns:a16="http://schemas.microsoft.com/office/drawing/2014/main" id="{20E23EF1-D024-570E-2921-E6678542A733}"/>
              </a:ext>
            </a:extLst>
          </p:cNvPr>
          <p:cNvSpPr>
            <a:spLocks noGrp="1"/>
          </p:cNvSpPr>
          <p:nvPr>
            <p:ph type="ftr" sz="quarter" idx="31"/>
          </p:nvPr>
        </p:nvSpPr>
        <p:spPr>
          <a:xfrm>
            <a:off x="0" y="6189493"/>
            <a:ext cx="12192000" cy="681036"/>
          </a:xfrm>
        </p:spPr>
        <p:txBody>
          <a:bodyPr/>
          <a:lstStyle/>
          <a:p>
            <a:pPr algn="l"/>
            <a:r>
              <a:rPr lang="en-GB" dirty="0"/>
              <a:t>Transforming drug discovery </a:t>
            </a:r>
            <a:r>
              <a:rPr lang="en-GB" b="0" dirty="0"/>
              <a:t>| Non-confidential © CN Bio 2024 </a:t>
            </a:r>
          </a:p>
        </p:txBody>
      </p:sp>
      <p:sp>
        <p:nvSpPr>
          <p:cNvPr id="35" name="Picture Placeholder 34">
            <a:extLst>
              <a:ext uri="{FF2B5EF4-FFF2-40B4-BE49-F238E27FC236}">
                <a16:creationId xmlns:a16="http://schemas.microsoft.com/office/drawing/2014/main" id="{93602E0A-67DD-8D81-B175-93A6D557634F}"/>
              </a:ext>
            </a:extLst>
          </p:cNvPr>
          <p:cNvSpPr>
            <a:spLocks noGrp="1"/>
          </p:cNvSpPr>
          <p:nvPr>
            <p:ph type="pic" sz="quarter" idx="32"/>
          </p:nvPr>
        </p:nvSpPr>
        <p:spPr/>
        <p:txBody>
          <a:bodyPr/>
          <a:lstStyle/>
          <a:p>
            <a:endParaRPr lang="en-GB"/>
          </a:p>
        </p:txBody>
      </p:sp>
      <p:grpSp>
        <p:nvGrpSpPr>
          <p:cNvPr id="9" name="Group 8">
            <a:extLst>
              <a:ext uri="{FF2B5EF4-FFF2-40B4-BE49-F238E27FC236}">
                <a16:creationId xmlns:a16="http://schemas.microsoft.com/office/drawing/2014/main" id="{CF9E7329-5EF2-29EC-C67E-16DBF9EAE28E}"/>
              </a:ext>
            </a:extLst>
          </p:cNvPr>
          <p:cNvGrpSpPr/>
          <p:nvPr/>
        </p:nvGrpSpPr>
        <p:grpSpPr>
          <a:xfrm>
            <a:off x="4142317" y="2938979"/>
            <a:ext cx="1463142" cy="1423020"/>
            <a:chOff x="6094102" y="4119134"/>
            <a:chExt cx="2797353" cy="2791737"/>
          </a:xfrm>
        </p:grpSpPr>
        <p:sp>
          <p:nvSpPr>
            <p:cNvPr id="10" name="object 21">
              <a:extLst>
                <a:ext uri="{FF2B5EF4-FFF2-40B4-BE49-F238E27FC236}">
                  <a16:creationId xmlns:a16="http://schemas.microsoft.com/office/drawing/2014/main" id="{B293E696-9734-D6E4-C582-46753398D37F}"/>
                </a:ext>
              </a:extLst>
            </p:cNvPr>
            <p:cNvSpPr/>
            <p:nvPr/>
          </p:nvSpPr>
          <p:spPr>
            <a:xfrm>
              <a:off x="6189163" y="4199973"/>
              <a:ext cx="2551239" cy="1849425"/>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Arial"/>
                <a:ea typeface="+mn-ea"/>
                <a:cs typeface="+mn-cs"/>
              </a:endParaRPr>
            </a:p>
          </p:txBody>
        </p:sp>
        <p:sp>
          <p:nvSpPr>
            <p:cNvPr id="11" name="object 22">
              <a:extLst>
                <a:ext uri="{FF2B5EF4-FFF2-40B4-BE49-F238E27FC236}">
                  <a16:creationId xmlns:a16="http://schemas.microsoft.com/office/drawing/2014/main" id="{E2EF2A74-6539-5460-1A2A-942737AEB97C}"/>
                </a:ext>
              </a:extLst>
            </p:cNvPr>
            <p:cNvSpPr/>
            <p:nvPr/>
          </p:nvSpPr>
          <p:spPr>
            <a:xfrm>
              <a:off x="6094102" y="4119134"/>
              <a:ext cx="2779318" cy="2130567"/>
            </a:xfrm>
            <a:custGeom>
              <a:avLst/>
              <a:gdLst/>
              <a:ahLst/>
              <a:cxnLst/>
              <a:rect l="l" t="t" r="r" b="b"/>
              <a:pathLst>
                <a:path w="3234690" h="2376804">
                  <a:moveTo>
                    <a:pt x="144079" y="0"/>
                  </a:moveTo>
                  <a:lnTo>
                    <a:pt x="98589" y="7356"/>
                  </a:lnTo>
                  <a:lnTo>
                    <a:pt x="59044" y="27832"/>
                  </a:lnTo>
                  <a:lnTo>
                    <a:pt x="27836" y="59035"/>
                  </a:lnTo>
                  <a:lnTo>
                    <a:pt x="7357" y="98574"/>
                  </a:lnTo>
                  <a:lnTo>
                    <a:pt x="0" y="144058"/>
                  </a:lnTo>
                  <a:lnTo>
                    <a:pt x="0" y="2232633"/>
                  </a:lnTo>
                  <a:lnTo>
                    <a:pt x="7357" y="2278126"/>
                  </a:lnTo>
                  <a:lnTo>
                    <a:pt x="27836" y="2317669"/>
                  </a:lnTo>
                  <a:lnTo>
                    <a:pt x="59044" y="2348872"/>
                  </a:lnTo>
                  <a:lnTo>
                    <a:pt x="98589" y="2369346"/>
                  </a:lnTo>
                  <a:lnTo>
                    <a:pt x="144079" y="2376702"/>
                  </a:lnTo>
                  <a:lnTo>
                    <a:pt x="3090502" y="2376702"/>
                  </a:lnTo>
                  <a:lnTo>
                    <a:pt x="3135992" y="2369346"/>
                  </a:lnTo>
                  <a:lnTo>
                    <a:pt x="3175537" y="2348872"/>
                  </a:lnTo>
                  <a:lnTo>
                    <a:pt x="3206745" y="2317669"/>
                  </a:lnTo>
                  <a:lnTo>
                    <a:pt x="3227224" y="2278126"/>
                  </a:lnTo>
                  <a:lnTo>
                    <a:pt x="3234582" y="2232633"/>
                  </a:lnTo>
                  <a:lnTo>
                    <a:pt x="3234582" y="1142310"/>
                  </a:lnTo>
                  <a:lnTo>
                    <a:pt x="3234582" y="144058"/>
                  </a:lnTo>
                  <a:lnTo>
                    <a:pt x="3227224" y="98574"/>
                  </a:lnTo>
                  <a:lnTo>
                    <a:pt x="3206745" y="59035"/>
                  </a:lnTo>
                  <a:lnTo>
                    <a:pt x="3175537" y="27832"/>
                  </a:lnTo>
                  <a:lnTo>
                    <a:pt x="3135992" y="7356"/>
                  </a:lnTo>
                  <a:lnTo>
                    <a:pt x="3090502" y="0"/>
                  </a:lnTo>
                  <a:lnTo>
                    <a:pt x="144079" y="0"/>
                  </a:lnTo>
                  <a:close/>
                </a:path>
              </a:pathLst>
            </a:custGeom>
            <a:ln w="114300">
              <a:solidFill>
                <a:srgbClr val="F1F2F2"/>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Arial"/>
                <a:ea typeface="+mn-ea"/>
                <a:cs typeface="+mn-cs"/>
              </a:endParaRPr>
            </a:p>
          </p:txBody>
        </p:sp>
        <p:sp>
          <p:nvSpPr>
            <p:cNvPr id="12" name="object 27">
              <a:extLst>
                <a:ext uri="{FF2B5EF4-FFF2-40B4-BE49-F238E27FC236}">
                  <a16:creationId xmlns:a16="http://schemas.microsoft.com/office/drawing/2014/main" id="{91EA6184-FB20-37F0-1CE3-7E70F6AAC21C}"/>
                </a:ext>
              </a:extLst>
            </p:cNvPr>
            <p:cNvSpPr txBox="1"/>
            <p:nvPr/>
          </p:nvSpPr>
          <p:spPr>
            <a:xfrm>
              <a:off x="6245154" y="6529515"/>
              <a:ext cx="2646301" cy="381356"/>
            </a:xfrm>
            <a:prstGeom prst="rect">
              <a:avLst/>
            </a:prstGeom>
          </p:spPr>
          <p:txBody>
            <a:bodyPr vert="horz" wrap="square" lIns="0" tIns="9627" rIns="0" bIns="0" rtlCol="0">
              <a:spAutoFit/>
            </a:bodyPr>
            <a:lstStyle/>
            <a:p>
              <a:pPr marL="7701" marR="0" lvl="0" indent="0" algn="ctr" defTabSz="914400" rtl="0" eaLnBrk="1" fontAlgn="auto" latinLnBrk="0" hangingPunct="1">
                <a:lnSpc>
                  <a:spcPct val="100000"/>
                </a:lnSpc>
                <a:spcBef>
                  <a:spcPts val="76"/>
                </a:spcBef>
                <a:spcAft>
                  <a:spcPts val="0"/>
                </a:spcAft>
                <a:buClrTx/>
                <a:buSzTx/>
                <a:buFontTx/>
                <a:buNone/>
                <a:tabLst/>
                <a:defRPr/>
              </a:pPr>
              <a:r>
                <a:rPr kumimoji="0" lang="en-GB" sz="1200" b="1" i="1" u="none" strike="noStrike" kern="1200" cap="none" spc="0" normalizeH="0" baseline="0" noProof="0" dirty="0">
                  <a:ln>
                    <a:noFill/>
                  </a:ln>
                  <a:solidFill>
                    <a:srgbClr val="3B617B"/>
                  </a:solidFill>
                  <a:effectLst/>
                  <a:uLnTx/>
                  <a:uFillTx/>
                  <a:latin typeface="Montserrat" panose="00000500000000000000" pitchFamily="2" charset="0"/>
                  <a:cs typeface="Montserrat-BoldItalic"/>
                </a:rPr>
                <a:t>I</a:t>
              </a:r>
              <a:r>
                <a:rPr kumimoji="0" sz="1200" b="1" i="1" u="none" strike="noStrike" kern="1200" cap="none" spc="0" normalizeH="0" baseline="0" noProof="0" dirty="0">
                  <a:ln>
                    <a:noFill/>
                  </a:ln>
                  <a:solidFill>
                    <a:srgbClr val="3B617B"/>
                  </a:solidFill>
                  <a:effectLst/>
                  <a:uLnTx/>
                  <a:uFillTx/>
                  <a:latin typeface="Montserrat" panose="00000500000000000000" pitchFamily="2" charset="0"/>
                  <a:cs typeface="Montserrat-BoldItalic"/>
                </a:rPr>
                <a:t>n</a:t>
              </a:r>
              <a:r>
                <a:rPr kumimoji="0" sz="1200" b="1" i="1" u="none" strike="noStrike" kern="1200" cap="none" spc="-67" normalizeH="0" baseline="0" noProof="0" dirty="0">
                  <a:ln>
                    <a:noFill/>
                  </a:ln>
                  <a:solidFill>
                    <a:srgbClr val="3B617B"/>
                  </a:solidFill>
                  <a:effectLst/>
                  <a:uLnTx/>
                  <a:uFillTx/>
                  <a:latin typeface="Montserrat" panose="00000500000000000000" pitchFamily="2" charset="0"/>
                  <a:cs typeface="Montserrat-BoldItalic"/>
                </a:rPr>
                <a:t> </a:t>
              </a:r>
              <a:r>
                <a:rPr kumimoji="0" lang="en-GB" sz="1200" b="1" i="1" u="none" strike="noStrike" kern="1200" cap="none" spc="-6" normalizeH="0" baseline="0" noProof="0" dirty="0">
                  <a:ln>
                    <a:noFill/>
                  </a:ln>
                  <a:solidFill>
                    <a:srgbClr val="3B617B"/>
                  </a:solidFill>
                  <a:effectLst/>
                  <a:uLnTx/>
                  <a:uFillTx/>
                  <a:latin typeface="Montserrat" panose="00000500000000000000" pitchFamily="2" charset="0"/>
                  <a:cs typeface="Montserrat-BoldItalic"/>
                </a:rPr>
                <a:t>v</a:t>
              </a:r>
              <a:r>
                <a:rPr kumimoji="0" sz="1200" b="1" i="1" u="none" strike="noStrike" kern="1200" cap="none" spc="-6" normalizeH="0" baseline="0" noProof="0" dirty="0" err="1">
                  <a:ln>
                    <a:noFill/>
                  </a:ln>
                  <a:solidFill>
                    <a:srgbClr val="3B617B"/>
                  </a:solidFill>
                  <a:effectLst/>
                  <a:uLnTx/>
                  <a:uFillTx/>
                  <a:latin typeface="Montserrat" panose="00000500000000000000" pitchFamily="2" charset="0"/>
                  <a:cs typeface="Montserrat-BoldItalic"/>
                </a:rPr>
                <a:t>ivo</a:t>
              </a:r>
              <a:endParaRPr kumimoji="0" sz="1200" b="0" i="0" u="none" strike="noStrike" kern="1200" cap="none" spc="0" normalizeH="0" baseline="0" noProof="0" dirty="0">
                <a:ln>
                  <a:noFill/>
                </a:ln>
                <a:solidFill>
                  <a:srgbClr val="000000"/>
                </a:solidFill>
                <a:effectLst/>
                <a:uLnTx/>
                <a:uFillTx/>
                <a:latin typeface="Montserrat" panose="00000500000000000000" pitchFamily="2" charset="0"/>
                <a:cs typeface="Montserrat-BoldItalic"/>
              </a:endParaRPr>
            </a:p>
          </p:txBody>
        </p:sp>
        <p:sp>
          <p:nvSpPr>
            <p:cNvPr id="13" name="object 21">
              <a:extLst>
                <a:ext uri="{FF2B5EF4-FFF2-40B4-BE49-F238E27FC236}">
                  <a16:creationId xmlns:a16="http://schemas.microsoft.com/office/drawing/2014/main" id="{B4A7182A-10B2-5C54-9635-F69305B25539}"/>
                </a:ext>
              </a:extLst>
            </p:cNvPr>
            <p:cNvSpPr/>
            <p:nvPr/>
          </p:nvSpPr>
          <p:spPr>
            <a:xfrm>
              <a:off x="6207197" y="4207024"/>
              <a:ext cx="2551240" cy="1947845"/>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9" name="Group 38">
            <a:extLst>
              <a:ext uri="{FF2B5EF4-FFF2-40B4-BE49-F238E27FC236}">
                <a16:creationId xmlns:a16="http://schemas.microsoft.com/office/drawing/2014/main" id="{F32DFDDA-07B8-E06B-AD39-31712C2B2AA6}"/>
              </a:ext>
            </a:extLst>
          </p:cNvPr>
          <p:cNvGrpSpPr/>
          <p:nvPr/>
        </p:nvGrpSpPr>
        <p:grpSpPr>
          <a:xfrm>
            <a:off x="443518" y="3011986"/>
            <a:ext cx="3192423" cy="1255719"/>
            <a:chOff x="5463331" y="2397356"/>
            <a:chExt cx="3192423" cy="1255719"/>
          </a:xfrm>
        </p:grpSpPr>
        <p:grpSp>
          <p:nvGrpSpPr>
            <p:cNvPr id="25" name="Group 24">
              <a:extLst>
                <a:ext uri="{FF2B5EF4-FFF2-40B4-BE49-F238E27FC236}">
                  <a16:creationId xmlns:a16="http://schemas.microsoft.com/office/drawing/2014/main" id="{06DFDD14-D82C-5D18-E0B1-3519FCFE76B6}"/>
                </a:ext>
              </a:extLst>
            </p:cNvPr>
            <p:cNvGrpSpPr/>
            <p:nvPr/>
          </p:nvGrpSpPr>
          <p:grpSpPr>
            <a:xfrm>
              <a:off x="7073710" y="2397356"/>
              <a:ext cx="1582044" cy="1255719"/>
              <a:chOff x="5799957" y="2012558"/>
              <a:chExt cx="2636739" cy="2092868"/>
            </a:xfrm>
          </p:grpSpPr>
          <p:sp>
            <p:nvSpPr>
              <p:cNvPr id="26" name="object 9">
                <a:extLst>
                  <a:ext uri="{FF2B5EF4-FFF2-40B4-BE49-F238E27FC236}">
                    <a16:creationId xmlns:a16="http://schemas.microsoft.com/office/drawing/2014/main" id="{CBABE337-AD1B-8D04-C2EB-3ED28138D352}"/>
                  </a:ext>
                </a:extLst>
              </p:cNvPr>
              <p:cNvSpPr/>
              <p:nvPr/>
            </p:nvSpPr>
            <p:spPr>
              <a:xfrm>
                <a:off x="5929509" y="2037646"/>
                <a:ext cx="2244921" cy="1521955"/>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000000"/>
                  </a:solidFill>
                  <a:effectLst/>
                  <a:uLnTx/>
                  <a:uFillTx/>
                  <a:latin typeface="Arial"/>
                  <a:ea typeface="+mn-ea"/>
                  <a:cs typeface="+mn-cs"/>
                </a:endParaRPr>
              </a:p>
            </p:txBody>
          </p:sp>
          <p:sp>
            <p:nvSpPr>
              <p:cNvPr id="27" name="object 10">
                <a:extLst>
                  <a:ext uri="{FF2B5EF4-FFF2-40B4-BE49-F238E27FC236}">
                    <a16:creationId xmlns:a16="http://schemas.microsoft.com/office/drawing/2014/main" id="{F627167C-1776-D856-6757-079079E1FABD}"/>
                  </a:ext>
                </a:extLst>
              </p:cNvPr>
              <p:cNvSpPr/>
              <p:nvPr/>
            </p:nvSpPr>
            <p:spPr>
              <a:xfrm>
                <a:off x="5957564" y="2012558"/>
                <a:ext cx="2318346" cy="1618013"/>
              </a:xfrm>
              <a:custGeom>
                <a:avLst/>
                <a:gdLst/>
                <a:ahLst/>
                <a:cxnLst/>
                <a:rect l="l" t="t" r="r" b="b"/>
                <a:pathLst>
                  <a:path w="3229609" h="2376804">
                    <a:moveTo>
                      <a:pt x="144079" y="0"/>
                    </a:moveTo>
                    <a:lnTo>
                      <a:pt x="98589" y="7356"/>
                    </a:lnTo>
                    <a:lnTo>
                      <a:pt x="59044" y="27832"/>
                    </a:lnTo>
                    <a:lnTo>
                      <a:pt x="27836" y="59035"/>
                    </a:lnTo>
                    <a:lnTo>
                      <a:pt x="7357" y="98574"/>
                    </a:lnTo>
                    <a:lnTo>
                      <a:pt x="0" y="144058"/>
                    </a:lnTo>
                    <a:lnTo>
                      <a:pt x="0" y="2232633"/>
                    </a:lnTo>
                    <a:lnTo>
                      <a:pt x="7357" y="2278126"/>
                    </a:lnTo>
                    <a:lnTo>
                      <a:pt x="27836" y="2317669"/>
                    </a:lnTo>
                    <a:lnTo>
                      <a:pt x="59044" y="2348872"/>
                    </a:lnTo>
                    <a:lnTo>
                      <a:pt x="98589" y="2369346"/>
                    </a:lnTo>
                    <a:lnTo>
                      <a:pt x="144079" y="2376702"/>
                    </a:lnTo>
                    <a:lnTo>
                      <a:pt x="3085141" y="2376702"/>
                    </a:lnTo>
                    <a:lnTo>
                      <a:pt x="3130635" y="2369346"/>
                    </a:lnTo>
                    <a:lnTo>
                      <a:pt x="3170181" y="2348872"/>
                    </a:lnTo>
                    <a:lnTo>
                      <a:pt x="3201387" y="2317669"/>
                    </a:lnTo>
                    <a:lnTo>
                      <a:pt x="3221864" y="2278126"/>
                    </a:lnTo>
                    <a:lnTo>
                      <a:pt x="3229221" y="2232633"/>
                    </a:lnTo>
                    <a:lnTo>
                      <a:pt x="3229221" y="1142310"/>
                    </a:lnTo>
                    <a:lnTo>
                      <a:pt x="3229221" y="144058"/>
                    </a:lnTo>
                    <a:lnTo>
                      <a:pt x="3221864" y="98574"/>
                    </a:lnTo>
                    <a:lnTo>
                      <a:pt x="3201387" y="59035"/>
                    </a:lnTo>
                    <a:lnTo>
                      <a:pt x="3170181" y="27832"/>
                    </a:lnTo>
                    <a:lnTo>
                      <a:pt x="3130635" y="7356"/>
                    </a:lnTo>
                    <a:lnTo>
                      <a:pt x="3085141" y="0"/>
                    </a:lnTo>
                    <a:lnTo>
                      <a:pt x="144079" y="0"/>
                    </a:lnTo>
                    <a:close/>
                  </a:path>
                </a:pathLst>
              </a:custGeom>
              <a:ln w="114300">
                <a:solidFill>
                  <a:srgbClr val="F1F2F2"/>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000000"/>
                  </a:solidFill>
                  <a:effectLst/>
                  <a:uLnTx/>
                  <a:uFillTx/>
                  <a:latin typeface="Arial"/>
                  <a:ea typeface="+mn-ea"/>
                  <a:cs typeface="+mn-cs"/>
                </a:endParaRPr>
              </a:p>
            </p:txBody>
          </p:sp>
          <p:sp>
            <p:nvSpPr>
              <p:cNvPr id="28" name="object 24">
                <a:extLst>
                  <a:ext uri="{FF2B5EF4-FFF2-40B4-BE49-F238E27FC236}">
                    <a16:creationId xmlns:a16="http://schemas.microsoft.com/office/drawing/2014/main" id="{4CCB035C-7701-07CD-43B7-A35285DEFB6D}"/>
                  </a:ext>
                </a:extLst>
              </p:cNvPr>
              <p:cNvSpPr txBox="1"/>
              <p:nvPr/>
            </p:nvSpPr>
            <p:spPr>
              <a:xfrm>
                <a:off x="5799957" y="3911039"/>
                <a:ext cx="2636739" cy="194387"/>
              </a:xfrm>
              <a:prstGeom prst="rect">
                <a:avLst/>
              </a:prstGeom>
            </p:spPr>
            <p:txBody>
              <a:bodyPr vert="horz" wrap="square" lIns="0" tIns="9627" rIns="0" bIns="0" rtlCol="0">
                <a:spAutoFit/>
              </a:bodyPr>
              <a:lstStyle/>
              <a:p>
                <a:pPr marL="7701" marR="0" lvl="0" indent="0" algn="ctr" defTabSz="914400" rtl="0" eaLnBrk="1" fontAlgn="auto" latinLnBrk="0" hangingPunct="1">
                  <a:lnSpc>
                    <a:spcPct val="100000"/>
                  </a:lnSpc>
                  <a:spcBef>
                    <a:spcPts val="76"/>
                  </a:spcBef>
                  <a:spcAft>
                    <a:spcPts val="0"/>
                  </a:spcAft>
                  <a:buClrTx/>
                  <a:buSzTx/>
                  <a:buFontTx/>
                  <a:buNone/>
                  <a:tabLst/>
                  <a:defRPr/>
                </a:pPr>
                <a:r>
                  <a:rPr kumimoji="0" sz="1200" b="1" i="0" u="none" strike="noStrike" kern="1200" cap="none" spc="0" normalizeH="0" baseline="0" noProof="0" dirty="0">
                    <a:ln>
                      <a:noFill/>
                    </a:ln>
                    <a:solidFill>
                      <a:srgbClr val="3B617B"/>
                    </a:solidFill>
                    <a:effectLst/>
                    <a:uLnTx/>
                    <a:uFillTx/>
                    <a:latin typeface="Montserrat"/>
                    <a:ea typeface="+mn-ea"/>
                    <a:cs typeface="Montserrat"/>
                  </a:rPr>
                  <a:t>3D</a:t>
                </a:r>
                <a:r>
                  <a:rPr kumimoji="0" sz="1200" b="1" i="0" u="none" strike="noStrike" kern="1200" cap="none" spc="-64" normalizeH="0" baseline="0" noProof="0" dirty="0">
                    <a:ln>
                      <a:noFill/>
                    </a:ln>
                    <a:solidFill>
                      <a:srgbClr val="3B617B"/>
                    </a:solidFill>
                    <a:effectLst/>
                    <a:uLnTx/>
                    <a:uFillTx/>
                    <a:latin typeface="Montserrat"/>
                    <a:ea typeface="+mn-ea"/>
                    <a:cs typeface="Montserrat"/>
                  </a:rPr>
                  <a:t> </a:t>
                </a:r>
                <a:r>
                  <a:rPr kumimoji="0" sz="1200" b="1" i="0" u="none" strike="noStrike" kern="1200" cap="none" spc="-3" normalizeH="0" baseline="0" noProof="0" dirty="0">
                    <a:ln>
                      <a:noFill/>
                    </a:ln>
                    <a:solidFill>
                      <a:srgbClr val="3B617B"/>
                    </a:solidFill>
                    <a:effectLst/>
                    <a:uLnTx/>
                    <a:uFillTx/>
                    <a:latin typeface="Montserrat"/>
                    <a:ea typeface="+mn-ea"/>
                    <a:cs typeface="Montserrat"/>
                  </a:rPr>
                  <a:t>organoids</a:t>
                </a:r>
                <a:endParaRPr kumimoji="0" sz="1200" b="0" i="0" u="none" strike="noStrike" kern="1200" cap="none" spc="0" normalizeH="0" baseline="0" noProof="0" dirty="0">
                  <a:ln>
                    <a:noFill/>
                  </a:ln>
                  <a:solidFill>
                    <a:srgbClr val="000000"/>
                  </a:solidFill>
                  <a:effectLst/>
                  <a:uLnTx/>
                  <a:uFillTx/>
                  <a:latin typeface="Montserrat"/>
                  <a:ea typeface="+mn-ea"/>
                  <a:cs typeface="Montserrat"/>
                </a:endParaRPr>
              </a:p>
            </p:txBody>
          </p:sp>
        </p:grpSp>
        <p:grpSp>
          <p:nvGrpSpPr>
            <p:cNvPr id="29" name="Group 28">
              <a:extLst>
                <a:ext uri="{FF2B5EF4-FFF2-40B4-BE49-F238E27FC236}">
                  <a16:creationId xmlns:a16="http://schemas.microsoft.com/office/drawing/2014/main" id="{97D4BB23-E662-3FE0-0276-B27D63FB9853}"/>
                </a:ext>
              </a:extLst>
            </p:cNvPr>
            <p:cNvGrpSpPr/>
            <p:nvPr/>
          </p:nvGrpSpPr>
          <p:grpSpPr>
            <a:xfrm>
              <a:off x="5463331" y="2406378"/>
              <a:ext cx="1457073" cy="1237278"/>
              <a:chOff x="2696988" y="1689608"/>
              <a:chExt cx="2652664" cy="2634602"/>
            </a:xfrm>
          </p:grpSpPr>
          <p:grpSp>
            <p:nvGrpSpPr>
              <p:cNvPr id="30" name="Group 29">
                <a:extLst>
                  <a:ext uri="{FF2B5EF4-FFF2-40B4-BE49-F238E27FC236}">
                    <a16:creationId xmlns:a16="http://schemas.microsoft.com/office/drawing/2014/main" id="{58FB7607-D489-9750-0ACA-D86257E31F26}"/>
                  </a:ext>
                </a:extLst>
              </p:cNvPr>
              <p:cNvGrpSpPr/>
              <p:nvPr/>
            </p:nvGrpSpPr>
            <p:grpSpPr>
              <a:xfrm>
                <a:off x="2696988" y="1689608"/>
                <a:ext cx="2646301" cy="2101069"/>
                <a:chOff x="2333196" y="1728936"/>
                <a:chExt cx="2646301" cy="2101069"/>
              </a:xfrm>
            </p:grpSpPr>
            <p:pic>
              <p:nvPicPr>
                <p:cNvPr id="32" name="Picture 2" descr="Image result for cell lines mcf7">
                  <a:extLst>
                    <a:ext uri="{FF2B5EF4-FFF2-40B4-BE49-F238E27FC236}">
                      <a16:creationId xmlns:a16="http://schemas.microsoft.com/office/drawing/2014/main" id="{8AD00CE3-31AB-DEE9-D2F4-3F117948DE7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8434"/>
                <a:stretch/>
              </p:blipFill>
              <p:spPr bwMode="auto">
                <a:xfrm>
                  <a:off x="2378802" y="1782130"/>
                  <a:ext cx="2550201" cy="1849415"/>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3" name="object 12">
                  <a:extLst>
                    <a:ext uri="{FF2B5EF4-FFF2-40B4-BE49-F238E27FC236}">
                      <a16:creationId xmlns:a16="http://schemas.microsoft.com/office/drawing/2014/main" id="{BE4F9CB5-4023-FCBF-F25F-06CF6416A6E0}"/>
                    </a:ext>
                  </a:extLst>
                </p:cNvPr>
                <p:cNvSpPr/>
                <p:nvPr/>
              </p:nvSpPr>
              <p:spPr>
                <a:xfrm>
                  <a:off x="2333196" y="1728936"/>
                  <a:ext cx="2646301" cy="2101069"/>
                </a:xfrm>
                <a:custGeom>
                  <a:avLst/>
                  <a:gdLst/>
                  <a:ahLst/>
                  <a:cxnLst/>
                  <a:rect l="l" t="t" r="r" b="b"/>
                  <a:pathLst>
                    <a:path w="3234690" h="2376804">
                      <a:moveTo>
                        <a:pt x="144079" y="0"/>
                      </a:moveTo>
                      <a:lnTo>
                        <a:pt x="98589" y="7356"/>
                      </a:lnTo>
                      <a:lnTo>
                        <a:pt x="59044" y="27832"/>
                      </a:lnTo>
                      <a:lnTo>
                        <a:pt x="27836" y="59035"/>
                      </a:lnTo>
                      <a:lnTo>
                        <a:pt x="7357" y="98574"/>
                      </a:lnTo>
                      <a:lnTo>
                        <a:pt x="0" y="144058"/>
                      </a:lnTo>
                      <a:lnTo>
                        <a:pt x="0" y="2232633"/>
                      </a:lnTo>
                      <a:lnTo>
                        <a:pt x="7357" y="2278126"/>
                      </a:lnTo>
                      <a:lnTo>
                        <a:pt x="27836" y="2317669"/>
                      </a:lnTo>
                      <a:lnTo>
                        <a:pt x="59044" y="2348872"/>
                      </a:lnTo>
                      <a:lnTo>
                        <a:pt x="98589" y="2369346"/>
                      </a:lnTo>
                      <a:lnTo>
                        <a:pt x="144079" y="2376702"/>
                      </a:lnTo>
                      <a:lnTo>
                        <a:pt x="3090502" y="2376702"/>
                      </a:lnTo>
                      <a:lnTo>
                        <a:pt x="3135992" y="2369346"/>
                      </a:lnTo>
                      <a:lnTo>
                        <a:pt x="3175537" y="2348872"/>
                      </a:lnTo>
                      <a:lnTo>
                        <a:pt x="3206745" y="2317669"/>
                      </a:lnTo>
                      <a:lnTo>
                        <a:pt x="3227224" y="2278126"/>
                      </a:lnTo>
                      <a:lnTo>
                        <a:pt x="3234582" y="2232633"/>
                      </a:lnTo>
                      <a:lnTo>
                        <a:pt x="3234582" y="1142310"/>
                      </a:lnTo>
                      <a:lnTo>
                        <a:pt x="3234582" y="144058"/>
                      </a:lnTo>
                      <a:lnTo>
                        <a:pt x="3227224" y="98574"/>
                      </a:lnTo>
                      <a:lnTo>
                        <a:pt x="3206745" y="59035"/>
                      </a:lnTo>
                      <a:lnTo>
                        <a:pt x="3175537" y="27832"/>
                      </a:lnTo>
                      <a:lnTo>
                        <a:pt x="3135992" y="7356"/>
                      </a:lnTo>
                      <a:lnTo>
                        <a:pt x="3090502" y="0"/>
                      </a:lnTo>
                      <a:lnTo>
                        <a:pt x="144079" y="0"/>
                      </a:lnTo>
                      <a:close/>
                    </a:path>
                  </a:pathLst>
                </a:custGeom>
                <a:ln w="116101">
                  <a:solidFill>
                    <a:srgbClr val="F1F2F2"/>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Arial"/>
                    <a:ea typeface="+mn-ea"/>
                    <a:cs typeface="+mn-cs"/>
                  </a:endParaRPr>
                </a:p>
              </p:txBody>
            </p:sp>
          </p:grpSp>
          <p:sp>
            <p:nvSpPr>
              <p:cNvPr id="31" name="object 25">
                <a:extLst>
                  <a:ext uri="{FF2B5EF4-FFF2-40B4-BE49-F238E27FC236}">
                    <a16:creationId xmlns:a16="http://schemas.microsoft.com/office/drawing/2014/main" id="{19081D04-75AF-4426-87BF-CF5234DFC3AC}"/>
                  </a:ext>
                </a:extLst>
              </p:cNvPr>
              <p:cNvSpPr txBox="1"/>
              <p:nvPr/>
            </p:nvSpPr>
            <p:spPr>
              <a:xfrm>
                <a:off x="2748959" y="4132581"/>
                <a:ext cx="2600693" cy="191629"/>
              </a:xfrm>
              <a:prstGeom prst="rect">
                <a:avLst/>
              </a:prstGeom>
            </p:spPr>
            <p:txBody>
              <a:bodyPr vert="horz" wrap="square" lIns="0" tIns="9627" rIns="0" bIns="0" rtlCol="0">
                <a:spAutoFit/>
              </a:bodyPr>
              <a:lstStyle/>
              <a:p>
                <a:pPr marL="7701" marR="0" lvl="0" indent="0" algn="ctr" defTabSz="914400" rtl="0" eaLnBrk="1" fontAlgn="auto" latinLnBrk="0" hangingPunct="1">
                  <a:lnSpc>
                    <a:spcPct val="100000"/>
                  </a:lnSpc>
                  <a:spcBef>
                    <a:spcPts val="76"/>
                  </a:spcBef>
                  <a:spcAft>
                    <a:spcPts val="0"/>
                  </a:spcAft>
                  <a:buClrTx/>
                  <a:buSzTx/>
                  <a:buFontTx/>
                  <a:buNone/>
                  <a:tabLst/>
                  <a:defRPr/>
                </a:pPr>
                <a:r>
                  <a:rPr kumimoji="0" sz="1182" b="1" i="0" u="none" strike="noStrike" kern="1200" cap="none" spc="0" normalizeH="0" baseline="0" noProof="0" dirty="0">
                    <a:ln>
                      <a:noFill/>
                    </a:ln>
                    <a:solidFill>
                      <a:srgbClr val="3B617B"/>
                    </a:solidFill>
                    <a:effectLst/>
                    <a:uLnTx/>
                    <a:uFillTx/>
                    <a:latin typeface="Montserrat"/>
                    <a:ea typeface="+mn-ea"/>
                    <a:cs typeface="Montserrat"/>
                  </a:rPr>
                  <a:t>2D</a:t>
                </a:r>
                <a:r>
                  <a:rPr kumimoji="0" sz="1182" b="1" i="0" u="none" strike="noStrike" kern="1200" cap="none" spc="-67" normalizeH="0" baseline="0" noProof="0" dirty="0">
                    <a:ln>
                      <a:noFill/>
                    </a:ln>
                    <a:solidFill>
                      <a:srgbClr val="3B617B"/>
                    </a:solidFill>
                    <a:effectLst/>
                    <a:uLnTx/>
                    <a:uFillTx/>
                    <a:latin typeface="Montserrat"/>
                    <a:ea typeface="+mn-ea"/>
                    <a:cs typeface="Montserrat"/>
                  </a:rPr>
                  <a:t> </a:t>
                </a:r>
                <a:r>
                  <a:rPr kumimoji="0" lang="en-GB" sz="1182" b="1" i="0" u="none" strike="noStrike" kern="1200" cap="none" spc="-67" normalizeH="0" baseline="0" noProof="0" dirty="0">
                    <a:ln>
                      <a:noFill/>
                    </a:ln>
                    <a:solidFill>
                      <a:srgbClr val="3B617B"/>
                    </a:solidFill>
                    <a:effectLst/>
                    <a:uLnTx/>
                    <a:uFillTx/>
                    <a:latin typeface="Montserrat"/>
                    <a:ea typeface="+mn-ea"/>
                    <a:cs typeface="Montserrat"/>
                  </a:rPr>
                  <a:t>cell </a:t>
                </a:r>
                <a:r>
                  <a:rPr kumimoji="0" sz="1182" b="1" i="0" u="none" strike="noStrike" kern="1200" cap="none" spc="3" normalizeH="0" baseline="0" noProof="0" dirty="0">
                    <a:ln>
                      <a:noFill/>
                    </a:ln>
                    <a:solidFill>
                      <a:srgbClr val="3B617B"/>
                    </a:solidFill>
                    <a:effectLst/>
                    <a:uLnTx/>
                    <a:uFillTx/>
                    <a:latin typeface="Montserrat"/>
                    <a:ea typeface="+mn-ea"/>
                    <a:cs typeface="Montserrat"/>
                  </a:rPr>
                  <a:t>culture</a:t>
                </a:r>
                <a:endParaRPr kumimoji="0" sz="1182" b="0" i="0" u="none" strike="noStrike" kern="1200" cap="none" spc="0" normalizeH="0" baseline="0" noProof="0" dirty="0">
                  <a:ln>
                    <a:noFill/>
                  </a:ln>
                  <a:solidFill>
                    <a:srgbClr val="000000"/>
                  </a:solidFill>
                  <a:effectLst/>
                  <a:uLnTx/>
                  <a:uFillTx/>
                  <a:latin typeface="Montserrat"/>
                  <a:ea typeface="+mn-ea"/>
                  <a:cs typeface="Montserrat"/>
                </a:endParaRPr>
              </a:p>
            </p:txBody>
          </p:sp>
        </p:grpSp>
      </p:grpSp>
      <p:sp>
        <p:nvSpPr>
          <p:cNvPr id="2" name="object 27">
            <a:extLst>
              <a:ext uri="{FF2B5EF4-FFF2-40B4-BE49-F238E27FC236}">
                <a16:creationId xmlns:a16="http://schemas.microsoft.com/office/drawing/2014/main" id="{C0D357CA-0D44-E5A4-0484-9F845EF8E6CE}"/>
              </a:ext>
            </a:extLst>
          </p:cNvPr>
          <p:cNvSpPr txBox="1"/>
          <p:nvPr/>
        </p:nvSpPr>
        <p:spPr>
          <a:xfrm>
            <a:off x="1738710" y="2483205"/>
            <a:ext cx="2564632" cy="225165"/>
          </a:xfrm>
          <a:prstGeom prst="rect">
            <a:avLst/>
          </a:prstGeom>
        </p:spPr>
        <p:txBody>
          <a:bodyPr vert="horz" wrap="square" lIns="0" tIns="9627" rIns="0" bIns="0" rtlCol="0">
            <a:spAutoFit/>
          </a:bodyPr>
          <a:lstStyle/>
          <a:p>
            <a:pPr marL="7701" marR="0" lvl="0" indent="0" algn="ctr" defTabSz="914400" rtl="0" eaLnBrk="1" fontAlgn="auto" latinLnBrk="0" hangingPunct="1">
              <a:lnSpc>
                <a:spcPct val="100000"/>
              </a:lnSpc>
              <a:spcBef>
                <a:spcPts val="76"/>
              </a:spcBef>
              <a:spcAft>
                <a:spcPts val="0"/>
              </a:spcAft>
              <a:buClrTx/>
              <a:buSzTx/>
              <a:buFontTx/>
              <a:buNone/>
              <a:tabLst/>
              <a:defRPr/>
            </a:pPr>
            <a:r>
              <a:rPr lang="en-GB" sz="1400" b="1" dirty="0">
                <a:solidFill>
                  <a:srgbClr val="3B617B"/>
                </a:solidFill>
                <a:latin typeface="Montserrat-BoldItalic"/>
                <a:cs typeface="Montserrat-BoldItalic"/>
              </a:rPr>
              <a:t>Traditional</a:t>
            </a:r>
            <a:r>
              <a:rPr lang="en-GB" sz="1400" b="1" i="1" dirty="0">
                <a:solidFill>
                  <a:srgbClr val="3B617B"/>
                </a:solidFill>
                <a:latin typeface="Montserrat-BoldItalic"/>
                <a:cs typeface="Montserrat-BoldItalic"/>
              </a:rPr>
              <a:t> </a:t>
            </a:r>
            <a:r>
              <a:rPr lang="en-GB" sz="1400" b="1" dirty="0">
                <a:solidFill>
                  <a:srgbClr val="3B617B"/>
                </a:solidFill>
                <a:latin typeface="Montserrat-BoldItalic"/>
                <a:cs typeface="Montserrat-BoldItalic"/>
              </a:rPr>
              <a:t>approaches</a:t>
            </a:r>
            <a:endParaRPr kumimoji="0" sz="1400" b="0" u="none" strike="noStrike" kern="1200" cap="none" spc="0" normalizeH="0" baseline="0" noProof="0" dirty="0">
              <a:ln>
                <a:noFill/>
              </a:ln>
              <a:solidFill>
                <a:srgbClr val="000000"/>
              </a:solidFill>
              <a:effectLst/>
              <a:uLnTx/>
              <a:uFillTx/>
              <a:latin typeface="Montserrat-BoldItalic"/>
              <a:ea typeface="+mn-ea"/>
              <a:cs typeface="Montserrat-BoldItalic"/>
            </a:endParaRPr>
          </a:p>
        </p:txBody>
      </p:sp>
      <p:grpSp>
        <p:nvGrpSpPr>
          <p:cNvPr id="37" name="Group 36">
            <a:extLst>
              <a:ext uri="{FF2B5EF4-FFF2-40B4-BE49-F238E27FC236}">
                <a16:creationId xmlns:a16="http://schemas.microsoft.com/office/drawing/2014/main" id="{31E986FE-41B3-8644-15BD-0151B06324AD}"/>
              </a:ext>
            </a:extLst>
          </p:cNvPr>
          <p:cNvGrpSpPr/>
          <p:nvPr/>
        </p:nvGrpSpPr>
        <p:grpSpPr>
          <a:xfrm>
            <a:off x="481986" y="4594733"/>
            <a:ext cx="3063175" cy="1481556"/>
            <a:chOff x="7740305" y="4632136"/>
            <a:chExt cx="3063175" cy="1481556"/>
          </a:xfrm>
        </p:grpSpPr>
        <p:sp>
          <p:nvSpPr>
            <p:cNvPr id="4" name="TextBox 3">
              <a:extLst>
                <a:ext uri="{FF2B5EF4-FFF2-40B4-BE49-F238E27FC236}">
                  <a16:creationId xmlns:a16="http://schemas.microsoft.com/office/drawing/2014/main" id="{3A836CB1-FFDF-A99D-04B5-34E360B79923}"/>
                </a:ext>
              </a:extLst>
            </p:cNvPr>
            <p:cNvSpPr txBox="1"/>
            <p:nvPr/>
          </p:nvSpPr>
          <p:spPr>
            <a:xfrm>
              <a:off x="7740305" y="5174943"/>
              <a:ext cx="1616380" cy="600164"/>
            </a:xfrm>
            <a:prstGeom prst="rect">
              <a:avLst/>
            </a:prstGeom>
            <a:noFill/>
          </p:spPr>
          <p:txBody>
            <a:bodyPr wrap="square" rtlCol="0">
              <a:spAutoFit/>
            </a:bodyPr>
            <a:lstStyle/>
            <a:p>
              <a:pPr algn="ctr"/>
              <a:r>
                <a:rPr lang="en-GB" sz="1100" dirty="0">
                  <a:solidFill>
                    <a:schemeClr val="accent6"/>
                  </a:solidFill>
                </a:rPr>
                <a:t>Human cells</a:t>
              </a:r>
            </a:p>
            <a:p>
              <a:pPr algn="ctr"/>
              <a:endParaRPr lang="en-GB" sz="1100" dirty="0">
                <a:solidFill>
                  <a:schemeClr val="accent6"/>
                </a:solidFill>
              </a:endParaRPr>
            </a:p>
            <a:p>
              <a:pPr algn="ctr"/>
              <a:r>
                <a:rPr lang="en-GB" sz="1100" dirty="0">
                  <a:solidFill>
                    <a:schemeClr val="accent6"/>
                  </a:solidFill>
                </a:rPr>
                <a:t>High Throughput</a:t>
              </a:r>
            </a:p>
          </p:txBody>
        </p:sp>
        <p:cxnSp>
          <p:nvCxnSpPr>
            <p:cNvPr id="5" name="Straight Connector 4">
              <a:extLst>
                <a:ext uri="{FF2B5EF4-FFF2-40B4-BE49-F238E27FC236}">
                  <a16:creationId xmlns:a16="http://schemas.microsoft.com/office/drawing/2014/main" id="{970C542A-029E-3B51-1024-BBD93497CD03}"/>
                </a:ext>
              </a:extLst>
            </p:cNvPr>
            <p:cNvCxnSpPr>
              <a:cxnSpLocks/>
            </p:cNvCxnSpPr>
            <p:nvPr/>
          </p:nvCxnSpPr>
          <p:spPr>
            <a:xfrm>
              <a:off x="9281929" y="4638210"/>
              <a:ext cx="0" cy="1475482"/>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352A24A-5C3E-58F9-90FF-AAA0E001FB17}"/>
                </a:ext>
              </a:extLst>
            </p:cNvPr>
            <p:cNvSpPr txBox="1"/>
            <p:nvPr/>
          </p:nvSpPr>
          <p:spPr>
            <a:xfrm>
              <a:off x="9160170" y="5168869"/>
              <a:ext cx="1643310" cy="769441"/>
            </a:xfrm>
            <a:prstGeom prst="rect">
              <a:avLst/>
            </a:prstGeom>
            <a:noFill/>
          </p:spPr>
          <p:txBody>
            <a:bodyPr wrap="square" rtlCol="0">
              <a:spAutoFit/>
            </a:bodyPr>
            <a:lstStyle/>
            <a:p>
              <a:pPr algn="ctr"/>
              <a:r>
                <a:rPr lang="en-GB" sz="1100" dirty="0">
                  <a:solidFill>
                    <a:srgbClr val="797979"/>
                  </a:solidFill>
                </a:rPr>
                <a:t>Physiological relevance</a:t>
              </a:r>
            </a:p>
            <a:p>
              <a:pPr algn="ctr"/>
              <a:endParaRPr lang="en-GB" sz="1100" dirty="0">
                <a:solidFill>
                  <a:srgbClr val="797979"/>
                </a:solidFill>
              </a:endParaRPr>
            </a:p>
            <a:p>
              <a:pPr algn="ctr"/>
              <a:r>
                <a:rPr lang="en-GB" sz="1100" dirty="0">
                  <a:solidFill>
                    <a:srgbClr val="797979"/>
                  </a:solidFill>
                </a:rPr>
                <a:t>Low content</a:t>
              </a:r>
            </a:p>
          </p:txBody>
        </p:sp>
        <p:sp>
          <p:nvSpPr>
            <p:cNvPr id="8" name="Multiply 30">
              <a:extLst>
                <a:ext uri="{FF2B5EF4-FFF2-40B4-BE49-F238E27FC236}">
                  <a16:creationId xmlns:a16="http://schemas.microsoft.com/office/drawing/2014/main" id="{70A6C50A-90CE-AD3A-0337-36CEB820A06D}"/>
                </a:ext>
              </a:extLst>
            </p:cNvPr>
            <p:cNvSpPr/>
            <p:nvPr/>
          </p:nvSpPr>
          <p:spPr>
            <a:xfrm>
              <a:off x="9742199" y="4632136"/>
              <a:ext cx="474542" cy="474542"/>
            </a:xfrm>
            <a:prstGeom prst="mathMultiply">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bject 9">
              <a:extLst>
                <a:ext uri="{FF2B5EF4-FFF2-40B4-BE49-F238E27FC236}">
                  <a16:creationId xmlns:a16="http://schemas.microsoft.com/office/drawing/2014/main" id="{CECDA5E3-1A44-E4FA-31A7-EED14BFB7F4A}"/>
                </a:ext>
              </a:extLst>
            </p:cNvPr>
            <p:cNvSpPr/>
            <p:nvPr/>
          </p:nvSpPr>
          <p:spPr>
            <a:xfrm>
              <a:off x="8455837" y="4698726"/>
              <a:ext cx="382748" cy="363120"/>
            </a:xfrm>
            <a:custGeom>
              <a:avLst/>
              <a:gdLst/>
              <a:ahLst/>
              <a:cxnLst/>
              <a:rect l="l" t="t" r="r" b="b"/>
              <a:pathLst>
                <a:path w="321944" h="305435">
                  <a:moveTo>
                    <a:pt x="304940" y="0"/>
                  </a:moveTo>
                  <a:lnTo>
                    <a:pt x="285060" y="12677"/>
                  </a:lnTo>
                  <a:lnTo>
                    <a:pt x="257070" y="41075"/>
                  </a:lnTo>
                  <a:lnTo>
                    <a:pt x="217742" y="85451"/>
                  </a:lnTo>
                  <a:lnTo>
                    <a:pt x="113378" y="210599"/>
                  </a:lnTo>
                  <a:lnTo>
                    <a:pt x="52490" y="135125"/>
                  </a:lnTo>
                  <a:lnTo>
                    <a:pt x="37466" y="129552"/>
                  </a:lnTo>
                  <a:lnTo>
                    <a:pt x="17987" y="139083"/>
                  </a:lnTo>
                  <a:lnTo>
                    <a:pt x="2637" y="156491"/>
                  </a:lnTo>
                  <a:lnTo>
                    <a:pt x="0" y="174548"/>
                  </a:lnTo>
                  <a:lnTo>
                    <a:pt x="79463" y="285110"/>
                  </a:lnTo>
                  <a:lnTo>
                    <a:pt x="96456" y="301261"/>
                  </a:lnTo>
                  <a:lnTo>
                    <a:pt x="114445" y="305028"/>
                  </a:lnTo>
                  <a:lnTo>
                    <a:pt x="131560" y="298150"/>
                  </a:lnTo>
                  <a:lnTo>
                    <a:pt x="145932" y="282367"/>
                  </a:lnTo>
                  <a:lnTo>
                    <a:pt x="250664" y="123907"/>
                  </a:lnTo>
                  <a:lnTo>
                    <a:pt x="303700" y="41964"/>
                  </a:lnTo>
                  <a:lnTo>
                    <a:pt x="321353" y="10327"/>
                  </a:lnTo>
                  <a:lnTo>
                    <a:pt x="319937" y="2784"/>
                  </a:lnTo>
                  <a:lnTo>
                    <a:pt x="304940" y="0"/>
                  </a:lnTo>
                  <a:close/>
                </a:path>
              </a:pathLst>
            </a:custGeom>
            <a:solidFill>
              <a:srgbClr val="82CFD1"/>
            </a:solidFill>
          </p:spPr>
          <p:txBody>
            <a:bodyPr wrap="square" lIns="0" tIns="0" rIns="0" bIns="0" rtlCol="0"/>
            <a:lstStyle/>
            <a:p>
              <a:pPr defTabSz="554492">
                <a:buClr>
                  <a:srgbClr val="000000"/>
                </a:buClr>
              </a:pPr>
              <a:endParaRPr sz="849" kern="0">
                <a:solidFill>
                  <a:srgbClr val="000000"/>
                </a:solidFill>
                <a:latin typeface="Arial"/>
                <a:cs typeface="Arial"/>
                <a:sym typeface="Arial"/>
              </a:endParaRPr>
            </a:p>
          </p:txBody>
        </p:sp>
      </p:grpSp>
      <p:grpSp>
        <p:nvGrpSpPr>
          <p:cNvPr id="45" name="Group 44">
            <a:extLst>
              <a:ext uri="{FF2B5EF4-FFF2-40B4-BE49-F238E27FC236}">
                <a16:creationId xmlns:a16="http://schemas.microsoft.com/office/drawing/2014/main" id="{4B3583BE-39C0-AC5E-051C-3EAA577AB966}"/>
              </a:ext>
            </a:extLst>
          </p:cNvPr>
          <p:cNvGrpSpPr/>
          <p:nvPr/>
        </p:nvGrpSpPr>
        <p:grpSpPr>
          <a:xfrm>
            <a:off x="3699651" y="4587295"/>
            <a:ext cx="2561440" cy="1496431"/>
            <a:chOff x="8386606" y="4282827"/>
            <a:chExt cx="2561440" cy="1496431"/>
          </a:xfrm>
        </p:grpSpPr>
        <p:sp>
          <p:nvSpPr>
            <p:cNvPr id="40" name="TextBox 39">
              <a:extLst>
                <a:ext uri="{FF2B5EF4-FFF2-40B4-BE49-F238E27FC236}">
                  <a16:creationId xmlns:a16="http://schemas.microsoft.com/office/drawing/2014/main" id="{EA83A041-50F2-EC65-0C77-EB80DA5A5A7F}"/>
                </a:ext>
              </a:extLst>
            </p:cNvPr>
            <p:cNvSpPr txBox="1"/>
            <p:nvPr/>
          </p:nvSpPr>
          <p:spPr>
            <a:xfrm>
              <a:off x="8386606" y="4787833"/>
              <a:ext cx="1207382" cy="600164"/>
            </a:xfrm>
            <a:prstGeom prst="rect">
              <a:avLst/>
            </a:prstGeom>
            <a:noFill/>
          </p:spPr>
          <p:txBody>
            <a:bodyPr wrap="none" rtlCol="0">
              <a:spAutoFit/>
            </a:bodyPr>
            <a:lstStyle/>
            <a:p>
              <a:pPr algn="ctr"/>
              <a:r>
                <a:rPr lang="en-GB" sz="1100" dirty="0">
                  <a:solidFill>
                    <a:schemeClr val="accent6"/>
                  </a:solidFill>
                </a:rPr>
                <a:t>Whole system</a:t>
              </a:r>
            </a:p>
            <a:p>
              <a:pPr algn="ctr"/>
              <a:endParaRPr lang="en-GB" sz="1100" dirty="0">
                <a:solidFill>
                  <a:schemeClr val="accent6"/>
                </a:solidFill>
              </a:endParaRPr>
            </a:p>
            <a:p>
              <a:pPr algn="ctr"/>
              <a:r>
                <a:rPr lang="en-GB" sz="1100" dirty="0">
                  <a:solidFill>
                    <a:schemeClr val="accent6"/>
                  </a:solidFill>
                </a:rPr>
                <a:t> High content</a:t>
              </a:r>
            </a:p>
          </p:txBody>
        </p:sp>
        <p:cxnSp>
          <p:nvCxnSpPr>
            <p:cNvPr id="41" name="Straight Connector 40">
              <a:extLst>
                <a:ext uri="{FF2B5EF4-FFF2-40B4-BE49-F238E27FC236}">
                  <a16:creationId xmlns:a16="http://schemas.microsoft.com/office/drawing/2014/main" id="{045B06DF-4DE0-D5C4-BCF5-9676495118AC}"/>
                </a:ext>
              </a:extLst>
            </p:cNvPr>
            <p:cNvCxnSpPr>
              <a:cxnSpLocks/>
            </p:cNvCxnSpPr>
            <p:nvPr/>
          </p:nvCxnSpPr>
          <p:spPr>
            <a:xfrm>
              <a:off x="9615538" y="4282827"/>
              <a:ext cx="0" cy="149643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D161AF36-090E-43B7-E413-3B51A868F77C}"/>
                </a:ext>
              </a:extLst>
            </p:cNvPr>
            <p:cNvSpPr txBox="1"/>
            <p:nvPr/>
          </p:nvSpPr>
          <p:spPr>
            <a:xfrm>
              <a:off x="9563911" y="4746130"/>
              <a:ext cx="1384135" cy="769441"/>
            </a:xfrm>
            <a:prstGeom prst="rect">
              <a:avLst/>
            </a:prstGeom>
            <a:noFill/>
          </p:spPr>
          <p:txBody>
            <a:bodyPr wrap="square" rtlCol="0">
              <a:spAutoFit/>
            </a:bodyPr>
            <a:lstStyle/>
            <a:p>
              <a:pPr algn="ctr"/>
              <a:r>
                <a:rPr lang="en-GB" sz="1100" dirty="0">
                  <a:solidFill>
                    <a:srgbClr val="797979"/>
                  </a:solidFill>
                </a:rPr>
                <a:t>Human translatability</a:t>
              </a:r>
              <a:endParaRPr lang="en-GB" sz="1100" dirty="0">
                <a:solidFill>
                  <a:schemeClr val="accent6"/>
                </a:solidFill>
              </a:endParaRPr>
            </a:p>
            <a:p>
              <a:pPr algn="ctr"/>
              <a:endParaRPr lang="en-GB" sz="1100" dirty="0">
                <a:solidFill>
                  <a:schemeClr val="accent6"/>
                </a:solidFill>
              </a:endParaRPr>
            </a:p>
            <a:p>
              <a:pPr algn="ctr"/>
              <a:r>
                <a:rPr lang="en-GB" sz="1100" dirty="0">
                  <a:solidFill>
                    <a:schemeClr val="accent6"/>
                  </a:solidFill>
                </a:rPr>
                <a:t>Low throughput</a:t>
              </a:r>
            </a:p>
          </p:txBody>
        </p:sp>
        <p:sp>
          <p:nvSpPr>
            <p:cNvPr id="43" name="Multiply 47">
              <a:extLst>
                <a:ext uri="{FF2B5EF4-FFF2-40B4-BE49-F238E27FC236}">
                  <a16:creationId xmlns:a16="http://schemas.microsoft.com/office/drawing/2014/main" id="{8901105B-4420-9996-ABE7-37F9F69453EB}"/>
                </a:ext>
              </a:extLst>
            </p:cNvPr>
            <p:cNvSpPr/>
            <p:nvPr/>
          </p:nvSpPr>
          <p:spPr>
            <a:xfrm>
              <a:off x="9995460" y="4295797"/>
              <a:ext cx="474542" cy="474542"/>
            </a:xfrm>
            <a:prstGeom prst="mathMultiply">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bject 9">
              <a:extLst>
                <a:ext uri="{FF2B5EF4-FFF2-40B4-BE49-F238E27FC236}">
                  <a16:creationId xmlns:a16="http://schemas.microsoft.com/office/drawing/2014/main" id="{91874EE2-86A6-BC65-9FDD-CFE56F0B816F}"/>
                </a:ext>
              </a:extLst>
            </p:cNvPr>
            <p:cNvSpPr/>
            <p:nvPr/>
          </p:nvSpPr>
          <p:spPr>
            <a:xfrm>
              <a:off x="8880890" y="4355467"/>
              <a:ext cx="382748" cy="363120"/>
            </a:xfrm>
            <a:custGeom>
              <a:avLst/>
              <a:gdLst/>
              <a:ahLst/>
              <a:cxnLst/>
              <a:rect l="l" t="t" r="r" b="b"/>
              <a:pathLst>
                <a:path w="321944" h="305435">
                  <a:moveTo>
                    <a:pt x="304940" y="0"/>
                  </a:moveTo>
                  <a:lnTo>
                    <a:pt x="285060" y="12677"/>
                  </a:lnTo>
                  <a:lnTo>
                    <a:pt x="257070" y="41075"/>
                  </a:lnTo>
                  <a:lnTo>
                    <a:pt x="217742" y="85451"/>
                  </a:lnTo>
                  <a:lnTo>
                    <a:pt x="113378" y="210599"/>
                  </a:lnTo>
                  <a:lnTo>
                    <a:pt x="52490" y="135125"/>
                  </a:lnTo>
                  <a:lnTo>
                    <a:pt x="37466" y="129552"/>
                  </a:lnTo>
                  <a:lnTo>
                    <a:pt x="17987" y="139083"/>
                  </a:lnTo>
                  <a:lnTo>
                    <a:pt x="2637" y="156491"/>
                  </a:lnTo>
                  <a:lnTo>
                    <a:pt x="0" y="174548"/>
                  </a:lnTo>
                  <a:lnTo>
                    <a:pt x="79463" y="285110"/>
                  </a:lnTo>
                  <a:lnTo>
                    <a:pt x="96456" y="301261"/>
                  </a:lnTo>
                  <a:lnTo>
                    <a:pt x="114445" y="305028"/>
                  </a:lnTo>
                  <a:lnTo>
                    <a:pt x="131560" y="298150"/>
                  </a:lnTo>
                  <a:lnTo>
                    <a:pt x="145932" y="282367"/>
                  </a:lnTo>
                  <a:lnTo>
                    <a:pt x="250664" y="123907"/>
                  </a:lnTo>
                  <a:lnTo>
                    <a:pt x="303700" y="41964"/>
                  </a:lnTo>
                  <a:lnTo>
                    <a:pt x="321353" y="10327"/>
                  </a:lnTo>
                  <a:lnTo>
                    <a:pt x="319937" y="2784"/>
                  </a:lnTo>
                  <a:lnTo>
                    <a:pt x="304940" y="0"/>
                  </a:lnTo>
                  <a:close/>
                </a:path>
              </a:pathLst>
            </a:custGeom>
            <a:solidFill>
              <a:srgbClr val="82CFD1"/>
            </a:solidFill>
          </p:spPr>
          <p:txBody>
            <a:bodyPr wrap="square" lIns="0" tIns="0" rIns="0" bIns="0" rtlCol="0"/>
            <a:lstStyle/>
            <a:p>
              <a:pPr defTabSz="554492">
                <a:buClr>
                  <a:srgbClr val="000000"/>
                </a:buClr>
              </a:pPr>
              <a:endParaRPr sz="849" kern="0">
                <a:solidFill>
                  <a:srgbClr val="000000"/>
                </a:solidFill>
                <a:latin typeface="Arial"/>
                <a:cs typeface="Arial"/>
                <a:sym typeface="Arial"/>
              </a:endParaRPr>
            </a:p>
          </p:txBody>
        </p:sp>
      </p:grpSp>
    </p:spTree>
    <p:extLst>
      <p:ext uri="{BB962C8B-B14F-4D97-AF65-F5344CB8AC3E}">
        <p14:creationId xmlns:p14="http://schemas.microsoft.com/office/powerpoint/2010/main" val="2169264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linds(horizontal)">
                                      <p:cBhvr>
                                        <p:cTn id="7" dur="500"/>
                                        <p:tgtEl>
                                          <p:spTgt spid="39"/>
                                        </p:tgtEl>
                                      </p:cBhvr>
                                    </p:animEffect>
                                  </p:childTnLst>
                                </p:cTn>
                              </p:par>
                              <p:par>
                                <p:cTn id="8" presetID="3" presetClass="entr" presetSubtype="10"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blinds(horizontal)">
                                      <p:cBhvr>
                                        <p:cTn id="10" dur="500"/>
                                        <p:tgtEl>
                                          <p:spTgt spid="37"/>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500"/>
                                        <p:tgtEl>
                                          <p:spTgt spid="9"/>
                                        </p:tgtEl>
                                      </p:cBhvr>
                                    </p:animEffect>
                                  </p:childTnLst>
                                </p:cTn>
                              </p:par>
                              <p:par>
                                <p:cTn id="16" presetID="3" presetClass="entr" presetSubtype="10" fill="hold" nodeType="with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blinds(horizontal)">
                                      <p:cBhvr>
                                        <p:cTn id="18"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43269B5F-5BB0-724A-5BB3-D0C20DF3349F}"/>
              </a:ext>
            </a:extLst>
          </p:cNvPr>
          <p:cNvSpPr>
            <a:spLocks noGrp="1"/>
          </p:cNvSpPr>
          <p:nvPr>
            <p:ph type="title"/>
          </p:nvPr>
        </p:nvSpPr>
        <p:spPr/>
        <p:txBody>
          <a:bodyPr/>
          <a:lstStyle/>
          <a:p>
            <a:r>
              <a:rPr lang="en-GB"/>
              <a:t>New workflow considerations</a:t>
            </a:r>
            <a:endParaRPr lang="en-US"/>
          </a:p>
        </p:txBody>
      </p:sp>
      <p:sp>
        <p:nvSpPr>
          <p:cNvPr id="10" name="Footer Placeholder 9">
            <a:extLst>
              <a:ext uri="{FF2B5EF4-FFF2-40B4-BE49-F238E27FC236}">
                <a16:creationId xmlns:a16="http://schemas.microsoft.com/office/drawing/2014/main" id="{8574AEC6-2D8A-AD9A-0C7B-163BCA41F1B3}"/>
              </a:ext>
            </a:extLst>
          </p:cNvPr>
          <p:cNvSpPr>
            <a:spLocks noGrp="1"/>
          </p:cNvSpPr>
          <p:nvPr>
            <p:ph type="ftr" sz="quarter" idx="31"/>
          </p:nvPr>
        </p:nvSpPr>
        <p:spPr/>
        <p:txBody>
          <a:bodyPr/>
          <a:lstStyle/>
          <a:p>
            <a:pPr algn="l"/>
            <a:r>
              <a:rPr lang="en-GB" dirty="0"/>
              <a:t>Transforming drug discovery </a:t>
            </a:r>
            <a:r>
              <a:rPr lang="en-GB" b="0" dirty="0"/>
              <a:t>| Non-confidential © CN Bio 2024 | Funnel graphic Modified from Sun et al., Acta Pharm Sin B., 2022.</a:t>
            </a:r>
          </a:p>
        </p:txBody>
      </p:sp>
      <p:sp>
        <p:nvSpPr>
          <p:cNvPr id="14" name="TextBox 13">
            <a:extLst>
              <a:ext uri="{FF2B5EF4-FFF2-40B4-BE49-F238E27FC236}">
                <a16:creationId xmlns:a16="http://schemas.microsoft.com/office/drawing/2014/main" id="{FA34D7FC-7A5E-087A-FBA7-E2850777F55D}"/>
              </a:ext>
            </a:extLst>
          </p:cNvPr>
          <p:cNvSpPr txBox="1"/>
          <p:nvPr/>
        </p:nvSpPr>
        <p:spPr>
          <a:xfrm>
            <a:off x="9805221" y="3985725"/>
            <a:ext cx="1919210" cy="1569660"/>
          </a:xfrm>
          <a:prstGeom prst="rect">
            <a:avLst/>
          </a:prstGeom>
          <a:noFill/>
        </p:spPr>
        <p:txBody>
          <a:bodyPr wrap="square">
            <a:spAutoFit/>
          </a:bodyPr>
          <a:lstStyle/>
          <a:p>
            <a:r>
              <a:rPr lang="en-GB" sz="1200">
                <a:solidFill>
                  <a:schemeClr val="accent6"/>
                </a:solidFill>
                <a:latin typeface="+mj-lt"/>
              </a:rPr>
              <a:t>Reduced animal use</a:t>
            </a:r>
            <a:endParaRPr lang="en-GB" sz="1200" b="1">
              <a:solidFill>
                <a:schemeClr val="accent6"/>
              </a:solidFill>
              <a:latin typeface="+mj-lt"/>
            </a:endParaRPr>
          </a:p>
          <a:p>
            <a:endParaRPr lang="en-GB" sz="1200" b="1">
              <a:solidFill>
                <a:schemeClr val="accent6"/>
              </a:solidFill>
            </a:endParaRPr>
          </a:p>
          <a:p>
            <a:r>
              <a:rPr lang="en-GB" sz="1200" b="1">
                <a:solidFill>
                  <a:schemeClr val="accent6"/>
                </a:solidFill>
              </a:rPr>
              <a:t>The global regulatory landscape </a:t>
            </a:r>
            <a:r>
              <a:rPr lang="en-GB" sz="1200">
                <a:solidFill>
                  <a:schemeClr val="accent6"/>
                </a:solidFill>
              </a:rPr>
              <a:t>is transforming with pressure to reduce animal use (where possible)</a:t>
            </a:r>
            <a:endParaRPr lang="en-US" sz="1200">
              <a:solidFill>
                <a:schemeClr val="accent6"/>
              </a:solidFill>
            </a:endParaRPr>
          </a:p>
        </p:txBody>
      </p:sp>
      <p:pic>
        <p:nvPicPr>
          <p:cNvPr id="15" name="Picture Placeholder 8">
            <a:extLst>
              <a:ext uri="{FF2B5EF4-FFF2-40B4-BE49-F238E27FC236}">
                <a16:creationId xmlns:a16="http://schemas.microsoft.com/office/drawing/2014/main" id="{2AC4AF50-644E-1577-6F18-23142EC19EFE}"/>
              </a:ext>
            </a:extLst>
          </p:cNvPr>
          <p:cNvPicPr>
            <a:picLocks noGrp="1" noChangeAspect="1"/>
          </p:cNvPicPr>
          <p:nvPr>
            <p:ph type="pic" sz="quarter" idx="20"/>
          </p:nvPr>
        </p:nvPicPr>
        <p:blipFill>
          <a:blip r:embed="rId3"/>
          <a:srcRect t="13328" b="13328"/>
          <a:stretch/>
        </p:blipFill>
        <p:spPr>
          <a:xfrm flipH="1">
            <a:off x="7476177" y="1969653"/>
            <a:ext cx="1991630" cy="1512455"/>
          </a:xfrm>
          <a:ln w="127000"/>
        </p:spPr>
      </p:pic>
      <p:pic>
        <p:nvPicPr>
          <p:cNvPr id="16" name="Picture Placeholder 8">
            <a:extLst>
              <a:ext uri="{FF2B5EF4-FFF2-40B4-BE49-F238E27FC236}">
                <a16:creationId xmlns:a16="http://schemas.microsoft.com/office/drawing/2014/main" id="{F69D2430-1248-DF0C-0726-A0341C80F7D2}"/>
              </a:ext>
            </a:extLst>
          </p:cNvPr>
          <p:cNvPicPr>
            <a:picLocks noChangeAspect="1"/>
          </p:cNvPicPr>
          <p:nvPr/>
        </p:nvPicPr>
        <p:blipFill>
          <a:blip r:embed="rId4"/>
          <a:srcRect t="11728" b="11728"/>
          <a:stretch/>
        </p:blipFill>
        <p:spPr>
          <a:xfrm>
            <a:off x="7476177" y="4014328"/>
            <a:ext cx="1991630" cy="1512455"/>
          </a:xfrm>
          <a:custGeom>
            <a:avLst/>
            <a:gdLst>
              <a:gd name="connsiteX0" fmla="*/ 4392333 w 7183780"/>
              <a:gd name="connsiteY0" fmla="*/ 0 h 5455401"/>
              <a:gd name="connsiteX1" fmla="*/ 5257208 w 7183780"/>
              <a:gd name="connsiteY1" fmla="*/ 70927 h 5455401"/>
              <a:gd name="connsiteX2" fmla="*/ 5942096 w 7183780"/>
              <a:gd name="connsiteY2" fmla="*/ 317390 h 5455401"/>
              <a:gd name="connsiteX3" fmla="*/ 6493806 w 7183780"/>
              <a:gd name="connsiteY3" fmla="*/ 825314 h 5455401"/>
              <a:gd name="connsiteX4" fmla="*/ 6897652 w 7183780"/>
              <a:gd name="connsiteY4" fmla="*/ 1602509 h 5455401"/>
              <a:gd name="connsiteX5" fmla="*/ 7135135 w 7183780"/>
              <a:gd name="connsiteY5" fmla="*/ 2514248 h 5455401"/>
              <a:gd name="connsiteX6" fmla="*/ 6980646 w 7183780"/>
              <a:gd name="connsiteY6" fmla="*/ 4293730 h 5455401"/>
              <a:gd name="connsiteX7" fmla="*/ 6511430 w 7183780"/>
              <a:gd name="connsiteY7" fmla="*/ 4971129 h 5455401"/>
              <a:gd name="connsiteX8" fmla="*/ 5732111 w 7183780"/>
              <a:gd name="connsiteY8" fmla="*/ 5335637 h 5455401"/>
              <a:gd name="connsiteX9" fmla="*/ 3296162 w 7183780"/>
              <a:gd name="connsiteY9" fmla="*/ 5413750 h 5455401"/>
              <a:gd name="connsiteX10" fmla="*/ 925333 w 7183780"/>
              <a:gd name="connsiteY10" fmla="*/ 4870082 h 5455401"/>
              <a:gd name="connsiteX11" fmla="*/ 309377 w 7183780"/>
              <a:gd name="connsiteY11" fmla="*/ 4408401 h 5455401"/>
              <a:gd name="connsiteX12" fmla="*/ 22460 w 7183780"/>
              <a:gd name="connsiteY12" fmla="*/ 3764747 h 5455401"/>
              <a:gd name="connsiteX13" fmla="*/ 161138 w 7183780"/>
              <a:gd name="connsiteY13" fmla="*/ 2727403 h 5455401"/>
              <a:gd name="connsiteX14" fmla="*/ 943144 w 7183780"/>
              <a:gd name="connsiteY14" fmla="*/ 1632443 h 5455401"/>
              <a:gd name="connsiteX15" fmla="*/ 946831 w 7183780"/>
              <a:gd name="connsiteY15" fmla="*/ 1628943 h 5455401"/>
              <a:gd name="connsiteX16" fmla="*/ 950206 w 7183780"/>
              <a:gd name="connsiteY16" fmla="*/ 1625194 h 5455401"/>
              <a:gd name="connsiteX17" fmla="*/ 1315680 w 7183780"/>
              <a:gd name="connsiteY17" fmla="*/ 1206506 h 5455401"/>
              <a:gd name="connsiteX18" fmla="*/ 2138496 w 7183780"/>
              <a:gd name="connsiteY18" fmla="*/ 367257 h 5455401"/>
              <a:gd name="connsiteX19" fmla="*/ 3114925 w 7183780"/>
              <a:gd name="connsiteY19" fmla="*/ 40431 h 5455401"/>
              <a:gd name="connsiteX20" fmla="*/ 3680759 w 7183780"/>
              <a:gd name="connsiteY20" fmla="*/ 21184 h 5455401"/>
              <a:gd name="connsiteX21" fmla="*/ 4392333 w 7183780"/>
              <a:gd name="connsiteY21" fmla="*/ 0 h 5455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83780" h="5455401">
                <a:moveTo>
                  <a:pt x="4392333" y="0"/>
                </a:moveTo>
                <a:cubicBezTo>
                  <a:pt x="4688062" y="0"/>
                  <a:pt x="4980228" y="16685"/>
                  <a:pt x="5257208" y="70927"/>
                </a:cubicBezTo>
                <a:cubicBezTo>
                  <a:pt x="5521314" y="122732"/>
                  <a:pt x="5745360" y="203344"/>
                  <a:pt x="5942096" y="317390"/>
                </a:cubicBezTo>
                <a:cubicBezTo>
                  <a:pt x="6162580" y="445246"/>
                  <a:pt x="6343380" y="611471"/>
                  <a:pt x="6493806" y="825314"/>
                </a:cubicBezTo>
                <a:cubicBezTo>
                  <a:pt x="6651045" y="1048655"/>
                  <a:pt x="6786910" y="1310116"/>
                  <a:pt x="6897652" y="1602509"/>
                </a:cubicBezTo>
                <a:cubicBezTo>
                  <a:pt x="7008774" y="1897189"/>
                  <a:pt x="7088378" y="2202805"/>
                  <a:pt x="7135135" y="2514248"/>
                </a:cubicBezTo>
                <a:cubicBezTo>
                  <a:pt x="7234941" y="3174336"/>
                  <a:pt x="7180069" y="3806304"/>
                  <a:pt x="6980646" y="4293730"/>
                </a:cubicBezTo>
                <a:cubicBezTo>
                  <a:pt x="6867654" y="4570502"/>
                  <a:pt x="6709541" y="4798405"/>
                  <a:pt x="6511430" y="4971129"/>
                </a:cubicBezTo>
                <a:cubicBezTo>
                  <a:pt x="6297571" y="5157539"/>
                  <a:pt x="6035402" y="5280208"/>
                  <a:pt x="5732111" y="5335637"/>
                </a:cubicBezTo>
                <a:cubicBezTo>
                  <a:pt x="5046473" y="5461055"/>
                  <a:pt x="4158600" y="5489489"/>
                  <a:pt x="3296162" y="5413750"/>
                </a:cubicBezTo>
                <a:cubicBezTo>
                  <a:pt x="2375603" y="5332950"/>
                  <a:pt x="1533602" y="5139854"/>
                  <a:pt x="925333" y="4870082"/>
                </a:cubicBezTo>
                <a:cubicBezTo>
                  <a:pt x="671851" y="4757536"/>
                  <a:pt x="464304" y="4602122"/>
                  <a:pt x="309377" y="4408401"/>
                </a:cubicBezTo>
                <a:cubicBezTo>
                  <a:pt x="160388" y="4222179"/>
                  <a:pt x="63895" y="4005524"/>
                  <a:pt x="22460" y="3764747"/>
                </a:cubicBezTo>
                <a:cubicBezTo>
                  <a:pt x="-33098" y="3441921"/>
                  <a:pt x="14898" y="3083162"/>
                  <a:pt x="161138" y="2727403"/>
                </a:cubicBezTo>
                <a:cubicBezTo>
                  <a:pt x="319627" y="2342023"/>
                  <a:pt x="582733" y="1973579"/>
                  <a:pt x="943144" y="1632443"/>
                </a:cubicBezTo>
                <a:lnTo>
                  <a:pt x="946831" y="1628943"/>
                </a:lnTo>
                <a:lnTo>
                  <a:pt x="950206" y="1625194"/>
                </a:lnTo>
                <a:cubicBezTo>
                  <a:pt x="1080759" y="1480403"/>
                  <a:pt x="1200188" y="1341174"/>
                  <a:pt x="1315680" y="1206506"/>
                </a:cubicBezTo>
                <a:cubicBezTo>
                  <a:pt x="1606784" y="867182"/>
                  <a:pt x="1858141" y="574226"/>
                  <a:pt x="2138496" y="367257"/>
                </a:cubicBezTo>
                <a:cubicBezTo>
                  <a:pt x="2434537" y="148665"/>
                  <a:pt x="2744764" y="44806"/>
                  <a:pt x="3114925" y="40431"/>
                </a:cubicBezTo>
                <a:cubicBezTo>
                  <a:pt x="3297599" y="38244"/>
                  <a:pt x="3483711" y="29933"/>
                  <a:pt x="3680759" y="21184"/>
                </a:cubicBezTo>
                <a:cubicBezTo>
                  <a:pt x="3916367" y="10686"/>
                  <a:pt x="4155475" y="0"/>
                  <a:pt x="4392333" y="0"/>
                </a:cubicBezTo>
                <a:close/>
              </a:path>
            </a:pathLst>
          </a:custGeom>
          <a:pattFill prst="pct5">
            <a:fgClr>
              <a:schemeClr val="accent1"/>
            </a:fgClr>
            <a:bgClr>
              <a:schemeClr val="bg1"/>
            </a:bgClr>
          </a:pattFill>
          <a:ln w="127000">
            <a:solidFill>
              <a:schemeClr val="bg1">
                <a:lumMod val="95000"/>
              </a:schemeClr>
            </a:solidFill>
          </a:ln>
        </p:spPr>
      </p:pic>
      <p:sp>
        <p:nvSpPr>
          <p:cNvPr id="9" name="Text Placeholder 8">
            <a:extLst>
              <a:ext uri="{FF2B5EF4-FFF2-40B4-BE49-F238E27FC236}">
                <a16:creationId xmlns:a16="http://schemas.microsoft.com/office/drawing/2014/main" id="{E42F167E-512E-4C3B-8758-9346FDA55334}"/>
              </a:ext>
            </a:extLst>
          </p:cNvPr>
          <p:cNvSpPr>
            <a:spLocks noGrp="1"/>
          </p:cNvSpPr>
          <p:nvPr>
            <p:ph type="body" sz="quarter" idx="30"/>
          </p:nvPr>
        </p:nvSpPr>
        <p:spPr/>
        <p:txBody>
          <a:bodyPr/>
          <a:lstStyle/>
          <a:p>
            <a:r>
              <a:rPr lang="en-GB"/>
              <a:t>Further threats to timelines and costs</a:t>
            </a:r>
            <a:endParaRPr lang="en-US"/>
          </a:p>
        </p:txBody>
      </p:sp>
      <p:sp>
        <p:nvSpPr>
          <p:cNvPr id="12" name="TextBox 11">
            <a:extLst>
              <a:ext uri="{FF2B5EF4-FFF2-40B4-BE49-F238E27FC236}">
                <a16:creationId xmlns:a16="http://schemas.microsoft.com/office/drawing/2014/main" id="{240BEA2A-3604-7160-0FFF-43C2F6AFBA6B}"/>
              </a:ext>
            </a:extLst>
          </p:cNvPr>
          <p:cNvSpPr txBox="1"/>
          <p:nvPr/>
        </p:nvSpPr>
        <p:spPr>
          <a:xfrm>
            <a:off x="9805221" y="1994815"/>
            <a:ext cx="1919210" cy="1384995"/>
          </a:xfrm>
          <a:prstGeom prst="rect">
            <a:avLst/>
          </a:prstGeom>
          <a:noFill/>
        </p:spPr>
        <p:txBody>
          <a:bodyPr wrap="square">
            <a:spAutoFit/>
          </a:bodyPr>
          <a:lstStyle/>
          <a:p>
            <a:r>
              <a:rPr lang="en-GB" sz="1200" b="1">
                <a:solidFill>
                  <a:schemeClr val="accent6"/>
                </a:solidFill>
                <a:latin typeface="+mj-lt"/>
              </a:rPr>
              <a:t>Access to NHPs</a:t>
            </a:r>
          </a:p>
          <a:p>
            <a:endParaRPr lang="en-GB" sz="1200" b="1">
              <a:solidFill>
                <a:schemeClr val="accent6"/>
              </a:solidFill>
            </a:endParaRPr>
          </a:p>
          <a:p>
            <a:r>
              <a:rPr lang="en-GB" sz="1200" b="1">
                <a:solidFill>
                  <a:schemeClr val="accent6"/>
                </a:solidFill>
              </a:rPr>
              <a:t>Access to NHPs </a:t>
            </a:r>
            <a:r>
              <a:rPr lang="en-GB" sz="1200">
                <a:solidFill>
                  <a:schemeClr val="accent6"/>
                </a:solidFill>
              </a:rPr>
              <a:t>is bottlenecking drug development, lengthening timelines and increasing costs</a:t>
            </a:r>
            <a:endParaRPr lang="en-US" sz="1200">
              <a:solidFill>
                <a:schemeClr val="accent6"/>
              </a:solidFill>
            </a:endParaRPr>
          </a:p>
        </p:txBody>
      </p:sp>
      <p:pic>
        <p:nvPicPr>
          <p:cNvPr id="3" name="Picture 2">
            <a:extLst>
              <a:ext uri="{FF2B5EF4-FFF2-40B4-BE49-F238E27FC236}">
                <a16:creationId xmlns:a16="http://schemas.microsoft.com/office/drawing/2014/main" id="{7F4A9EFD-5F06-BA18-3D95-2B9A5A20124C}"/>
              </a:ext>
            </a:extLst>
          </p:cNvPr>
          <p:cNvPicPr>
            <a:picLocks noChangeAspect="1"/>
          </p:cNvPicPr>
          <p:nvPr/>
        </p:nvPicPr>
        <p:blipFill>
          <a:blip r:embed="rId5"/>
          <a:stretch>
            <a:fillRect/>
          </a:stretch>
        </p:blipFill>
        <p:spPr>
          <a:xfrm>
            <a:off x="5127468" y="1582677"/>
            <a:ext cx="1459944" cy="2822176"/>
          </a:xfrm>
          <a:prstGeom prst="rect">
            <a:avLst/>
          </a:prstGeom>
        </p:spPr>
      </p:pic>
      <p:pic>
        <p:nvPicPr>
          <p:cNvPr id="19" name="Picture 18">
            <a:extLst>
              <a:ext uri="{FF2B5EF4-FFF2-40B4-BE49-F238E27FC236}">
                <a16:creationId xmlns:a16="http://schemas.microsoft.com/office/drawing/2014/main" id="{C46766F2-A27C-F64F-2965-C19A770A2998}"/>
              </a:ext>
            </a:extLst>
          </p:cNvPr>
          <p:cNvPicPr>
            <a:picLocks noChangeAspect="1"/>
          </p:cNvPicPr>
          <p:nvPr/>
        </p:nvPicPr>
        <p:blipFill>
          <a:blip r:embed="rId5">
            <a:alphaModFix amt="34000"/>
          </a:blip>
          <a:stretch>
            <a:fillRect/>
          </a:stretch>
        </p:blipFill>
        <p:spPr>
          <a:xfrm>
            <a:off x="4858458" y="1582676"/>
            <a:ext cx="1997964" cy="4416230"/>
          </a:xfrm>
          <a:prstGeom prst="rect">
            <a:avLst/>
          </a:prstGeom>
        </p:spPr>
      </p:pic>
      <p:pic>
        <p:nvPicPr>
          <p:cNvPr id="2" name="Picture 1">
            <a:extLst>
              <a:ext uri="{FF2B5EF4-FFF2-40B4-BE49-F238E27FC236}">
                <a16:creationId xmlns:a16="http://schemas.microsoft.com/office/drawing/2014/main" id="{5DF6A198-DA73-BFE7-7718-B3EA5F231F75}"/>
              </a:ext>
            </a:extLst>
          </p:cNvPr>
          <p:cNvPicPr>
            <a:picLocks noChangeAspect="1"/>
          </p:cNvPicPr>
          <p:nvPr/>
        </p:nvPicPr>
        <p:blipFill>
          <a:blip r:embed="rId6"/>
          <a:stretch>
            <a:fillRect/>
          </a:stretch>
        </p:blipFill>
        <p:spPr>
          <a:xfrm>
            <a:off x="659705" y="2058576"/>
            <a:ext cx="4088490" cy="3784421"/>
          </a:xfrm>
          <a:prstGeom prst="rect">
            <a:avLst/>
          </a:prstGeom>
        </p:spPr>
      </p:pic>
      <p:sp>
        <p:nvSpPr>
          <p:cNvPr id="4" name="TextBox 3">
            <a:extLst>
              <a:ext uri="{FF2B5EF4-FFF2-40B4-BE49-F238E27FC236}">
                <a16:creationId xmlns:a16="http://schemas.microsoft.com/office/drawing/2014/main" id="{16EB25F2-4953-EBFD-C18D-37F543BBE6B7}"/>
              </a:ext>
            </a:extLst>
          </p:cNvPr>
          <p:cNvSpPr txBox="1"/>
          <p:nvPr/>
        </p:nvSpPr>
        <p:spPr>
          <a:xfrm>
            <a:off x="2041574" y="3555284"/>
            <a:ext cx="1257847" cy="646331"/>
          </a:xfrm>
          <a:prstGeom prst="rect">
            <a:avLst/>
          </a:prstGeom>
          <a:noFill/>
        </p:spPr>
        <p:txBody>
          <a:bodyPr wrap="square">
            <a:spAutoFit/>
          </a:bodyPr>
          <a:lstStyle/>
          <a:p>
            <a:pPr algn="ctr"/>
            <a:r>
              <a:rPr lang="en-GB" sz="1200">
                <a:solidFill>
                  <a:schemeClr val="bg1"/>
                </a:solidFill>
              </a:rPr>
              <a:t>New chemical modalities</a:t>
            </a:r>
            <a:endParaRPr lang="en-US" sz="1200">
              <a:solidFill>
                <a:schemeClr val="bg1"/>
              </a:solidFill>
            </a:endParaRPr>
          </a:p>
        </p:txBody>
      </p:sp>
      <p:sp>
        <p:nvSpPr>
          <p:cNvPr id="7" name="TextBox 6">
            <a:extLst>
              <a:ext uri="{FF2B5EF4-FFF2-40B4-BE49-F238E27FC236}">
                <a16:creationId xmlns:a16="http://schemas.microsoft.com/office/drawing/2014/main" id="{F2DDBDF1-6E86-671E-D81D-B5EFBCF8F095}"/>
              </a:ext>
            </a:extLst>
          </p:cNvPr>
          <p:cNvSpPr txBox="1"/>
          <p:nvPr/>
        </p:nvSpPr>
        <p:spPr>
          <a:xfrm>
            <a:off x="2176549" y="2309047"/>
            <a:ext cx="1257847" cy="230832"/>
          </a:xfrm>
          <a:prstGeom prst="rect">
            <a:avLst/>
          </a:prstGeom>
          <a:noFill/>
        </p:spPr>
        <p:txBody>
          <a:bodyPr wrap="square">
            <a:spAutoFit/>
          </a:bodyPr>
          <a:lstStyle/>
          <a:p>
            <a:pPr algn="ctr"/>
            <a:r>
              <a:rPr lang="en-GB" sz="900">
                <a:solidFill>
                  <a:schemeClr val="bg1"/>
                </a:solidFill>
              </a:rPr>
              <a:t>Oligonucleotides</a:t>
            </a:r>
            <a:endParaRPr lang="en-US" sz="900">
              <a:solidFill>
                <a:schemeClr val="bg1"/>
              </a:solidFill>
            </a:endParaRPr>
          </a:p>
        </p:txBody>
      </p:sp>
      <p:sp>
        <p:nvSpPr>
          <p:cNvPr id="8" name="TextBox 7">
            <a:extLst>
              <a:ext uri="{FF2B5EF4-FFF2-40B4-BE49-F238E27FC236}">
                <a16:creationId xmlns:a16="http://schemas.microsoft.com/office/drawing/2014/main" id="{B332113C-0229-149B-6A77-1CCDF309C39B}"/>
              </a:ext>
            </a:extLst>
          </p:cNvPr>
          <p:cNvSpPr txBox="1"/>
          <p:nvPr/>
        </p:nvSpPr>
        <p:spPr>
          <a:xfrm>
            <a:off x="2195286" y="2672411"/>
            <a:ext cx="475211" cy="230832"/>
          </a:xfrm>
          <a:prstGeom prst="rect">
            <a:avLst/>
          </a:prstGeom>
          <a:noFill/>
        </p:spPr>
        <p:txBody>
          <a:bodyPr wrap="square">
            <a:spAutoFit/>
          </a:bodyPr>
          <a:lstStyle/>
          <a:p>
            <a:pPr algn="ctr"/>
            <a:r>
              <a:rPr lang="en-GB" sz="900">
                <a:solidFill>
                  <a:schemeClr val="bg1"/>
                </a:solidFill>
              </a:rPr>
              <a:t>ASO</a:t>
            </a:r>
            <a:endParaRPr lang="en-US" sz="900">
              <a:solidFill>
                <a:schemeClr val="bg1"/>
              </a:solidFill>
            </a:endParaRPr>
          </a:p>
        </p:txBody>
      </p:sp>
      <p:sp>
        <p:nvSpPr>
          <p:cNvPr id="11" name="TextBox 10">
            <a:extLst>
              <a:ext uri="{FF2B5EF4-FFF2-40B4-BE49-F238E27FC236}">
                <a16:creationId xmlns:a16="http://schemas.microsoft.com/office/drawing/2014/main" id="{B5185476-F249-3903-F063-6B0758BBB19F}"/>
              </a:ext>
            </a:extLst>
          </p:cNvPr>
          <p:cNvSpPr txBox="1"/>
          <p:nvPr/>
        </p:nvSpPr>
        <p:spPr>
          <a:xfrm>
            <a:off x="2742925" y="2672411"/>
            <a:ext cx="619350" cy="230832"/>
          </a:xfrm>
          <a:prstGeom prst="rect">
            <a:avLst/>
          </a:prstGeom>
          <a:noFill/>
        </p:spPr>
        <p:txBody>
          <a:bodyPr wrap="square">
            <a:spAutoFit/>
          </a:bodyPr>
          <a:lstStyle/>
          <a:p>
            <a:pPr algn="ctr"/>
            <a:r>
              <a:rPr lang="en-GB" sz="900">
                <a:solidFill>
                  <a:schemeClr val="bg1"/>
                </a:solidFill>
              </a:rPr>
              <a:t>siRNA</a:t>
            </a:r>
            <a:endParaRPr lang="en-US" sz="900">
              <a:solidFill>
                <a:schemeClr val="bg1"/>
              </a:solidFill>
            </a:endParaRPr>
          </a:p>
        </p:txBody>
      </p:sp>
      <p:sp>
        <p:nvSpPr>
          <p:cNvPr id="17" name="TextBox 16">
            <a:extLst>
              <a:ext uri="{FF2B5EF4-FFF2-40B4-BE49-F238E27FC236}">
                <a16:creationId xmlns:a16="http://schemas.microsoft.com/office/drawing/2014/main" id="{6C65B6BB-61BB-379A-7258-A0A8021F3E80}"/>
              </a:ext>
            </a:extLst>
          </p:cNvPr>
          <p:cNvSpPr txBox="1"/>
          <p:nvPr/>
        </p:nvSpPr>
        <p:spPr>
          <a:xfrm>
            <a:off x="889609" y="3707279"/>
            <a:ext cx="812115" cy="230832"/>
          </a:xfrm>
          <a:prstGeom prst="rect">
            <a:avLst/>
          </a:prstGeom>
          <a:noFill/>
        </p:spPr>
        <p:txBody>
          <a:bodyPr wrap="square">
            <a:spAutoFit/>
          </a:bodyPr>
          <a:lstStyle/>
          <a:p>
            <a:pPr algn="ctr"/>
            <a:r>
              <a:rPr lang="en-GB" sz="900">
                <a:solidFill>
                  <a:schemeClr val="bg1"/>
                </a:solidFill>
              </a:rPr>
              <a:t>Biologics</a:t>
            </a:r>
            <a:endParaRPr lang="en-US" sz="900">
              <a:solidFill>
                <a:schemeClr val="bg1"/>
              </a:solidFill>
            </a:endParaRPr>
          </a:p>
        </p:txBody>
      </p:sp>
      <p:sp>
        <p:nvSpPr>
          <p:cNvPr id="18" name="TextBox 17">
            <a:extLst>
              <a:ext uri="{FF2B5EF4-FFF2-40B4-BE49-F238E27FC236}">
                <a16:creationId xmlns:a16="http://schemas.microsoft.com/office/drawing/2014/main" id="{188407DD-B190-5286-32C2-285EF8489858}"/>
              </a:ext>
            </a:extLst>
          </p:cNvPr>
          <p:cNvSpPr txBox="1"/>
          <p:nvPr/>
        </p:nvSpPr>
        <p:spPr>
          <a:xfrm>
            <a:off x="3724249" y="3555284"/>
            <a:ext cx="812115" cy="230832"/>
          </a:xfrm>
          <a:prstGeom prst="rect">
            <a:avLst/>
          </a:prstGeom>
          <a:noFill/>
        </p:spPr>
        <p:txBody>
          <a:bodyPr wrap="square">
            <a:spAutoFit/>
          </a:bodyPr>
          <a:lstStyle/>
          <a:p>
            <a:pPr algn="ctr"/>
            <a:r>
              <a:rPr lang="en-GB" sz="900">
                <a:solidFill>
                  <a:schemeClr val="bg1"/>
                </a:solidFill>
              </a:rPr>
              <a:t>Peptides</a:t>
            </a:r>
            <a:endParaRPr lang="en-US" sz="900">
              <a:solidFill>
                <a:schemeClr val="bg1"/>
              </a:solidFill>
            </a:endParaRPr>
          </a:p>
        </p:txBody>
      </p:sp>
      <p:sp>
        <p:nvSpPr>
          <p:cNvPr id="20" name="TextBox 19">
            <a:extLst>
              <a:ext uri="{FF2B5EF4-FFF2-40B4-BE49-F238E27FC236}">
                <a16:creationId xmlns:a16="http://schemas.microsoft.com/office/drawing/2014/main" id="{DD3544F5-2159-0AF1-F03D-C05F55E1C7F6}"/>
              </a:ext>
            </a:extLst>
          </p:cNvPr>
          <p:cNvSpPr txBox="1"/>
          <p:nvPr/>
        </p:nvSpPr>
        <p:spPr>
          <a:xfrm>
            <a:off x="3541369" y="4418884"/>
            <a:ext cx="812115" cy="230832"/>
          </a:xfrm>
          <a:prstGeom prst="rect">
            <a:avLst/>
          </a:prstGeom>
          <a:noFill/>
        </p:spPr>
        <p:txBody>
          <a:bodyPr wrap="square">
            <a:spAutoFit/>
          </a:bodyPr>
          <a:lstStyle/>
          <a:p>
            <a:pPr algn="ctr"/>
            <a:r>
              <a:rPr lang="en-GB" sz="900">
                <a:solidFill>
                  <a:schemeClr val="bg1"/>
                </a:solidFill>
              </a:rPr>
              <a:t>bRo5</a:t>
            </a:r>
            <a:endParaRPr lang="en-US" sz="900">
              <a:solidFill>
                <a:schemeClr val="bg1"/>
              </a:solidFill>
            </a:endParaRPr>
          </a:p>
        </p:txBody>
      </p:sp>
      <p:sp>
        <p:nvSpPr>
          <p:cNvPr id="21" name="TextBox 20">
            <a:extLst>
              <a:ext uri="{FF2B5EF4-FFF2-40B4-BE49-F238E27FC236}">
                <a16:creationId xmlns:a16="http://schemas.microsoft.com/office/drawing/2014/main" id="{FB1ECB0D-6A3A-024C-672E-7012A89CFAAC}"/>
              </a:ext>
            </a:extLst>
          </p:cNvPr>
          <p:cNvSpPr txBox="1"/>
          <p:nvPr/>
        </p:nvSpPr>
        <p:spPr>
          <a:xfrm>
            <a:off x="3033369" y="4998004"/>
            <a:ext cx="812115" cy="230832"/>
          </a:xfrm>
          <a:prstGeom prst="rect">
            <a:avLst/>
          </a:prstGeom>
          <a:noFill/>
        </p:spPr>
        <p:txBody>
          <a:bodyPr wrap="square">
            <a:spAutoFit/>
          </a:bodyPr>
          <a:lstStyle/>
          <a:p>
            <a:pPr algn="ctr"/>
            <a:r>
              <a:rPr lang="en-GB" sz="900" err="1">
                <a:solidFill>
                  <a:schemeClr val="bg1"/>
                </a:solidFill>
              </a:rPr>
              <a:t>Protacs</a:t>
            </a:r>
            <a:endParaRPr lang="en-US" sz="900">
              <a:solidFill>
                <a:schemeClr val="bg1"/>
              </a:solidFill>
            </a:endParaRPr>
          </a:p>
        </p:txBody>
      </p:sp>
      <p:sp>
        <p:nvSpPr>
          <p:cNvPr id="23" name="TextBox 22">
            <a:extLst>
              <a:ext uri="{FF2B5EF4-FFF2-40B4-BE49-F238E27FC236}">
                <a16:creationId xmlns:a16="http://schemas.microsoft.com/office/drawing/2014/main" id="{BEF27002-FD1C-4C51-5FBE-1F5CA62748F8}"/>
              </a:ext>
            </a:extLst>
          </p:cNvPr>
          <p:cNvSpPr txBox="1"/>
          <p:nvPr/>
        </p:nvSpPr>
        <p:spPr>
          <a:xfrm>
            <a:off x="2091062" y="5063414"/>
            <a:ext cx="812115" cy="369332"/>
          </a:xfrm>
          <a:prstGeom prst="rect">
            <a:avLst/>
          </a:prstGeom>
          <a:noFill/>
        </p:spPr>
        <p:txBody>
          <a:bodyPr wrap="square">
            <a:spAutoFit/>
          </a:bodyPr>
          <a:lstStyle/>
          <a:p>
            <a:pPr algn="ctr"/>
            <a:r>
              <a:rPr lang="en-GB" sz="900">
                <a:solidFill>
                  <a:schemeClr val="bg1"/>
                </a:solidFill>
              </a:rPr>
              <a:t>Small</a:t>
            </a:r>
          </a:p>
          <a:p>
            <a:pPr algn="ctr"/>
            <a:r>
              <a:rPr lang="en-GB" sz="900">
                <a:solidFill>
                  <a:schemeClr val="bg1"/>
                </a:solidFill>
              </a:rPr>
              <a:t>Molecules</a:t>
            </a:r>
            <a:endParaRPr lang="en-US" sz="900">
              <a:solidFill>
                <a:schemeClr val="bg1"/>
              </a:solidFill>
            </a:endParaRPr>
          </a:p>
        </p:txBody>
      </p:sp>
      <p:sp>
        <p:nvSpPr>
          <p:cNvPr id="24" name="TextBox 23">
            <a:extLst>
              <a:ext uri="{FF2B5EF4-FFF2-40B4-BE49-F238E27FC236}">
                <a16:creationId xmlns:a16="http://schemas.microsoft.com/office/drawing/2014/main" id="{3B2A1092-0B02-9C0A-BECC-73763CA0D8B0}"/>
              </a:ext>
            </a:extLst>
          </p:cNvPr>
          <p:cNvSpPr txBox="1"/>
          <p:nvPr/>
        </p:nvSpPr>
        <p:spPr>
          <a:xfrm>
            <a:off x="1196982" y="4677334"/>
            <a:ext cx="812115" cy="230832"/>
          </a:xfrm>
          <a:prstGeom prst="rect">
            <a:avLst/>
          </a:prstGeom>
          <a:noFill/>
        </p:spPr>
        <p:txBody>
          <a:bodyPr wrap="square">
            <a:spAutoFit/>
          </a:bodyPr>
          <a:lstStyle/>
          <a:p>
            <a:pPr algn="ctr"/>
            <a:r>
              <a:rPr lang="en-GB" sz="900">
                <a:solidFill>
                  <a:schemeClr val="bg1"/>
                </a:solidFill>
              </a:rPr>
              <a:t>ADCs</a:t>
            </a:r>
            <a:endParaRPr lang="en-US" sz="900">
              <a:solidFill>
                <a:schemeClr val="bg1"/>
              </a:solidFill>
            </a:endParaRPr>
          </a:p>
        </p:txBody>
      </p:sp>
      <p:pic>
        <p:nvPicPr>
          <p:cNvPr id="5" name="Picture 4">
            <a:extLst>
              <a:ext uri="{FF2B5EF4-FFF2-40B4-BE49-F238E27FC236}">
                <a16:creationId xmlns:a16="http://schemas.microsoft.com/office/drawing/2014/main" id="{F0497E73-196B-2699-1115-8B08C50A2525}"/>
              </a:ext>
            </a:extLst>
          </p:cNvPr>
          <p:cNvPicPr>
            <a:picLocks noChangeAspect="1"/>
          </p:cNvPicPr>
          <p:nvPr/>
        </p:nvPicPr>
        <p:blipFill>
          <a:blip r:embed="rId7"/>
          <a:stretch>
            <a:fillRect/>
          </a:stretch>
        </p:blipFill>
        <p:spPr>
          <a:xfrm>
            <a:off x="10338655" y="5787308"/>
            <a:ext cx="1853345" cy="1079086"/>
          </a:xfrm>
          <a:prstGeom prst="rect">
            <a:avLst/>
          </a:prstGeom>
        </p:spPr>
      </p:pic>
    </p:spTree>
    <p:extLst>
      <p:ext uri="{BB962C8B-B14F-4D97-AF65-F5344CB8AC3E}">
        <p14:creationId xmlns:p14="http://schemas.microsoft.com/office/powerpoint/2010/main" val="3625517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linds(horizontal)">
                                      <p:cBhvr>
                                        <p:cTn id="10" dur="500"/>
                                        <p:tgtEl>
                                          <p:spTgt spid="12"/>
                                        </p:tgtEl>
                                      </p:cBhvr>
                                    </p:animEffect>
                                  </p:childTnLst>
                                </p:cTn>
                              </p:par>
                              <p:par>
                                <p:cTn id="11" presetID="3" presetClass="entr" presetSubtype="1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linds(horizontal)">
                                      <p:cBhvr>
                                        <p:cTn id="13" dur="500"/>
                                        <p:tgtEl>
                                          <p:spTgt spid="16"/>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linds(horizontal)">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5D211E-0B57-8F77-6304-DE30D57F94A8}"/>
              </a:ext>
            </a:extLst>
          </p:cNvPr>
          <p:cNvSpPr>
            <a:spLocks noGrp="1"/>
          </p:cNvSpPr>
          <p:nvPr>
            <p:ph type="title"/>
          </p:nvPr>
        </p:nvSpPr>
        <p:spPr>
          <a:xfrm>
            <a:off x="549441" y="234234"/>
            <a:ext cx="10574187" cy="893605"/>
          </a:xfrm>
        </p:spPr>
        <p:txBody>
          <a:bodyPr/>
          <a:lstStyle/>
          <a:p>
            <a:r>
              <a:rPr lang="en-GB"/>
              <a:t>Changes to the regulatory landscape</a:t>
            </a:r>
            <a:endParaRPr lang="en-US"/>
          </a:p>
        </p:txBody>
      </p:sp>
      <p:sp>
        <p:nvSpPr>
          <p:cNvPr id="5" name="Text Placeholder 4">
            <a:extLst>
              <a:ext uri="{FF2B5EF4-FFF2-40B4-BE49-F238E27FC236}">
                <a16:creationId xmlns:a16="http://schemas.microsoft.com/office/drawing/2014/main" id="{B6EAF619-C000-C3FA-00F0-B6CD5E778497}"/>
              </a:ext>
            </a:extLst>
          </p:cNvPr>
          <p:cNvSpPr>
            <a:spLocks noGrp="1"/>
          </p:cNvSpPr>
          <p:nvPr>
            <p:ph type="body" sz="quarter" idx="30"/>
          </p:nvPr>
        </p:nvSpPr>
        <p:spPr>
          <a:xfrm>
            <a:off x="549441" y="1466314"/>
            <a:ext cx="8443729" cy="595043"/>
          </a:xfrm>
        </p:spPr>
        <p:txBody>
          <a:bodyPr/>
          <a:lstStyle/>
          <a:p>
            <a:endParaRPr lang="en-US" sz="1400">
              <a:effectLst/>
              <a:latin typeface="Calibri" panose="020F0502020204030204" pitchFamily="34" charset="0"/>
              <a:ea typeface="Calibri" panose="020F0502020204030204" pitchFamily="34" charset="0"/>
            </a:endParaRPr>
          </a:p>
          <a:p>
            <a:endParaRPr lang="en-US"/>
          </a:p>
        </p:txBody>
      </p:sp>
      <p:sp>
        <p:nvSpPr>
          <p:cNvPr id="6" name="Footer Placeholder 5">
            <a:extLst>
              <a:ext uri="{FF2B5EF4-FFF2-40B4-BE49-F238E27FC236}">
                <a16:creationId xmlns:a16="http://schemas.microsoft.com/office/drawing/2014/main" id="{BCFBE9E9-70C8-EEF3-2929-AF8BAEC08E12}"/>
              </a:ext>
            </a:extLst>
          </p:cNvPr>
          <p:cNvSpPr>
            <a:spLocks noGrp="1"/>
          </p:cNvSpPr>
          <p:nvPr>
            <p:ph type="ftr" sz="quarter" idx="31"/>
          </p:nvPr>
        </p:nvSpPr>
        <p:spPr/>
        <p:txBody>
          <a:bodyPr/>
          <a:lstStyle/>
          <a:p>
            <a:pPr algn="l"/>
            <a:r>
              <a:rPr lang="en-GB" dirty="0"/>
              <a:t>Transforming drug discovery </a:t>
            </a:r>
            <a:r>
              <a:rPr lang="en-GB" b="0" dirty="0"/>
              <a:t>| Non-confidential © CN Bio 2024 </a:t>
            </a:r>
          </a:p>
        </p:txBody>
      </p:sp>
      <p:sp>
        <p:nvSpPr>
          <p:cNvPr id="10" name="Text Placeholder 26">
            <a:extLst>
              <a:ext uri="{FF2B5EF4-FFF2-40B4-BE49-F238E27FC236}">
                <a16:creationId xmlns:a16="http://schemas.microsoft.com/office/drawing/2014/main" id="{13203F13-389C-0C60-F828-56B225443996}"/>
              </a:ext>
            </a:extLst>
          </p:cNvPr>
          <p:cNvSpPr txBox="1">
            <a:spLocks/>
          </p:cNvSpPr>
          <p:nvPr/>
        </p:nvSpPr>
        <p:spPr>
          <a:xfrm>
            <a:off x="549442" y="1466314"/>
            <a:ext cx="8270708" cy="595043"/>
          </a:xfrm>
          <a:prstGeom prst="rect">
            <a:avLst/>
          </a:prstGeom>
        </p:spPr>
        <p:txBody>
          <a:bodyPr vert="horz" lIns="91440" tIns="45720" rIns="91440" bIns="45720" rtlCol="0">
            <a:noAutofit/>
          </a:bodyPr>
          <a:lstStyle>
            <a:lvl1pPr marL="0" indent="0" algn="l" defTabSz="914400" rtl="0" eaLnBrk="1" latinLnBrk="0" hangingPunct="1">
              <a:lnSpc>
                <a:spcPts val="1880"/>
              </a:lnSpc>
              <a:spcBef>
                <a:spcPts val="1000"/>
              </a:spcBef>
              <a:buFont typeface="Arial" panose="020B0604020202020204" pitchFamily="34" charset="0"/>
              <a:buNone/>
              <a:defRPr lang="en-GB" sz="1400" b="1" i="0" kern="1200" dirty="0">
                <a:solidFill>
                  <a:schemeClr val="accent1"/>
                </a:solidFill>
                <a:latin typeface="Montserrat"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solidFill>
                  <a:srgbClr val="3B617B"/>
                </a:solidFill>
              </a:rPr>
              <a:t>Our industry faces i</a:t>
            </a:r>
            <a:r>
              <a:rPr lang="en-GB" sz="1400">
                <a:solidFill>
                  <a:srgbClr val="3B617B"/>
                </a:solidFill>
              </a:rPr>
              <a:t>ncreasing ethical pressure to reduce the numbers of animals used</a:t>
            </a:r>
            <a:endParaRPr lang="en-GB">
              <a:solidFill>
                <a:srgbClr val="3B617B"/>
              </a:solidFill>
              <a:latin typeface="Montserrat"/>
            </a:endParaRPr>
          </a:p>
        </p:txBody>
      </p:sp>
      <p:pic>
        <p:nvPicPr>
          <p:cNvPr id="13" name="Picture 14" descr="United States flag Logo PNG Transparent &amp; SVG Vector - Freebie Supply">
            <a:extLst>
              <a:ext uri="{FF2B5EF4-FFF2-40B4-BE49-F238E27FC236}">
                <a16:creationId xmlns:a16="http://schemas.microsoft.com/office/drawing/2014/main" id="{442E318B-6F40-F602-603A-1C236053CF01}"/>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3296" y="2279085"/>
            <a:ext cx="1080000" cy="612000"/>
          </a:xfrm>
          <a:prstGeom prst="rect">
            <a:avLst/>
          </a:prstGeom>
          <a:noFill/>
          <a:ln w="38100">
            <a:solidFill>
              <a:schemeClr val="bg2"/>
            </a:solidFill>
          </a:ln>
          <a:extLst>
            <a:ext uri="{909E8E84-426E-40DD-AFC4-6F175D3DCCD1}">
              <a14:hiddenFill xmlns:a14="http://schemas.microsoft.com/office/drawing/2010/main">
                <a:solidFill>
                  <a:srgbClr val="FFFFFF"/>
                </a:solidFill>
              </a14:hiddenFill>
            </a:ext>
          </a:extLst>
        </p:spPr>
      </p:pic>
      <p:pic>
        <p:nvPicPr>
          <p:cNvPr id="15" name="Picture 4" descr="Flag of South Korea - Wikipedia">
            <a:extLst>
              <a:ext uri="{FF2B5EF4-FFF2-40B4-BE49-F238E27FC236}">
                <a16:creationId xmlns:a16="http://schemas.microsoft.com/office/drawing/2014/main" id="{84109274-73D6-C17B-3C13-3A9C4065FBDF}"/>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1467" y="2279085"/>
            <a:ext cx="1080000" cy="612000"/>
          </a:xfrm>
          <a:prstGeom prst="rect">
            <a:avLst/>
          </a:prstGeom>
          <a:noFill/>
          <a:ln w="38100">
            <a:solidFill>
              <a:schemeClr val="bg2"/>
            </a:solidFill>
          </a:ln>
          <a:extLst>
            <a:ext uri="{909E8E84-426E-40DD-AFC4-6F175D3DCCD1}">
              <a14:hiddenFill xmlns:a14="http://schemas.microsoft.com/office/drawing/2010/main">
                <a:solidFill>
                  <a:srgbClr val="FFFFFF"/>
                </a:solidFill>
              </a14:hiddenFill>
            </a:ext>
          </a:extLst>
        </p:spPr>
      </p:pic>
      <p:pic>
        <p:nvPicPr>
          <p:cNvPr id="16" name="Picture 6" descr="Flag of Europe - Wikipedia">
            <a:extLst>
              <a:ext uri="{FF2B5EF4-FFF2-40B4-BE49-F238E27FC236}">
                <a16:creationId xmlns:a16="http://schemas.microsoft.com/office/drawing/2014/main" id="{E33F7901-C684-FE2B-A6D7-A6AA8604DBD6}"/>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9638" y="2279085"/>
            <a:ext cx="1080000" cy="612000"/>
          </a:xfrm>
          <a:prstGeom prst="rect">
            <a:avLst/>
          </a:prstGeom>
          <a:noFill/>
          <a:ln w="38100">
            <a:solidFill>
              <a:schemeClr val="bg2"/>
            </a:solidFill>
          </a:ln>
          <a:extLst>
            <a:ext uri="{909E8E84-426E-40DD-AFC4-6F175D3DCCD1}">
              <a14:hiddenFill xmlns:a14="http://schemas.microsoft.com/office/drawing/2010/main">
                <a:solidFill>
                  <a:srgbClr val="FFFFFF"/>
                </a:solidFill>
              </a14:hiddenFill>
            </a:ext>
          </a:extLst>
        </p:spPr>
      </p:pic>
      <p:pic>
        <p:nvPicPr>
          <p:cNvPr id="18" name="Picture 10" descr="Flag of India | History, Design, &amp; Meaning | Britannica">
            <a:extLst>
              <a:ext uri="{FF2B5EF4-FFF2-40B4-BE49-F238E27FC236}">
                <a16:creationId xmlns:a16="http://schemas.microsoft.com/office/drawing/2014/main" id="{1B59133C-37D4-0A5D-6EDA-1E0CC1051D70}"/>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97809" y="2279085"/>
            <a:ext cx="1080000" cy="612000"/>
          </a:xfrm>
          <a:prstGeom prst="rect">
            <a:avLst/>
          </a:prstGeom>
          <a:noFill/>
          <a:ln w="38100">
            <a:solidFill>
              <a:schemeClr val="bg2"/>
            </a:solidFill>
          </a:ln>
          <a:extLst>
            <a:ext uri="{909E8E84-426E-40DD-AFC4-6F175D3DCCD1}">
              <a14:hiddenFill xmlns:a14="http://schemas.microsoft.com/office/drawing/2010/main">
                <a:solidFill>
                  <a:srgbClr val="FFFFFF"/>
                </a:solidFill>
              </a14:hiddenFill>
            </a:ext>
          </a:extLst>
        </p:spPr>
      </p:pic>
      <p:pic>
        <p:nvPicPr>
          <p:cNvPr id="20" name="Picture 16" descr="Flags, Symbols &amp; Currency of Canada - World Atlas">
            <a:extLst>
              <a:ext uri="{FF2B5EF4-FFF2-40B4-BE49-F238E27FC236}">
                <a16:creationId xmlns:a16="http://schemas.microsoft.com/office/drawing/2014/main" id="{BBAD3287-33F7-247C-FFE4-29D62B5A49D0}"/>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05979" y="2279085"/>
            <a:ext cx="1080000" cy="612000"/>
          </a:xfrm>
          <a:prstGeom prst="rect">
            <a:avLst/>
          </a:prstGeom>
          <a:noFill/>
          <a:ln w="38100">
            <a:solidFill>
              <a:schemeClr val="bg2"/>
            </a:soli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D1E8AB8-92DE-A554-2E5D-551248CCDEF9}"/>
              </a:ext>
            </a:extLst>
          </p:cNvPr>
          <p:cNvSpPr txBox="1"/>
          <p:nvPr/>
        </p:nvSpPr>
        <p:spPr>
          <a:xfrm>
            <a:off x="606718" y="3154754"/>
            <a:ext cx="2013155" cy="1563826"/>
          </a:xfrm>
          <a:prstGeom prst="rect">
            <a:avLst/>
          </a:prstGeom>
          <a:noFill/>
        </p:spPr>
        <p:txBody>
          <a:bodyPr wrap="square">
            <a:spAutoFit/>
          </a:bodyPr>
          <a:lstStyle/>
          <a:p>
            <a:pPr algn="ctr">
              <a:lnSpc>
                <a:spcPct val="135000"/>
              </a:lnSpc>
            </a:pPr>
            <a:r>
              <a:rPr lang="en-GB" sz="1200">
                <a:solidFill>
                  <a:schemeClr val="accent1"/>
                </a:solidFill>
                <a:latin typeface="+mj-lt"/>
              </a:rPr>
              <a:t>US FDA modernisation act Dec 2022</a:t>
            </a:r>
          </a:p>
          <a:p>
            <a:pPr algn="ctr">
              <a:lnSpc>
                <a:spcPct val="135000"/>
              </a:lnSpc>
            </a:pPr>
            <a:r>
              <a:rPr lang="en-GB" sz="1200">
                <a:solidFill>
                  <a:schemeClr val="accent6"/>
                </a:solidFill>
              </a:rPr>
              <a:t>Removed mandate for animal testing at preclinical stage</a:t>
            </a:r>
          </a:p>
        </p:txBody>
      </p:sp>
      <p:sp>
        <p:nvSpPr>
          <p:cNvPr id="9" name="TextBox 8">
            <a:extLst>
              <a:ext uri="{FF2B5EF4-FFF2-40B4-BE49-F238E27FC236}">
                <a16:creationId xmlns:a16="http://schemas.microsoft.com/office/drawing/2014/main" id="{C788C36B-D469-2164-A7E6-BD107B03B5F4}"/>
              </a:ext>
            </a:extLst>
          </p:cNvPr>
          <p:cNvSpPr txBox="1"/>
          <p:nvPr/>
        </p:nvSpPr>
        <p:spPr>
          <a:xfrm>
            <a:off x="2923528" y="3207136"/>
            <a:ext cx="1805791" cy="1813125"/>
          </a:xfrm>
          <a:prstGeom prst="rect">
            <a:avLst/>
          </a:prstGeom>
          <a:noFill/>
        </p:spPr>
        <p:txBody>
          <a:bodyPr wrap="square">
            <a:spAutoFit/>
          </a:bodyPr>
          <a:lstStyle/>
          <a:p>
            <a:pPr algn="ctr">
              <a:lnSpc>
                <a:spcPct val="135000"/>
              </a:lnSpc>
            </a:pPr>
            <a:r>
              <a:rPr lang="en-GB" sz="1200">
                <a:solidFill>
                  <a:schemeClr val="accent1"/>
                </a:solidFill>
                <a:latin typeface="+mj-lt"/>
              </a:rPr>
              <a:t>South Korea, PAAM act – Dec 2020</a:t>
            </a:r>
          </a:p>
          <a:p>
            <a:pPr algn="ctr">
              <a:lnSpc>
                <a:spcPct val="135000"/>
              </a:lnSpc>
            </a:pPr>
            <a:r>
              <a:rPr lang="en-GB" sz="1200">
                <a:solidFill>
                  <a:schemeClr val="accent6"/>
                </a:solidFill>
              </a:rPr>
              <a:t>Promotion of development, dissemination and use of alternatives to animal testing</a:t>
            </a:r>
          </a:p>
        </p:txBody>
      </p:sp>
      <p:sp>
        <p:nvSpPr>
          <p:cNvPr id="12" name="TextBox 11">
            <a:extLst>
              <a:ext uri="{FF2B5EF4-FFF2-40B4-BE49-F238E27FC236}">
                <a16:creationId xmlns:a16="http://schemas.microsoft.com/office/drawing/2014/main" id="{EB826431-74FB-B272-E0B6-07F8C1778DB9}"/>
              </a:ext>
            </a:extLst>
          </p:cNvPr>
          <p:cNvSpPr txBox="1"/>
          <p:nvPr/>
        </p:nvSpPr>
        <p:spPr>
          <a:xfrm>
            <a:off x="5056259" y="3207136"/>
            <a:ext cx="1946758" cy="2311723"/>
          </a:xfrm>
          <a:prstGeom prst="rect">
            <a:avLst/>
          </a:prstGeom>
          <a:noFill/>
        </p:spPr>
        <p:txBody>
          <a:bodyPr wrap="square">
            <a:spAutoFit/>
          </a:bodyPr>
          <a:lstStyle/>
          <a:p>
            <a:pPr algn="ctr">
              <a:lnSpc>
                <a:spcPct val="135000"/>
              </a:lnSpc>
            </a:pPr>
            <a:r>
              <a:rPr lang="en-GB" sz="1200">
                <a:solidFill>
                  <a:schemeClr val="accent1"/>
                </a:solidFill>
                <a:latin typeface="+mj-lt"/>
              </a:rPr>
              <a:t>European Parliament, resolution vote Sep 2021</a:t>
            </a:r>
            <a:endParaRPr lang="en-GB" sz="1200">
              <a:solidFill>
                <a:schemeClr val="accent1"/>
              </a:solidFill>
            </a:endParaRPr>
          </a:p>
          <a:p>
            <a:pPr algn="ctr">
              <a:lnSpc>
                <a:spcPct val="135000"/>
              </a:lnSpc>
            </a:pPr>
            <a:r>
              <a:rPr lang="en-GB" sz="1200">
                <a:solidFill>
                  <a:schemeClr val="accent6"/>
                </a:solidFill>
              </a:rPr>
              <a:t>Supports motion to accelerate transition to innovation without the use of animals</a:t>
            </a:r>
          </a:p>
          <a:p>
            <a:pPr algn="ctr">
              <a:lnSpc>
                <a:spcPct val="135000"/>
              </a:lnSpc>
            </a:pPr>
            <a:endParaRPr lang="en-GB" sz="1200">
              <a:solidFill>
                <a:schemeClr val="accent6"/>
              </a:solidFill>
              <a:latin typeface="+mj-lt"/>
            </a:endParaRPr>
          </a:p>
        </p:txBody>
      </p:sp>
      <p:sp>
        <p:nvSpPr>
          <p:cNvPr id="14" name="TextBox 13">
            <a:extLst>
              <a:ext uri="{FF2B5EF4-FFF2-40B4-BE49-F238E27FC236}">
                <a16:creationId xmlns:a16="http://schemas.microsoft.com/office/drawing/2014/main" id="{B72E6CEE-C0C6-1565-BAB0-502A085E45DF}"/>
              </a:ext>
            </a:extLst>
          </p:cNvPr>
          <p:cNvSpPr txBox="1"/>
          <p:nvPr/>
        </p:nvSpPr>
        <p:spPr>
          <a:xfrm>
            <a:off x="7211615" y="3207136"/>
            <a:ext cx="2052388" cy="1813125"/>
          </a:xfrm>
          <a:prstGeom prst="rect">
            <a:avLst/>
          </a:prstGeom>
          <a:noFill/>
        </p:spPr>
        <p:txBody>
          <a:bodyPr wrap="square">
            <a:spAutoFit/>
          </a:bodyPr>
          <a:lstStyle/>
          <a:p>
            <a:pPr algn="ctr">
              <a:lnSpc>
                <a:spcPct val="135000"/>
              </a:lnSpc>
            </a:pPr>
            <a:r>
              <a:rPr lang="en-GB" sz="1200">
                <a:solidFill>
                  <a:schemeClr val="accent1"/>
                </a:solidFill>
                <a:latin typeface="+mj-lt"/>
              </a:rPr>
              <a:t>India, New drugs and Clinical trials Rules – 2023</a:t>
            </a:r>
          </a:p>
          <a:p>
            <a:pPr algn="ctr">
              <a:lnSpc>
                <a:spcPct val="135000"/>
              </a:lnSpc>
            </a:pPr>
            <a:r>
              <a:rPr lang="en-GB" sz="1200">
                <a:solidFill>
                  <a:schemeClr val="accent6"/>
                </a:solidFill>
              </a:rPr>
              <a:t>Now allows the use of non-animal and human-relevant methods</a:t>
            </a:r>
          </a:p>
        </p:txBody>
      </p:sp>
      <p:sp>
        <p:nvSpPr>
          <p:cNvPr id="17" name="TextBox 16">
            <a:extLst>
              <a:ext uri="{FF2B5EF4-FFF2-40B4-BE49-F238E27FC236}">
                <a16:creationId xmlns:a16="http://schemas.microsoft.com/office/drawing/2014/main" id="{EDA4148F-0887-37B0-7D9A-9BDCBED87BFB}"/>
              </a:ext>
            </a:extLst>
          </p:cNvPr>
          <p:cNvSpPr txBox="1"/>
          <p:nvPr/>
        </p:nvSpPr>
        <p:spPr>
          <a:xfrm>
            <a:off x="9366894" y="3207136"/>
            <a:ext cx="2284334" cy="2062424"/>
          </a:xfrm>
          <a:prstGeom prst="rect">
            <a:avLst/>
          </a:prstGeom>
          <a:noFill/>
        </p:spPr>
        <p:txBody>
          <a:bodyPr wrap="square">
            <a:spAutoFit/>
          </a:bodyPr>
          <a:lstStyle/>
          <a:p>
            <a:pPr algn="ctr">
              <a:lnSpc>
                <a:spcPct val="135000"/>
              </a:lnSpc>
            </a:pPr>
            <a:r>
              <a:rPr lang="en-GB" sz="1200">
                <a:solidFill>
                  <a:schemeClr val="accent1"/>
                </a:solidFill>
                <a:latin typeface="+mj-lt"/>
              </a:rPr>
              <a:t>Canada, Bill S-5 Act Environmental Protection Act - phase out animal-based chemical toxicity testing - 2022</a:t>
            </a:r>
          </a:p>
          <a:p>
            <a:pPr algn="ctr">
              <a:lnSpc>
                <a:spcPct val="135000"/>
              </a:lnSpc>
            </a:pPr>
            <a:r>
              <a:rPr lang="en-GB" sz="1200">
                <a:solidFill>
                  <a:schemeClr val="accent6"/>
                </a:solidFill>
              </a:rPr>
              <a:t>Moving towards phasing out animal toxicity testing</a:t>
            </a:r>
          </a:p>
        </p:txBody>
      </p:sp>
      <p:pic>
        <p:nvPicPr>
          <p:cNvPr id="2" name="Picture 1">
            <a:extLst>
              <a:ext uri="{FF2B5EF4-FFF2-40B4-BE49-F238E27FC236}">
                <a16:creationId xmlns:a16="http://schemas.microsoft.com/office/drawing/2014/main" id="{8B860AE9-9D71-14C4-0947-649BC7EE03C4}"/>
              </a:ext>
            </a:extLst>
          </p:cNvPr>
          <p:cNvPicPr>
            <a:picLocks noChangeAspect="1"/>
          </p:cNvPicPr>
          <p:nvPr/>
        </p:nvPicPr>
        <p:blipFill>
          <a:blip r:embed="rId8"/>
          <a:stretch>
            <a:fillRect/>
          </a:stretch>
        </p:blipFill>
        <p:spPr>
          <a:xfrm>
            <a:off x="10338655" y="5787308"/>
            <a:ext cx="1853345" cy="1079086"/>
          </a:xfrm>
          <a:prstGeom prst="rect">
            <a:avLst/>
          </a:prstGeom>
        </p:spPr>
      </p:pic>
    </p:spTree>
    <p:extLst>
      <p:ext uri="{BB962C8B-B14F-4D97-AF65-F5344CB8AC3E}">
        <p14:creationId xmlns:p14="http://schemas.microsoft.com/office/powerpoint/2010/main" val="31531174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Arrow: Right 14">
            <a:extLst>
              <a:ext uri="{FF2B5EF4-FFF2-40B4-BE49-F238E27FC236}">
                <a16:creationId xmlns:a16="http://schemas.microsoft.com/office/drawing/2014/main" id="{4C03FAA1-FCE7-29B6-C959-8FF0FC265152}"/>
              </a:ext>
            </a:extLst>
          </p:cNvPr>
          <p:cNvSpPr/>
          <p:nvPr/>
        </p:nvSpPr>
        <p:spPr>
          <a:xfrm>
            <a:off x="0" y="2661518"/>
            <a:ext cx="10341600" cy="2409931"/>
          </a:xfrm>
          <a:prstGeom prst="rightArrow">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8" name="Picture 37">
            <a:extLst>
              <a:ext uri="{FF2B5EF4-FFF2-40B4-BE49-F238E27FC236}">
                <a16:creationId xmlns:a16="http://schemas.microsoft.com/office/drawing/2014/main" id="{B30AEABE-5AE5-F216-69DD-7D57FCE7DFCA}"/>
              </a:ext>
            </a:extLst>
          </p:cNvPr>
          <p:cNvPicPr>
            <a:picLocks noChangeAspect="1"/>
          </p:cNvPicPr>
          <p:nvPr/>
        </p:nvPicPr>
        <p:blipFill>
          <a:blip r:embed="rId3"/>
          <a:stretch>
            <a:fillRect/>
          </a:stretch>
        </p:blipFill>
        <p:spPr>
          <a:xfrm>
            <a:off x="9091631" y="1477048"/>
            <a:ext cx="4126066" cy="4465741"/>
          </a:xfrm>
          <a:prstGeom prst="rect">
            <a:avLst/>
          </a:prstGeom>
        </p:spPr>
      </p:pic>
      <p:sp>
        <p:nvSpPr>
          <p:cNvPr id="3" name="Title 2">
            <a:extLst>
              <a:ext uri="{FF2B5EF4-FFF2-40B4-BE49-F238E27FC236}">
                <a16:creationId xmlns:a16="http://schemas.microsoft.com/office/drawing/2014/main" id="{88658174-DA83-5AF0-FED7-C85E3830CCC1}"/>
              </a:ext>
            </a:extLst>
          </p:cNvPr>
          <p:cNvSpPr>
            <a:spLocks noGrp="1"/>
          </p:cNvSpPr>
          <p:nvPr>
            <p:ph type="title"/>
          </p:nvPr>
        </p:nvSpPr>
        <p:spPr>
          <a:xfrm>
            <a:off x="549441" y="234234"/>
            <a:ext cx="9931745" cy="893605"/>
          </a:xfrm>
        </p:spPr>
        <p:txBody>
          <a:bodyPr/>
          <a:lstStyle/>
          <a:p>
            <a:r>
              <a:rPr lang="en-GB" spc="-112" dirty="0"/>
              <a:t>Bridging the gaps: the modern preclinical </a:t>
            </a:r>
            <a:r>
              <a:rPr lang="en-GB" spc="-133" dirty="0"/>
              <a:t>toolbox</a:t>
            </a:r>
            <a:endParaRPr lang="en-US" dirty="0"/>
          </a:p>
        </p:txBody>
      </p:sp>
      <p:sp>
        <p:nvSpPr>
          <p:cNvPr id="34" name="Text Placeholder 33">
            <a:extLst>
              <a:ext uri="{FF2B5EF4-FFF2-40B4-BE49-F238E27FC236}">
                <a16:creationId xmlns:a16="http://schemas.microsoft.com/office/drawing/2014/main" id="{EA54BED9-5F8F-CFDF-2513-D97A15A4DF72}"/>
              </a:ext>
            </a:extLst>
          </p:cNvPr>
          <p:cNvSpPr>
            <a:spLocks noGrp="1"/>
          </p:cNvSpPr>
          <p:nvPr>
            <p:ph type="body" sz="quarter" idx="30"/>
          </p:nvPr>
        </p:nvSpPr>
        <p:spPr>
          <a:xfrm>
            <a:off x="549442" y="1509090"/>
            <a:ext cx="8194239" cy="595043"/>
          </a:xfrm>
        </p:spPr>
        <p:txBody>
          <a:bodyPr/>
          <a:lstStyle/>
          <a:p>
            <a:r>
              <a:rPr lang="en-US" dirty="0"/>
              <a:t>Collective use of traditional and New approach methodologies (NAMs) tools provides more insightful decision making to overcome challenges and mitigate risks</a:t>
            </a:r>
          </a:p>
          <a:p>
            <a:endParaRPr lang="en-US" dirty="0"/>
          </a:p>
          <a:p>
            <a:endParaRPr lang="en-US" dirty="0"/>
          </a:p>
        </p:txBody>
      </p:sp>
      <p:sp>
        <p:nvSpPr>
          <p:cNvPr id="6" name="Footer Placeholder 5">
            <a:extLst>
              <a:ext uri="{FF2B5EF4-FFF2-40B4-BE49-F238E27FC236}">
                <a16:creationId xmlns:a16="http://schemas.microsoft.com/office/drawing/2014/main" id="{20E23EF1-D024-570E-2921-E6678542A733}"/>
              </a:ext>
            </a:extLst>
          </p:cNvPr>
          <p:cNvSpPr>
            <a:spLocks noGrp="1"/>
          </p:cNvSpPr>
          <p:nvPr>
            <p:ph type="ftr" sz="quarter" idx="31"/>
          </p:nvPr>
        </p:nvSpPr>
        <p:spPr>
          <a:xfrm>
            <a:off x="0" y="6189493"/>
            <a:ext cx="12192000" cy="681036"/>
          </a:xfrm>
        </p:spPr>
        <p:txBody>
          <a:bodyPr/>
          <a:lstStyle/>
          <a:p>
            <a:pPr algn="l"/>
            <a:r>
              <a:rPr lang="en-GB" dirty="0"/>
              <a:t>Transforming drug discovery </a:t>
            </a:r>
            <a:r>
              <a:rPr lang="en-GB" b="0" dirty="0"/>
              <a:t>| Non-confidential © CN Bio 2024 </a:t>
            </a:r>
          </a:p>
        </p:txBody>
      </p:sp>
      <p:sp>
        <p:nvSpPr>
          <p:cNvPr id="35" name="Picture Placeholder 34">
            <a:extLst>
              <a:ext uri="{FF2B5EF4-FFF2-40B4-BE49-F238E27FC236}">
                <a16:creationId xmlns:a16="http://schemas.microsoft.com/office/drawing/2014/main" id="{93602E0A-67DD-8D81-B175-93A6D557634F}"/>
              </a:ext>
            </a:extLst>
          </p:cNvPr>
          <p:cNvSpPr>
            <a:spLocks noGrp="1"/>
          </p:cNvSpPr>
          <p:nvPr>
            <p:ph type="pic" sz="quarter" idx="32"/>
          </p:nvPr>
        </p:nvSpPr>
        <p:spPr/>
        <p:txBody>
          <a:bodyPr/>
          <a:lstStyle/>
          <a:p>
            <a:endParaRPr lang="en-GB"/>
          </a:p>
        </p:txBody>
      </p:sp>
      <p:grpSp>
        <p:nvGrpSpPr>
          <p:cNvPr id="9" name="Group 8">
            <a:extLst>
              <a:ext uri="{FF2B5EF4-FFF2-40B4-BE49-F238E27FC236}">
                <a16:creationId xmlns:a16="http://schemas.microsoft.com/office/drawing/2014/main" id="{CF9E7329-5EF2-29EC-C67E-16DBF9EAE28E}"/>
              </a:ext>
            </a:extLst>
          </p:cNvPr>
          <p:cNvGrpSpPr/>
          <p:nvPr/>
        </p:nvGrpSpPr>
        <p:grpSpPr>
          <a:xfrm>
            <a:off x="4142317" y="2938979"/>
            <a:ext cx="1463142" cy="1423020"/>
            <a:chOff x="6094102" y="4119134"/>
            <a:chExt cx="2797353" cy="2791737"/>
          </a:xfrm>
        </p:grpSpPr>
        <p:sp>
          <p:nvSpPr>
            <p:cNvPr id="10" name="object 21">
              <a:extLst>
                <a:ext uri="{FF2B5EF4-FFF2-40B4-BE49-F238E27FC236}">
                  <a16:creationId xmlns:a16="http://schemas.microsoft.com/office/drawing/2014/main" id="{B293E696-9734-D6E4-C582-46753398D37F}"/>
                </a:ext>
              </a:extLst>
            </p:cNvPr>
            <p:cNvSpPr/>
            <p:nvPr/>
          </p:nvSpPr>
          <p:spPr>
            <a:xfrm>
              <a:off x="6189163" y="4199973"/>
              <a:ext cx="2551239" cy="1849425"/>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Arial"/>
                <a:ea typeface="+mn-ea"/>
                <a:cs typeface="+mn-cs"/>
              </a:endParaRPr>
            </a:p>
          </p:txBody>
        </p:sp>
        <p:sp>
          <p:nvSpPr>
            <p:cNvPr id="11" name="object 22">
              <a:extLst>
                <a:ext uri="{FF2B5EF4-FFF2-40B4-BE49-F238E27FC236}">
                  <a16:creationId xmlns:a16="http://schemas.microsoft.com/office/drawing/2014/main" id="{E2EF2A74-6539-5460-1A2A-942737AEB97C}"/>
                </a:ext>
              </a:extLst>
            </p:cNvPr>
            <p:cNvSpPr/>
            <p:nvPr/>
          </p:nvSpPr>
          <p:spPr>
            <a:xfrm>
              <a:off x="6094102" y="4119134"/>
              <a:ext cx="2779318" cy="2130567"/>
            </a:xfrm>
            <a:custGeom>
              <a:avLst/>
              <a:gdLst/>
              <a:ahLst/>
              <a:cxnLst/>
              <a:rect l="l" t="t" r="r" b="b"/>
              <a:pathLst>
                <a:path w="3234690" h="2376804">
                  <a:moveTo>
                    <a:pt x="144079" y="0"/>
                  </a:moveTo>
                  <a:lnTo>
                    <a:pt x="98589" y="7356"/>
                  </a:lnTo>
                  <a:lnTo>
                    <a:pt x="59044" y="27832"/>
                  </a:lnTo>
                  <a:lnTo>
                    <a:pt x="27836" y="59035"/>
                  </a:lnTo>
                  <a:lnTo>
                    <a:pt x="7357" y="98574"/>
                  </a:lnTo>
                  <a:lnTo>
                    <a:pt x="0" y="144058"/>
                  </a:lnTo>
                  <a:lnTo>
                    <a:pt x="0" y="2232633"/>
                  </a:lnTo>
                  <a:lnTo>
                    <a:pt x="7357" y="2278126"/>
                  </a:lnTo>
                  <a:lnTo>
                    <a:pt x="27836" y="2317669"/>
                  </a:lnTo>
                  <a:lnTo>
                    <a:pt x="59044" y="2348872"/>
                  </a:lnTo>
                  <a:lnTo>
                    <a:pt x="98589" y="2369346"/>
                  </a:lnTo>
                  <a:lnTo>
                    <a:pt x="144079" y="2376702"/>
                  </a:lnTo>
                  <a:lnTo>
                    <a:pt x="3090502" y="2376702"/>
                  </a:lnTo>
                  <a:lnTo>
                    <a:pt x="3135992" y="2369346"/>
                  </a:lnTo>
                  <a:lnTo>
                    <a:pt x="3175537" y="2348872"/>
                  </a:lnTo>
                  <a:lnTo>
                    <a:pt x="3206745" y="2317669"/>
                  </a:lnTo>
                  <a:lnTo>
                    <a:pt x="3227224" y="2278126"/>
                  </a:lnTo>
                  <a:lnTo>
                    <a:pt x="3234582" y="2232633"/>
                  </a:lnTo>
                  <a:lnTo>
                    <a:pt x="3234582" y="1142310"/>
                  </a:lnTo>
                  <a:lnTo>
                    <a:pt x="3234582" y="144058"/>
                  </a:lnTo>
                  <a:lnTo>
                    <a:pt x="3227224" y="98574"/>
                  </a:lnTo>
                  <a:lnTo>
                    <a:pt x="3206745" y="59035"/>
                  </a:lnTo>
                  <a:lnTo>
                    <a:pt x="3175537" y="27832"/>
                  </a:lnTo>
                  <a:lnTo>
                    <a:pt x="3135992" y="7356"/>
                  </a:lnTo>
                  <a:lnTo>
                    <a:pt x="3090502" y="0"/>
                  </a:lnTo>
                  <a:lnTo>
                    <a:pt x="144079" y="0"/>
                  </a:lnTo>
                  <a:close/>
                </a:path>
              </a:pathLst>
            </a:custGeom>
            <a:ln w="114300">
              <a:solidFill>
                <a:srgbClr val="F1F2F2"/>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Arial"/>
                <a:ea typeface="+mn-ea"/>
                <a:cs typeface="+mn-cs"/>
              </a:endParaRPr>
            </a:p>
          </p:txBody>
        </p:sp>
        <p:sp>
          <p:nvSpPr>
            <p:cNvPr id="12" name="object 27">
              <a:extLst>
                <a:ext uri="{FF2B5EF4-FFF2-40B4-BE49-F238E27FC236}">
                  <a16:creationId xmlns:a16="http://schemas.microsoft.com/office/drawing/2014/main" id="{91EA6184-FB20-37F0-1CE3-7E70F6AAC21C}"/>
                </a:ext>
              </a:extLst>
            </p:cNvPr>
            <p:cNvSpPr txBox="1"/>
            <p:nvPr/>
          </p:nvSpPr>
          <p:spPr>
            <a:xfrm>
              <a:off x="6245154" y="6529515"/>
              <a:ext cx="2646301" cy="381356"/>
            </a:xfrm>
            <a:prstGeom prst="rect">
              <a:avLst/>
            </a:prstGeom>
          </p:spPr>
          <p:txBody>
            <a:bodyPr vert="horz" wrap="square" lIns="0" tIns="9627" rIns="0" bIns="0" rtlCol="0">
              <a:spAutoFit/>
            </a:bodyPr>
            <a:lstStyle/>
            <a:p>
              <a:pPr marL="7701" marR="0" lvl="0" indent="0" algn="ctr" defTabSz="914400" rtl="0" eaLnBrk="1" fontAlgn="auto" latinLnBrk="0" hangingPunct="1">
                <a:lnSpc>
                  <a:spcPct val="100000"/>
                </a:lnSpc>
                <a:spcBef>
                  <a:spcPts val="76"/>
                </a:spcBef>
                <a:spcAft>
                  <a:spcPts val="0"/>
                </a:spcAft>
                <a:buClrTx/>
                <a:buSzTx/>
                <a:buFontTx/>
                <a:buNone/>
                <a:tabLst/>
                <a:defRPr/>
              </a:pPr>
              <a:r>
                <a:rPr kumimoji="0" lang="en-GB" sz="1200" b="1" i="1" u="none" strike="noStrike" kern="1200" cap="none" spc="0" normalizeH="0" baseline="0" noProof="0" dirty="0">
                  <a:ln>
                    <a:noFill/>
                  </a:ln>
                  <a:solidFill>
                    <a:srgbClr val="3B617B"/>
                  </a:solidFill>
                  <a:effectLst/>
                  <a:uLnTx/>
                  <a:uFillTx/>
                  <a:latin typeface="Montserrat-BoldItalic"/>
                  <a:ea typeface="+mn-ea"/>
                  <a:cs typeface="Montserrat-BoldItalic"/>
                </a:rPr>
                <a:t>I</a:t>
              </a:r>
              <a:r>
                <a:rPr kumimoji="0" sz="1200" b="1" i="1" u="none" strike="noStrike" kern="1200" cap="none" spc="0" normalizeH="0" baseline="0" noProof="0" dirty="0">
                  <a:ln>
                    <a:noFill/>
                  </a:ln>
                  <a:solidFill>
                    <a:srgbClr val="3B617B"/>
                  </a:solidFill>
                  <a:effectLst/>
                  <a:uLnTx/>
                  <a:uFillTx/>
                  <a:latin typeface="Montserrat-BoldItalic"/>
                  <a:ea typeface="+mn-ea"/>
                  <a:cs typeface="Montserrat-BoldItalic"/>
                </a:rPr>
                <a:t>n</a:t>
              </a:r>
              <a:r>
                <a:rPr kumimoji="0" sz="1200" b="1" i="1" u="none" strike="noStrike" kern="1200" cap="none" spc="-67" normalizeH="0" baseline="0" noProof="0" dirty="0">
                  <a:ln>
                    <a:noFill/>
                  </a:ln>
                  <a:solidFill>
                    <a:srgbClr val="3B617B"/>
                  </a:solidFill>
                  <a:effectLst/>
                  <a:uLnTx/>
                  <a:uFillTx/>
                  <a:latin typeface="Montserrat-BoldItalic"/>
                  <a:ea typeface="+mn-ea"/>
                  <a:cs typeface="Montserrat-BoldItalic"/>
                </a:rPr>
                <a:t> </a:t>
              </a:r>
              <a:r>
                <a:rPr kumimoji="0" lang="en-GB" sz="1200" b="1" i="1" u="none" strike="noStrike" kern="1200" cap="none" spc="-6" normalizeH="0" baseline="0" noProof="0" dirty="0">
                  <a:ln>
                    <a:noFill/>
                  </a:ln>
                  <a:solidFill>
                    <a:srgbClr val="3B617B"/>
                  </a:solidFill>
                  <a:effectLst/>
                  <a:uLnTx/>
                  <a:uFillTx/>
                  <a:latin typeface="Montserrat-BoldItalic"/>
                  <a:ea typeface="+mn-ea"/>
                  <a:cs typeface="Montserrat-BoldItalic"/>
                </a:rPr>
                <a:t>v</a:t>
              </a:r>
              <a:r>
                <a:rPr kumimoji="0" sz="1200" b="1" i="1" u="none" strike="noStrike" kern="1200" cap="none" spc="-6" normalizeH="0" baseline="0" noProof="0" dirty="0" err="1">
                  <a:ln>
                    <a:noFill/>
                  </a:ln>
                  <a:solidFill>
                    <a:srgbClr val="3B617B"/>
                  </a:solidFill>
                  <a:effectLst/>
                  <a:uLnTx/>
                  <a:uFillTx/>
                  <a:latin typeface="Montserrat-BoldItalic"/>
                  <a:ea typeface="+mn-ea"/>
                  <a:cs typeface="Montserrat-BoldItalic"/>
                </a:rPr>
                <a:t>ivo</a:t>
              </a:r>
              <a:endParaRPr kumimoji="0" sz="1200" b="0" i="0" u="none" strike="noStrike" kern="1200" cap="none" spc="0" normalizeH="0" baseline="0" noProof="0" dirty="0">
                <a:ln>
                  <a:noFill/>
                </a:ln>
                <a:solidFill>
                  <a:srgbClr val="000000"/>
                </a:solidFill>
                <a:effectLst/>
                <a:uLnTx/>
                <a:uFillTx/>
                <a:latin typeface="Montserrat-BoldItalic"/>
                <a:ea typeface="+mn-ea"/>
                <a:cs typeface="Montserrat-BoldItalic"/>
              </a:endParaRPr>
            </a:p>
          </p:txBody>
        </p:sp>
        <p:sp>
          <p:nvSpPr>
            <p:cNvPr id="13" name="object 21">
              <a:extLst>
                <a:ext uri="{FF2B5EF4-FFF2-40B4-BE49-F238E27FC236}">
                  <a16:creationId xmlns:a16="http://schemas.microsoft.com/office/drawing/2014/main" id="{B4A7182A-10B2-5C54-9635-F69305B25539}"/>
                </a:ext>
              </a:extLst>
            </p:cNvPr>
            <p:cNvSpPr/>
            <p:nvPr/>
          </p:nvSpPr>
          <p:spPr>
            <a:xfrm>
              <a:off x="6207197" y="4207024"/>
              <a:ext cx="2551240" cy="1947845"/>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9" name="Group 38">
            <a:extLst>
              <a:ext uri="{FF2B5EF4-FFF2-40B4-BE49-F238E27FC236}">
                <a16:creationId xmlns:a16="http://schemas.microsoft.com/office/drawing/2014/main" id="{F32DFDDA-07B8-E06B-AD39-31712C2B2AA6}"/>
              </a:ext>
            </a:extLst>
          </p:cNvPr>
          <p:cNvGrpSpPr/>
          <p:nvPr/>
        </p:nvGrpSpPr>
        <p:grpSpPr>
          <a:xfrm>
            <a:off x="443518" y="3011986"/>
            <a:ext cx="3192423" cy="1255719"/>
            <a:chOff x="5463331" y="2397356"/>
            <a:chExt cx="3192423" cy="1255719"/>
          </a:xfrm>
        </p:grpSpPr>
        <p:grpSp>
          <p:nvGrpSpPr>
            <p:cNvPr id="25" name="Group 24">
              <a:extLst>
                <a:ext uri="{FF2B5EF4-FFF2-40B4-BE49-F238E27FC236}">
                  <a16:creationId xmlns:a16="http://schemas.microsoft.com/office/drawing/2014/main" id="{06DFDD14-D82C-5D18-E0B1-3519FCFE76B6}"/>
                </a:ext>
              </a:extLst>
            </p:cNvPr>
            <p:cNvGrpSpPr/>
            <p:nvPr/>
          </p:nvGrpSpPr>
          <p:grpSpPr>
            <a:xfrm>
              <a:off x="7073710" y="2397356"/>
              <a:ext cx="1582044" cy="1255719"/>
              <a:chOff x="5799957" y="2012558"/>
              <a:chExt cx="2636739" cy="2092868"/>
            </a:xfrm>
          </p:grpSpPr>
          <p:sp>
            <p:nvSpPr>
              <p:cNvPr id="26" name="object 9">
                <a:extLst>
                  <a:ext uri="{FF2B5EF4-FFF2-40B4-BE49-F238E27FC236}">
                    <a16:creationId xmlns:a16="http://schemas.microsoft.com/office/drawing/2014/main" id="{CBABE337-AD1B-8D04-C2EB-3ED28138D352}"/>
                  </a:ext>
                </a:extLst>
              </p:cNvPr>
              <p:cNvSpPr/>
              <p:nvPr/>
            </p:nvSpPr>
            <p:spPr>
              <a:xfrm>
                <a:off x="5929509" y="2037646"/>
                <a:ext cx="2244921" cy="1521955"/>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000000"/>
                  </a:solidFill>
                  <a:effectLst/>
                  <a:uLnTx/>
                  <a:uFillTx/>
                  <a:latin typeface="Arial"/>
                  <a:ea typeface="+mn-ea"/>
                  <a:cs typeface="+mn-cs"/>
                </a:endParaRPr>
              </a:p>
            </p:txBody>
          </p:sp>
          <p:sp>
            <p:nvSpPr>
              <p:cNvPr id="27" name="object 10">
                <a:extLst>
                  <a:ext uri="{FF2B5EF4-FFF2-40B4-BE49-F238E27FC236}">
                    <a16:creationId xmlns:a16="http://schemas.microsoft.com/office/drawing/2014/main" id="{F627167C-1776-D856-6757-079079E1FABD}"/>
                  </a:ext>
                </a:extLst>
              </p:cNvPr>
              <p:cNvSpPr/>
              <p:nvPr/>
            </p:nvSpPr>
            <p:spPr>
              <a:xfrm>
                <a:off x="5957564" y="2012558"/>
                <a:ext cx="2318346" cy="1618013"/>
              </a:xfrm>
              <a:custGeom>
                <a:avLst/>
                <a:gdLst/>
                <a:ahLst/>
                <a:cxnLst/>
                <a:rect l="l" t="t" r="r" b="b"/>
                <a:pathLst>
                  <a:path w="3229609" h="2376804">
                    <a:moveTo>
                      <a:pt x="144079" y="0"/>
                    </a:moveTo>
                    <a:lnTo>
                      <a:pt x="98589" y="7356"/>
                    </a:lnTo>
                    <a:lnTo>
                      <a:pt x="59044" y="27832"/>
                    </a:lnTo>
                    <a:lnTo>
                      <a:pt x="27836" y="59035"/>
                    </a:lnTo>
                    <a:lnTo>
                      <a:pt x="7357" y="98574"/>
                    </a:lnTo>
                    <a:lnTo>
                      <a:pt x="0" y="144058"/>
                    </a:lnTo>
                    <a:lnTo>
                      <a:pt x="0" y="2232633"/>
                    </a:lnTo>
                    <a:lnTo>
                      <a:pt x="7357" y="2278126"/>
                    </a:lnTo>
                    <a:lnTo>
                      <a:pt x="27836" y="2317669"/>
                    </a:lnTo>
                    <a:lnTo>
                      <a:pt x="59044" y="2348872"/>
                    </a:lnTo>
                    <a:lnTo>
                      <a:pt x="98589" y="2369346"/>
                    </a:lnTo>
                    <a:lnTo>
                      <a:pt x="144079" y="2376702"/>
                    </a:lnTo>
                    <a:lnTo>
                      <a:pt x="3085141" y="2376702"/>
                    </a:lnTo>
                    <a:lnTo>
                      <a:pt x="3130635" y="2369346"/>
                    </a:lnTo>
                    <a:lnTo>
                      <a:pt x="3170181" y="2348872"/>
                    </a:lnTo>
                    <a:lnTo>
                      <a:pt x="3201387" y="2317669"/>
                    </a:lnTo>
                    <a:lnTo>
                      <a:pt x="3221864" y="2278126"/>
                    </a:lnTo>
                    <a:lnTo>
                      <a:pt x="3229221" y="2232633"/>
                    </a:lnTo>
                    <a:lnTo>
                      <a:pt x="3229221" y="1142310"/>
                    </a:lnTo>
                    <a:lnTo>
                      <a:pt x="3229221" y="144058"/>
                    </a:lnTo>
                    <a:lnTo>
                      <a:pt x="3221864" y="98574"/>
                    </a:lnTo>
                    <a:lnTo>
                      <a:pt x="3201387" y="59035"/>
                    </a:lnTo>
                    <a:lnTo>
                      <a:pt x="3170181" y="27832"/>
                    </a:lnTo>
                    <a:lnTo>
                      <a:pt x="3130635" y="7356"/>
                    </a:lnTo>
                    <a:lnTo>
                      <a:pt x="3085141" y="0"/>
                    </a:lnTo>
                    <a:lnTo>
                      <a:pt x="144079" y="0"/>
                    </a:lnTo>
                    <a:close/>
                  </a:path>
                </a:pathLst>
              </a:custGeom>
              <a:ln w="114300">
                <a:solidFill>
                  <a:srgbClr val="F1F2F2"/>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000000"/>
                  </a:solidFill>
                  <a:effectLst/>
                  <a:uLnTx/>
                  <a:uFillTx/>
                  <a:latin typeface="Arial"/>
                  <a:ea typeface="+mn-ea"/>
                  <a:cs typeface="+mn-cs"/>
                </a:endParaRPr>
              </a:p>
            </p:txBody>
          </p:sp>
          <p:sp>
            <p:nvSpPr>
              <p:cNvPr id="28" name="object 24">
                <a:extLst>
                  <a:ext uri="{FF2B5EF4-FFF2-40B4-BE49-F238E27FC236}">
                    <a16:creationId xmlns:a16="http://schemas.microsoft.com/office/drawing/2014/main" id="{4CCB035C-7701-07CD-43B7-A35285DEFB6D}"/>
                  </a:ext>
                </a:extLst>
              </p:cNvPr>
              <p:cNvSpPr txBox="1"/>
              <p:nvPr/>
            </p:nvSpPr>
            <p:spPr>
              <a:xfrm>
                <a:off x="5799957" y="3911039"/>
                <a:ext cx="2636739" cy="194387"/>
              </a:xfrm>
              <a:prstGeom prst="rect">
                <a:avLst/>
              </a:prstGeom>
            </p:spPr>
            <p:txBody>
              <a:bodyPr vert="horz" wrap="square" lIns="0" tIns="9627" rIns="0" bIns="0" rtlCol="0">
                <a:spAutoFit/>
              </a:bodyPr>
              <a:lstStyle/>
              <a:p>
                <a:pPr marL="7701" marR="0" lvl="0" indent="0" algn="ctr" defTabSz="914400" rtl="0" eaLnBrk="1" fontAlgn="auto" latinLnBrk="0" hangingPunct="1">
                  <a:lnSpc>
                    <a:spcPct val="100000"/>
                  </a:lnSpc>
                  <a:spcBef>
                    <a:spcPts val="76"/>
                  </a:spcBef>
                  <a:spcAft>
                    <a:spcPts val="0"/>
                  </a:spcAft>
                  <a:buClrTx/>
                  <a:buSzTx/>
                  <a:buFontTx/>
                  <a:buNone/>
                  <a:tabLst/>
                  <a:defRPr/>
                </a:pPr>
                <a:r>
                  <a:rPr kumimoji="0" sz="1200" b="1" i="0" u="none" strike="noStrike" kern="1200" cap="none" spc="0" normalizeH="0" baseline="0" noProof="0" dirty="0">
                    <a:ln>
                      <a:noFill/>
                    </a:ln>
                    <a:solidFill>
                      <a:srgbClr val="3B617B"/>
                    </a:solidFill>
                    <a:effectLst/>
                    <a:uLnTx/>
                    <a:uFillTx/>
                    <a:latin typeface="Montserrat"/>
                    <a:ea typeface="+mn-ea"/>
                    <a:cs typeface="Montserrat"/>
                  </a:rPr>
                  <a:t>3D</a:t>
                </a:r>
                <a:r>
                  <a:rPr kumimoji="0" sz="1200" b="1" i="0" u="none" strike="noStrike" kern="1200" cap="none" spc="-64" normalizeH="0" baseline="0" noProof="0" dirty="0">
                    <a:ln>
                      <a:noFill/>
                    </a:ln>
                    <a:solidFill>
                      <a:srgbClr val="3B617B"/>
                    </a:solidFill>
                    <a:effectLst/>
                    <a:uLnTx/>
                    <a:uFillTx/>
                    <a:latin typeface="Montserrat"/>
                    <a:ea typeface="+mn-ea"/>
                    <a:cs typeface="Montserrat"/>
                  </a:rPr>
                  <a:t> </a:t>
                </a:r>
                <a:r>
                  <a:rPr kumimoji="0" sz="1200" b="1" i="0" u="none" strike="noStrike" kern="1200" cap="none" spc="-3" normalizeH="0" baseline="0" noProof="0" dirty="0">
                    <a:ln>
                      <a:noFill/>
                    </a:ln>
                    <a:solidFill>
                      <a:srgbClr val="3B617B"/>
                    </a:solidFill>
                    <a:effectLst/>
                    <a:uLnTx/>
                    <a:uFillTx/>
                    <a:latin typeface="Montserrat"/>
                    <a:ea typeface="+mn-ea"/>
                    <a:cs typeface="Montserrat"/>
                  </a:rPr>
                  <a:t>organoids</a:t>
                </a:r>
                <a:endParaRPr kumimoji="0" sz="1200" b="0" i="0" u="none" strike="noStrike" kern="1200" cap="none" spc="0" normalizeH="0" baseline="0" noProof="0" dirty="0">
                  <a:ln>
                    <a:noFill/>
                  </a:ln>
                  <a:solidFill>
                    <a:srgbClr val="000000"/>
                  </a:solidFill>
                  <a:effectLst/>
                  <a:uLnTx/>
                  <a:uFillTx/>
                  <a:latin typeface="Montserrat"/>
                  <a:ea typeface="+mn-ea"/>
                  <a:cs typeface="Montserrat"/>
                </a:endParaRPr>
              </a:p>
            </p:txBody>
          </p:sp>
        </p:grpSp>
        <p:grpSp>
          <p:nvGrpSpPr>
            <p:cNvPr id="29" name="Group 28">
              <a:extLst>
                <a:ext uri="{FF2B5EF4-FFF2-40B4-BE49-F238E27FC236}">
                  <a16:creationId xmlns:a16="http://schemas.microsoft.com/office/drawing/2014/main" id="{97D4BB23-E662-3FE0-0276-B27D63FB9853}"/>
                </a:ext>
              </a:extLst>
            </p:cNvPr>
            <p:cNvGrpSpPr/>
            <p:nvPr/>
          </p:nvGrpSpPr>
          <p:grpSpPr>
            <a:xfrm>
              <a:off x="5463331" y="2406378"/>
              <a:ext cx="1457073" cy="1237278"/>
              <a:chOff x="2696988" y="1689608"/>
              <a:chExt cx="2652664" cy="2634602"/>
            </a:xfrm>
          </p:grpSpPr>
          <p:grpSp>
            <p:nvGrpSpPr>
              <p:cNvPr id="30" name="Group 29">
                <a:extLst>
                  <a:ext uri="{FF2B5EF4-FFF2-40B4-BE49-F238E27FC236}">
                    <a16:creationId xmlns:a16="http://schemas.microsoft.com/office/drawing/2014/main" id="{58FB7607-D489-9750-0ACA-D86257E31F26}"/>
                  </a:ext>
                </a:extLst>
              </p:cNvPr>
              <p:cNvGrpSpPr/>
              <p:nvPr/>
            </p:nvGrpSpPr>
            <p:grpSpPr>
              <a:xfrm>
                <a:off x="2696988" y="1689608"/>
                <a:ext cx="2646301" cy="2101069"/>
                <a:chOff x="2333196" y="1728936"/>
                <a:chExt cx="2646301" cy="2101069"/>
              </a:xfrm>
            </p:grpSpPr>
            <p:pic>
              <p:nvPicPr>
                <p:cNvPr id="32" name="Picture 2" descr="Image result for cell lines mcf7">
                  <a:extLst>
                    <a:ext uri="{FF2B5EF4-FFF2-40B4-BE49-F238E27FC236}">
                      <a16:creationId xmlns:a16="http://schemas.microsoft.com/office/drawing/2014/main" id="{8AD00CE3-31AB-DEE9-D2F4-3F117948DE7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8434"/>
                <a:stretch/>
              </p:blipFill>
              <p:spPr bwMode="auto">
                <a:xfrm>
                  <a:off x="2378802" y="1782130"/>
                  <a:ext cx="2550201" cy="1849415"/>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3" name="object 12">
                  <a:extLst>
                    <a:ext uri="{FF2B5EF4-FFF2-40B4-BE49-F238E27FC236}">
                      <a16:creationId xmlns:a16="http://schemas.microsoft.com/office/drawing/2014/main" id="{BE4F9CB5-4023-FCBF-F25F-06CF6416A6E0}"/>
                    </a:ext>
                  </a:extLst>
                </p:cNvPr>
                <p:cNvSpPr/>
                <p:nvPr/>
              </p:nvSpPr>
              <p:spPr>
                <a:xfrm>
                  <a:off x="2333196" y="1728936"/>
                  <a:ext cx="2646301" cy="2101069"/>
                </a:xfrm>
                <a:custGeom>
                  <a:avLst/>
                  <a:gdLst/>
                  <a:ahLst/>
                  <a:cxnLst/>
                  <a:rect l="l" t="t" r="r" b="b"/>
                  <a:pathLst>
                    <a:path w="3234690" h="2376804">
                      <a:moveTo>
                        <a:pt x="144079" y="0"/>
                      </a:moveTo>
                      <a:lnTo>
                        <a:pt x="98589" y="7356"/>
                      </a:lnTo>
                      <a:lnTo>
                        <a:pt x="59044" y="27832"/>
                      </a:lnTo>
                      <a:lnTo>
                        <a:pt x="27836" y="59035"/>
                      </a:lnTo>
                      <a:lnTo>
                        <a:pt x="7357" y="98574"/>
                      </a:lnTo>
                      <a:lnTo>
                        <a:pt x="0" y="144058"/>
                      </a:lnTo>
                      <a:lnTo>
                        <a:pt x="0" y="2232633"/>
                      </a:lnTo>
                      <a:lnTo>
                        <a:pt x="7357" y="2278126"/>
                      </a:lnTo>
                      <a:lnTo>
                        <a:pt x="27836" y="2317669"/>
                      </a:lnTo>
                      <a:lnTo>
                        <a:pt x="59044" y="2348872"/>
                      </a:lnTo>
                      <a:lnTo>
                        <a:pt x="98589" y="2369346"/>
                      </a:lnTo>
                      <a:lnTo>
                        <a:pt x="144079" y="2376702"/>
                      </a:lnTo>
                      <a:lnTo>
                        <a:pt x="3090502" y="2376702"/>
                      </a:lnTo>
                      <a:lnTo>
                        <a:pt x="3135992" y="2369346"/>
                      </a:lnTo>
                      <a:lnTo>
                        <a:pt x="3175537" y="2348872"/>
                      </a:lnTo>
                      <a:lnTo>
                        <a:pt x="3206745" y="2317669"/>
                      </a:lnTo>
                      <a:lnTo>
                        <a:pt x="3227224" y="2278126"/>
                      </a:lnTo>
                      <a:lnTo>
                        <a:pt x="3234582" y="2232633"/>
                      </a:lnTo>
                      <a:lnTo>
                        <a:pt x="3234582" y="1142310"/>
                      </a:lnTo>
                      <a:lnTo>
                        <a:pt x="3234582" y="144058"/>
                      </a:lnTo>
                      <a:lnTo>
                        <a:pt x="3227224" y="98574"/>
                      </a:lnTo>
                      <a:lnTo>
                        <a:pt x="3206745" y="59035"/>
                      </a:lnTo>
                      <a:lnTo>
                        <a:pt x="3175537" y="27832"/>
                      </a:lnTo>
                      <a:lnTo>
                        <a:pt x="3135992" y="7356"/>
                      </a:lnTo>
                      <a:lnTo>
                        <a:pt x="3090502" y="0"/>
                      </a:lnTo>
                      <a:lnTo>
                        <a:pt x="144079" y="0"/>
                      </a:lnTo>
                      <a:close/>
                    </a:path>
                  </a:pathLst>
                </a:custGeom>
                <a:ln w="116101">
                  <a:solidFill>
                    <a:srgbClr val="F1F2F2"/>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Arial"/>
                    <a:ea typeface="+mn-ea"/>
                    <a:cs typeface="+mn-cs"/>
                  </a:endParaRPr>
                </a:p>
              </p:txBody>
            </p:sp>
          </p:grpSp>
          <p:sp>
            <p:nvSpPr>
              <p:cNvPr id="31" name="object 25">
                <a:extLst>
                  <a:ext uri="{FF2B5EF4-FFF2-40B4-BE49-F238E27FC236}">
                    <a16:creationId xmlns:a16="http://schemas.microsoft.com/office/drawing/2014/main" id="{19081D04-75AF-4426-87BF-CF5234DFC3AC}"/>
                  </a:ext>
                </a:extLst>
              </p:cNvPr>
              <p:cNvSpPr txBox="1"/>
              <p:nvPr/>
            </p:nvSpPr>
            <p:spPr>
              <a:xfrm>
                <a:off x="2748959" y="4132581"/>
                <a:ext cx="2600693" cy="191629"/>
              </a:xfrm>
              <a:prstGeom prst="rect">
                <a:avLst/>
              </a:prstGeom>
            </p:spPr>
            <p:txBody>
              <a:bodyPr vert="horz" wrap="square" lIns="0" tIns="9627" rIns="0" bIns="0" rtlCol="0">
                <a:spAutoFit/>
              </a:bodyPr>
              <a:lstStyle/>
              <a:p>
                <a:pPr marL="7701" marR="0" lvl="0" indent="0" algn="ctr" defTabSz="914400" rtl="0" eaLnBrk="1" fontAlgn="auto" latinLnBrk="0" hangingPunct="1">
                  <a:lnSpc>
                    <a:spcPct val="100000"/>
                  </a:lnSpc>
                  <a:spcBef>
                    <a:spcPts val="76"/>
                  </a:spcBef>
                  <a:spcAft>
                    <a:spcPts val="0"/>
                  </a:spcAft>
                  <a:buClrTx/>
                  <a:buSzTx/>
                  <a:buFontTx/>
                  <a:buNone/>
                  <a:tabLst/>
                  <a:defRPr/>
                </a:pPr>
                <a:r>
                  <a:rPr kumimoji="0" sz="1182" b="1" i="0" u="none" strike="noStrike" kern="1200" cap="none" spc="0" normalizeH="0" baseline="0" noProof="0" dirty="0">
                    <a:ln>
                      <a:noFill/>
                    </a:ln>
                    <a:solidFill>
                      <a:srgbClr val="3B617B"/>
                    </a:solidFill>
                    <a:effectLst/>
                    <a:uLnTx/>
                    <a:uFillTx/>
                    <a:latin typeface="Montserrat"/>
                    <a:ea typeface="+mn-ea"/>
                    <a:cs typeface="Montserrat"/>
                  </a:rPr>
                  <a:t>2D</a:t>
                </a:r>
                <a:r>
                  <a:rPr kumimoji="0" sz="1182" b="1" i="0" u="none" strike="noStrike" kern="1200" cap="none" spc="-67" normalizeH="0" baseline="0" noProof="0" dirty="0">
                    <a:ln>
                      <a:noFill/>
                    </a:ln>
                    <a:solidFill>
                      <a:srgbClr val="3B617B"/>
                    </a:solidFill>
                    <a:effectLst/>
                    <a:uLnTx/>
                    <a:uFillTx/>
                    <a:latin typeface="Montserrat"/>
                    <a:ea typeface="+mn-ea"/>
                    <a:cs typeface="Montserrat"/>
                  </a:rPr>
                  <a:t> </a:t>
                </a:r>
                <a:r>
                  <a:rPr kumimoji="0" lang="en-GB" sz="1182" b="1" i="0" u="none" strike="noStrike" kern="1200" cap="none" spc="-67" normalizeH="0" baseline="0" noProof="0" dirty="0">
                    <a:ln>
                      <a:noFill/>
                    </a:ln>
                    <a:solidFill>
                      <a:srgbClr val="3B617B"/>
                    </a:solidFill>
                    <a:effectLst/>
                    <a:uLnTx/>
                    <a:uFillTx/>
                    <a:latin typeface="Montserrat"/>
                    <a:ea typeface="+mn-ea"/>
                    <a:cs typeface="Montserrat"/>
                  </a:rPr>
                  <a:t>cell </a:t>
                </a:r>
                <a:r>
                  <a:rPr kumimoji="0" sz="1182" b="1" i="0" u="none" strike="noStrike" kern="1200" cap="none" spc="3" normalizeH="0" baseline="0" noProof="0" dirty="0">
                    <a:ln>
                      <a:noFill/>
                    </a:ln>
                    <a:solidFill>
                      <a:srgbClr val="3B617B"/>
                    </a:solidFill>
                    <a:effectLst/>
                    <a:uLnTx/>
                    <a:uFillTx/>
                    <a:latin typeface="Montserrat"/>
                    <a:ea typeface="+mn-ea"/>
                    <a:cs typeface="Montserrat"/>
                  </a:rPr>
                  <a:t>culture</a:t>
                </a:r>
                <a:endParaRPr kumimoji="0" sz="1182" b="0" i="0" u="none" strike="noStrike" kern="1200" cap="none" spc="0" normalizeH="0" baseline="0" noProof="0" dirty="0">
                  <a:ln>
                    <a:noFill/>
                  </a:ln>
                  <a:solidFill>
                    <a:srgbClr val="000000"/>
                  </a:solidFill>
                  <a:effectLst/>
                  <a:uLnTx/>
                  <a:uFillTx/>
                  <a:latin typeface="Montserrat"/>
                  <a:ea typeface="+mn-ea"/>
                  <a:cs typeface="Montserrat"/>
                </a:endParaRPr>
              </a:p>
            </p:txBody>
          </p:sp>
        </p:grpSp>
      </p:grpSp>
      <p:sp>
        <p:nvSpPr>
          <p:cNvPr id="2" name="object 27">
            <a:extLst>
              <a:ext uri="{FF2B5EF4-FFF2-40B4-BE49-F238E27FC236}">
                <a16:creationId xmlns:a16="http://schemas.microsoft.com/office/drawing/2014/main" id="{C0D357CA-0D44-E5A4-0484-9F845EF8E6CE}"/>
              </a:ext>
            </a:extLst>
          </p:cNvPr>
          <p:cNvSpPr txBox="1"/>
          <p:nvPr/>
        </p:nvSpPr>
        <p:spPr>
          <a:xfrm>
            <a:off x="1738710" y="2483205"/>
            <a:ext cx="2564632" cy="225165"/>
          </a:xfrm>
          <a:prstGeom prst="rect">
            <a:avLst/>
          </a:prstGeom>
        </p:spPr>
        <p:txBody>
          <a:bodyPr vert="horz" wrap="square" lIns="0" tIns="9627" rIns="0" bIns="0" rtlCol="0">
            <a:spAutoFit/>
          </a:bodyPr>
          <a:lstStyle/>
          <a:p>
            <a:pPr marL="7701" marR="0" lvl="0" indent="0" algn="ctr" defTabSz="914400" rtl="0" eaLnBrk="1" fontAlgn="auto" latinLnBrk="0" hangingPunct="1">
              <a:lnSpc>
                <a:spcPct val="100000"/>
              </a:lnSpc>
              <a:spcBef>
                <a:spcPts val="76"/>
              </a:spcBef>
              <a:spcAft>
                <a:spcPts val="0"/>
              </a:spcAft>
              <a:buClrTx/>
              <a:buSzTx/>
              <a:buFontTx/>
              <a:buNone/>
              <a:tabLst/>
              <a:defRPr/>
            </a:pPr>
            <a:r>
              <a:rPr lang="en-GB" sz="1400" b="1" dirty="0">
                <a:solidFill>
                  <a:srgbClr val="3B617B"/>
                </a:solidFill>
                <a:latin typeface="Montserrat-BoldItalic"/>
                <a:cs typeface="Montserrat-BoldItalic"/>
              </a:rPr>
              <a:t>Traditional</a:t>
            </a:r>
            <a:r>
              <a:rPr lang="en-GB" sz="1400" b="1" i="1" dirty="0">
                <a:solidFill>
                  <a:srgbClr val="3B617B"/>
                </a:solidFill>
                <a:latin typeface="Montserrat-BoldItalic"/>
                <a:cs typeface="Montserrat-BoldItalic"/>
              </a:rPr>
              <a:t> </a:t>
            </a:r>
            <a:r>
              <a:rPr lang="en-GB" sz="1400" b="1" dirty="0">
                <a:solidFill>
                  <a:srgbClr val="3B617B"/>
                </a:solidFill>
                <a:latin typeface="Montserrat-BoldItalic"/>
                <a:cs typeface="Montserrat-BoldItalic"/>
              </a:rPr>
              <a:t>approaches</a:t>
            </a:r>
            <a:endParaRPr kumimoji="0" sz="1400" b="0" u="none" strike="noStrike" kern="1200" cap="none" spc="0" normalizeH="0" baseline="0" noProof="0" dirty="0">
              <a:ln>
                <a:noFill/>
              </a:ln>
              <a:solidFill>
                <a:srgbClr val="000000"/>
              </a:solidFill>
              <a:effectLst/>
              <a:uLnTx/>
              <a:uFillTx/>
              <a:latin typeface="Montserrat-BoldItalic"/>
              <a:ea typeface="+mn-ea"/>
              <a:cs typeface="Montserrat-BoldItalic"/>
            </a:endParaRPr>
          </a:p>
        </p:txBody>
      </p:sp>
      <p:grpSp>
        <p:nvGrpSpPr>
          <p:cNvPr id="37" name="Group 36">
            <a:extLst>
              <a:ext uri="{FF2B5EF4-FFF2-40B4-BE49-F238E27FC236}">
                <a16:creationId xmlns:a16="http://schemas.microsoft.com/office/drawing/2014/main" id="{31E986FE-41B3-8644-15BD-0151B06324AD}"/>
              </a:ext>
            </a:extLst>
          </p:cNvPr>
          <p:cNvGrpSpPr/>
          <p:nvPr/>
        </p:nvGrpSpPr>
        <p:grpSpPr>
          <a:xfrm>
            <a:off x="481986" y="4594733"/>
            <a:ext cx="3063175" cy="1481556"/>
            <a:chOff x="7740305" y="4632136"/>
            <a:chExt cx="3063175" cy="1481556"/>
          </a:xfrm>
        </p:grpSpPr>
        <p:sp>
          <p:nvSpPr>
            <p:cNvPr id="4" name="TextBox 3">
              <a:extLst>
                <a:ext uri="{FF2B5EF4-FFF2-40B4-BE49-F238E27FC236}">
                  <a16:creationId xmlns:a16="http://schemas.microsoft.com/office/drawing/2014/main" id="{3A836CB1-FFDF-A99D-04B5-34E360B79923}"/>
                </a:ext>
              </a:extLst>
            </p:cNvPr>
            <p:cNvSpPr txBox="1"/>
            <p:nvPr/>
          </p:nvSpPr>
          <p:spPr>
            <a:xfrm>
              <a:off x="7740305" y="5174943"/>
              <a:ext cx="1616380" cy="600164"/>
            </a:xfrm>
            <a:prstGeom prst="rect">
              <a:avLst/>
            </a:prstGeom>
            <a:noFill/>
          </p:spPr>
          <p:txBody>
            <a:bodyPr wrap="square" rtlCol="0">
              <a:spAutoFit/>
            </a:bodyPr>
            <a:lstStyle/>
            <a:p>
              <a:pPr algn="ctr"/>
              <a:r>
                <a:rPr lang="en-GB" sz="1100" dirty="0">
                  <a:solidFill>
                    <a:schemeClr val="accent6"/>
                  </a:solidFill>
                </a:rPr>
                <a:t>Human cells</a:t>
              </a:r>
            </a:p>
            <a:p>
              <a:pPr algn="ctr"/>
              <a:endParaRPr lang="en-GB" sz="1100" dirty="0">
                <a:solidFill>
                  <a:schemeClr val="accent6"/>
                </a:solidFill>
              </a:endParaRPr>
            </a:p>
            <a:p>
              <a:pPr algn="ctr"/>
              <a:r>
                <a:rPr lang="en-GB" sz="1100" dirty="0">
                  <a:solidFill>
                    <a:schemeClr val="accent6"/>
                  </a:solidFill>
                </a:rPr>
                <a:t>High Throughput</a:t>
              </a:r>
            </a:p>
          </p:txBody>
        </p:sp>
        <p:cxnSp>
          <p:nvCxnSpPr>
            <p:cNvPr id="5" name="Straight Connector 4">
              <a:extLst>
                <a:ext uri="{FF2B5EF4-FFF2-40B4-BE49-F238E27FC236}">
                  <a16:creationId xmlns:a16="http://schemas.microsoft.com/office/drawing/2014/main" id="{970C542A-029E-3B51-1024-BBD93497CD03}"/>
                </a:ext>
              </a:extLst>
            </p:cNvPr>
            <p:cNvCxnSpPr>
              <a:cxnSpLocks/>
            </p:cNvCxnSpPr>
            <p:nvPr/>
          </p:nvCxnSpPr>
          <p:spPr>
            <a:xfrm>
              <a:off x="9281929" y="4638210"/>
              <a:ext cx="0" cy="1475482"/>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352A24A-5C3E-58F9-90FF-AAA0E001FB17}"/>
                </a:ext>
              </a:extLst>
            </p:cNvPr>
            <p:cNvSpPr txBox="1"/>
            <p:nvPr/>
          </p:nvSpPr>
          <p:spPr>
            <a:xfrm>
              <a:off x="9160170" y="5168869"/>
              <a:ext cx="1643310" cy="769441"/>
            </a:xfrm>
            <a:prstGeom prst="rect">
              <a:avLst/>
            </a:prstGeom>
            <a:noFill/>
          </p:spPr>
          <p:txBody>
            <a:bodyPr wrap="square" rtlCol="0">
              <a:spAutoFit/>
            </a:bodyPr>
            <a:lstStyle/>
            <a:p>
              <a:pPr algn="ctr"/>
              <a:r>
                <a:rPr lang="en-GB" sz="1100" dirty="0">
                  <a:solidFill>
                    <a:srgbClr val="797979"/>
                  </a:solidFill>
                </a:rPr>
                <a:t>Physiological relevance</a:t>
              </a:r>
            </a:p>
            <a:p>
              <a:pPr algn="ctr"/>
              <a:endParaRPr lang="en-GB" sz="1100" dirty="0">
                <a:solidFill>
                  <a:srgbClr val="797979"/>
                </a:solidFill>
              </a:endParaRPr>
            </a:p>
            <a:p>
              <a:pPr algn="ctr"/>
              <a:r>
                <a:rPr lang="en-GB" sz="1100" dirty="0">
                  <a:solidFill>
                    <a:srgbClr val="797979"/>
                  </a:solidFill>
                </a:rPr>
                <a:t>Low content</a:t>
              </a:r>
            </a:p>
          </p:txBody>
        </p:sp>
        <p:sp>
          <p:nvSpPr>
            <p:cNvPr id="8" name="Multiply 30">
              <a:extLst>
                <a:ext uri="{FF2B5EF4-FFF2-40B4-BE49-F238E27FC236}">
                  <a16:creationId xmlns:a16="http://schemas.microsoft.com/office/drawing/2014/main" id="{70A6C50A-90CE-AD3A-0337-36CEB820A06D}"/>
                </a:ext>
              </a:extLst>
            </p:cNvPr>
            <p:cNvSpPr/>
            <p:nvPr/>
          </p:nvSpPr>
          <p:spPr>
            <a:xfrm>
              <a:off x="9742199" y="4632136"/>
              <a:ext cx="474542" cy="474542"/>
            </a:xfrm>
            <a:prstGeom prst="mathMultiply">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bject 9">
              <a:extLst>
                <a:ext uri="{FF2B5EF4-FFF2-40B4-BE49-F238E27FC236}">
                  <a16:creationId xmlns:a16="http://schemas.microsoft.com/office/drawing/2014/main" id="{CECDA5E3-1A44-E4FA-31A7-EED14BFB7F4A}"/>
                </a:ext>
              </a:extLst>
            </p:cNvPr>
            <p:cNvSpPr/>
            <p:nvPr/>
          </p:nvSpPr>
          <p:spPr>
            <a:xfrm>
              <a:off x="8455837" y="4698726"/>
              <a:ext cx="382748" cy="363120"/>
            </a:xfrm>
            <a:custGeom>
              <a:avLst/>
              <a:gdLst/>
              <a:ahLst/>
              <a:cxnLst/>
              <a:rect l="l" t="t" r="r" b="b"/>
              <a:pathLst>
                <a:path w="321944" h="305435">
                  <a:moveTo>
                    <a:pt x="304940" y="0"/>
                  </a:moveTo>
                  <a:lnTo>
                    <a:pt x="285060" y="12677"/>
                  </a:lnTo>
                  <a:lnTo>
                    <a:pt x="257070" y="41075"/>
                  </a:lnTo>
                  <a:lnTo>
                    <a:pt x="217742" y="85451"/>
                  </a:lnTo>
                  <a:lnTo>
                    <a:pt x="113378" y="210599"/>
                  </a:lnTo>
                  <a:lnTo>
                    <a:pt x="52490" y="135125"/>
                  </a:lnTo>
                  <a:lnTo>
                    <a:pt x="37466" y="129552"/>
                  </a:lnTo>
                  <a:lnTo>
                    <a:pt x="17987" y="139083"/>
                  </a:lnTo>
                  <a:lnTo>
                    <a:pt x="2637" y="156491"/>
                  </a:lnTo>
                  <a:lnTo>
                    <a:pt x="0" y="174548"/>
                  </a:lnTo>
                  <a:lnTo>
                    <a:pt x="79463" y="285110"/>
                  </a:lnTo>
                  <a:lnTo>
                    <a:pt x="96456" y="301261"/>
                  </a:lnTo>
                  <a:lnTo>
                    <a:pt x="114445" y="305028"/>
                  </a:lnTo>
                  <a:lnTo>
                    <a:pt x="131560" y="298150"/>
                  </a:lnTo>
                  <a:lnTo>
                    <a:pt x="145932" y="282367"/>
                  </a:lnTo>
                  <a:lnTo>
                    <a:pt x="250664" y="123907"/>
                  </a:lnTo>
                  <a:lnTo>
                    <a:pt x="303700" y="41964"/>
                  </a:lnTo>
                  <a:lnTo>
                    <a:pt x="321353" y="10327"/>
                  </a:lnTo>
                  <a:lnTo>
                    <a:pt x="319937" y="2784"/>
                  </a:lnTo>
                  <a:lnTo>
                    <a:pt x="304940" y="0"/>
                  </a:lnTo>
                  <a:close/>
                </a:path>
              </a:pathLst>
            </a:custGeom>
            <a:solidFill>
              <a:srgbClr val="82CFD1"/>
            </a:solidFill>
          </p:spPr>
          <p:txBody>
            <a:bodyPr wrap="square" lIns="0" tIns="0" rIns="0" bIns="0" rtlCol="0"/>
            <a:lstStyle/>
            <a:p>
              <a:pPr defTabSz="554492">
                <a:buClr>
                  <a:srgbClr val="000000"/>
                </a:buClr>
              </a:pPr>
              <a:endParaRPr sz="849" kern="0">
                <a:solidFill>
                  <a:srgbClr val="000000"/>
                </a:solidFill>
                <a:latin typeface="Arial"/>
                <a:cs typeface="Arial"/>
                <a:sym typeface="Arial"/>
              </a:endParaRPr>
            </a:p>
          </p:txBody>
        </p:sp>
      </p:grpSp>
      <p:grpSp>
        <p:nvGrpSpPr>
          <p:cNvPr id="45" name="Group 44">
            <a:extLst>
              <a:ext uri="{FF2B5EF4-FFF2-40B4-BE49-F238E27FC236}">
                <a16:creationId xmlns:a16="http://schemas.microsoft.com/office/drawing/2014/main" id="{4B3583BE-39C0-AC5E-051C-3EAA577AB966}"/>
              </a:ext>
            </a:extLst>
          </p:cNvPr>
          <p:cNvGrpSpPr/>
          <p:nvPr/>
        </p:nvGrpSpPr>
        <p:grpSpPr>
          <a:xfrm>
            <a:off x="3699651" y="4587295"/>
            <a:ext cx="2561440" cy="1496431"/>
            <a:chOff x="8386606" y="4282827"/>
            <a:chExt cx="2561440" cy="1496431"/>
          </a:xfrm>
        </p:grpSpPr>
        <p:sp>
          <p:nvSpPr>
            <p:cNvPr id="40" name="TextBox 39">
              <a:extLst>
                <a:ext uri="{FF2B5EF4-FFF2-40B4-BE49-F238E27FC236}">
                  <a16:creationId xmlns:a16="http://schemas.microsoft.com/office/drawing/2014/main" id="{EA83A041-50F2-EC65-0C77-EB80DA5A5A7F}"/>
                </a:ext>
              </a:extLst>
            </p:cNvPr>
            <p:cNvSpPr txBox="1"/>
            <p:nvPr/>
          </p:nvSpPr>
          <p:spPr>
            <a:xfrm>
              <a:off x="8386606" y="4787833"/>
              <a:ext cx="1207382" cy="600164"/>
            </a:xfrm>
            <a:prstGeom prst="rect">
              <a:avLst/>
            </a:prstGeom>
            <a:noFill/>
          </p:spPr>
          <p:txBody>
            <a:bodyPr wrap="none" rtlCol="0">
              <a:spAutoFit/>
            </a:bodyPr>
            <a:lstStyle/>
            <a:p>
              <a:pPr algn="ctr"/>
              <a:r>
                <a:rPr lang="en-GB" sz="1100" dirty="0">
                  <a:solidFill>
                    <a:schemeClr val="accent6"/>
                  </a:solidFill>
                </a:rPr>
                <a:t>Whole system</a:t>
              </a:r>
            </a:p>
            <a:p>
              <a:pPr algn="ctr"/>
              <a:endParaRPr lang="en-GB" sz="1100" dirty="0">
                <a:solidFill>
                  <a:schemeClr val="accent6"/>
                </a:solidFill>
              </a:endParaRPr>
            </a:p>
            <a:p>
              <a:pPr algn="ctr"/>
              <a:r>
                <a:rPr lang="en-GB" sz="1100" dirty="0">
                  <a:solidFill>
                    <a:schemeClr val="accent6"/>
                  </a:solidFill>
                </a:rPr>
                <a:t> High content</a:t>
              </a:r>
            </a:p>
          </p:txBody>
        </p:sp>
        <p:cxnSp>
          <p:nvCxnSpPr>
            <p:cNvPr id="41" name="Straight Connector 40">
              <a:extLst>
                <a:ext uri="{FF2B5EF4-FFF2-40B4-BE49-F238E27FC236}">
                  <a16:creationId xmlns:a16="http://schemas.microsoft.com/office/drawing/2014/main" id="{045B06DF-4DE0-D5C4-BCF5-9676495118AC}"/>
                </a:ext>
              </a:extLst>
            </p:cNvPr>
            <p:cNvCxnSpPr>
              <a:cxnSpLocks/>
            </p:cNvCxnSpPr>
            <p:nvPr/>
          </p:nvCxnSpPr>
          <p:spPr>
            <a:xfrm>
              <a:off x="9615538" y="4282827"/>
              <a:ext cx="0" cy="149643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D161AF36-090E-43B7-E413-3B51A868F77C}"/>
                </a:ext>
              </a:extLst>
            </p:cNvPr>
            <p:cNvSpPr txBox="1"/>
            <p:nvPr/>
          </p:nvSpPr>
          <p:spPr>
            <a:xfrm>
              <a:off x="9563911" y="4746130"/>
              <a:ext cx="1384135" cy="769441"/>
            </a:xfrm>
            <a:prstGeom prst="rect">
              <a:avLst/>
            </a:prstGeom>
            <a:noFill/>
          </p:spPr>
          <p:txBody>
            <a:bodyPr wrap="square" rtlCol="0">
              <a:spAutoFit/>
            </a:bodyPr>
            <a:lstStyle/>
            <a:p>
              <a:pPr algn="ctr"/>
              <a:r>
                <a:rPr lang="en-GB" sz="1100" dirty="0">
                  <a:solidFill>
                    <a:srgbClr val="797979"/>
                  </a:solidFill>
                </a:rPr>
                <a:t>Human translatability</a:t>
              </a:r>
              <a:endParaRPr lang="en-GB" sz="1100" dirty="0">
                <a:solidFill>
                  <a:schemeClr val="accent6"/>
                </a:solidFill>
              </a:endParaRPr>
            </a:p>
            <a:p>
              <a:pPr algn="ctr"/>
              <a:endParaRPr lang="en-GB" sz="1100" dirty="0">
                <a:solidFill>
                  <a:schemeClr val="accent6"/>
                </a:solidFill>
              </a:endParaRPr>
            </a:p>
            <a:p>
              <a:pPr algn="ctr"/>
              <a:r>
                <a:rPr lang="en-GB" sz="1100" dirty="0">
                  <a:solidFill>
                    <a:schemeClr val="accent6"/>
                  </a:solidFill>
                </a:rPr>
                <a:t>Low throughput</a:t>
              </a:r>
            </a:p>
          </p:txBody>
        </p:sp>
        <p:sp>
          <p:nvSpPr>
            <p:cNvPr id="43" name="Multiply 47">
              <a:extLst>
                <a:ext uri="{FF2B5EF4-FFF2-40B4-BE49-F238E27FC236}">
                  <a16:creationId xmlns:a16="http://schemas.microsoft.com/office/drawing/2014/main" id="{8901105B-4420-9996-ABE7-37F9F69453EB}"/>
                </a:ext>
              </a:extLst>
            </p:cNvPr>
            <p:cNvSpPr/>
            <p:nvPr/>
          </p:nvSpPr>
          <p:spPr>
            <a:xfrm>
              <a:off x="9995460" y="4295797"/>
              <a:ext cx="474542" cy="474542"/>
            </a:xfrm>
            <a:prstGeom prst="mathMultiply">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bject 9">
              <a:extLst>
                <a:ext uri="{FF2B5EF4-FFF2-40B4-BE49-F238E27FC236}">
                  <a16:creationId xmlns:a16="http://schemas.microsoft.com/office/drawing/2014/main" id="{91874EE2-86A6-BC65-9FDD-CFE56F0B816F}"/>
                </a:ext>
              </a:extLst>
            </p:cNvPr>
            <p:cNvSpPr/>
            <p:nvPr/>
          </p:nvSpPr>
          <p:spPr>
            <a:xfrm>
              <a:off x="8880890" y="4355467"/>
              <a:ext cx="382748" cy="363120"/>
            </a:xfrm>
            <a:custGeom>
              <a:avLst/>
              <a:gdLst/>
              <a:ahLst/>
              <a:cxnLst/>
              <a:rect l="l" t="t" r="r" b="b"/>
              <a:pathLst>
                <a:path w="321944" h="305435">
                  <a:moveTo>
                    <a:pt x="304940" y="0"/>
                  </a:moveTo>
                  <a:lnTo>
                    <a:pt x="285060" y="12677"/>
                  </a:lnTo>
                  <a:lnTo>
                    <a:pt x="257070" y="41075"/>
                  </a:lnTo>
                  <a:lnTo>
                    <a:pt x="217742" y="85451"/>
                  </a:lnTo>
                  <a:lnTo>
                    <a:pt x="113378" y="210599"/>
                  </a:lnTo>
                  <a:lnTo>
                    <a:pt x="52490" y="135125"/>
                  </a:lnTo>
                  <a:lnTo>
                    <a:pt x="37466" y="129552"/>
                  </a:lnTo>
                  <a:lnTo>
                    <a:pt x="17987" y="139083"/>
                  </a:lnTo>
                  <a:lnTo>
                    <a:pt x="2637" y="156491"/>
                  </a:lnTo>
                  <a:lnTo>
                    <a:pt x="0" y="174548"/>
                  </a:lnTo>
                  <a:lnTo>
                    <a:pt x="79463" y="285110"/>
                  </a:lnTo>
                  <a:lnTo>
                    <a:pt x="96456" y="301261"/>
                  </a:lnTo>
                  <a:lnTo>
                    <a:pt x="114445" y="305028"/>
                  </a:lnTo>
                  <a:lnTo>
                    <a:pt x="131560" y="298150"/>
                  </a:lnTo>
                  <a:lnTo>
                    <a:pt x="145932" y="282367"/>
                  </a:lnTo>
                  <a:lnTo>
                    <a:pt x="250664" y="123907"/>
                  </a:lnTo>
                  <a:lnTo>
                    <a:pt x="303700" y="41964"/>
                  </a:lnTo>
                  <a:lnTo>
                    <a:pt x="321353" y="10327"/>
                  </a:lnTo>
                  <a:lnTo>
                    <a:pt x="319937" y="2784"/>
                  </a:lnTo>
                  <a:lnTo>
                    <a:pt x="304940" y="0"/>
                  </a:lnTo>
                  <a:close/>
                </a:path>
              </a:pathLst>
            </a:custGeom>
            <a:solidFill>
              <a:srgbClr val="82CFD1"/>
            </a:solidFill>
          </p:spPr>
          <p:txBody>
            <a:bodyPr wrap="square" lIns="0" tIns="0" rIns="0" bIns="0" rtlCol="0"/>
            <a:lstStyle/>
            <a:p>
              <a:pPr defTabSz="554492">
                <a:buClr>
                  <a:srgbClr val="000000"/>
                </a:buClr>
              </a:pPr>
              <a:endParaRPr sz="849" kern="0">
                <a:solidFill>
                  <a:srgbClr val="000000"/>
                </a:solidFill>
                <a:latin typeface="Arial"/>
                <a:cs typeface="Arial"/>
                <a:sym typeface="Arial"/>
              </a:endParaRPr>
            </a:p>
          </p:txBody>
        </p:sp>
      </p:grpSp>
      <p:grpSp>
        <p:nvGrpSpPr>
          <p:cNvPr id="52" name="Group 51">
            <a:extLst>
              <a:ext uri="{FF2B5EF4-FFF2-40B4-BE49-F238E27FC236}">
                <a16:creationId xmlns:a16="http://schemas.microsoft.com/office/drawing/2014/main" id="{D2367605-68C5-1208-0B31-E6317517AEF7}"/>
              </a:ext>
            </a:extLst>
          </p:cNvPr>
          <p:cNvGrpSpPr/>
          <p:nvPr/>
        </p:nvGrpSpPr>
        <p:grpSpPr>
          <a:xfrm>
            <a:off x="6738289" y="2939401"/>
            <a:ext cx="2423005" cy="1385408"/>
            <a:chOff x="2029019" y="4683572"/>
            <a:chExt cx="4520506" cy="2615838"/>
          </a:xfrm>
        </p:grpSpPr>
        <p:sp>
          <p:nvSpPr>
            <p:cNvPr id="53" name="object 15">
              <a:extLst>
                <a:ext uri="{FF2B5EF4-FFF2-40B4-BE49-F238E27FC236}">
                  <a16:creationId xmlns:a16="http://schemas.microsoft.com/office/drawing/2014/main" id="{433A76C5-02C0-5286-0F59-500B9CF8DDA6}"/>
                </a:ext>
              </a:extLst>
            </p:cNvPr>
            <p:cNvSpPr/>
            <p:nvPr/>
          </p:nvSpPr>
          <p:spPr>
            <a:xfrm>
              <a:off x="2936488" y="4687726"/>
              <a:ext cx="2636738" cy="2022953"/>
            </a:xfrm>
            <a:custGeom>
              <a:avLst/>
              <a:gdLst/>
              <a:ahLst/>
              <a:cxnLst/>
              <a:rect l="l" t="t" r="r" b="b"/>
              <a:pathLst>
                <a:path w="3234690" h="2376804">
                  <a:moveTo>
                    <a:pt x="3090502" y="0"/>
                  </a:moveTo>
                  <a:lnTo>
                    <a:pt x="144079" y="0"/>
                  </a:lnTo>
                  <a:lnTo>
                    <a:pt x="98589" y="7356"/>
                  </a:lnTo>
                  <a:lnTo>
                    <a:pt x="59044" y="27832"/>
                  </a:lnTo>
                  <a:lnTo>
                    <a:pt x="27836" y="59035"/>
                  </a:lnTo>
                  <a:lnTo>
                    <a:pt x="7357" y="98574"/>
                  </a:lnTo>
                  <a:lnTo>
                    <a:pt x="0" y="144058"/>
                  </a:lnTo>
                  <a:lnTo>
                    <a:pt x="0" y="2232633"/>
                  </a:lnTo>
                  <a:lnTo>
                    <a:pt x="7357" y="2278126"/>
                  </a:lnTo>
                  <a:lnTo>
                    <a:pt x="27836" y="2317669"/>
                  </a:lnTo>
                  <a:lnTo>
                    <a:pt x="59044" y="2348872"/>
                  </a:lnTo>
                  <a:lnTo>
                    <a:pt x="98589" y="2369346"/>
                  </a:lnTo>
                  <a:lnTo>
                    <a:pt x="144079" y="2376702"/>
                  </a:lnTo>
                  <a:lnTo>
                    <a:pt x="3090502" y="2376702"/>
                  </a:lnTo>
                  <a:lnTo>
                    <a:pt x="3135992" y="2369346"/>
                  </a:lnTo>
                  <a:lnTo>
                    <a:pt x="3175537" y="2348872"/>
                  </a:lnTo>
                  <a:lnTo>
                    <a:pt x="3206745" y="2317669"/>
                  </a:lnTo>
                  <a:lnTo>
                    <a:pt x="3227224" y="2278126"/>
                  </a:lnTo>
                  <a:lnTo>
                    <a:pt x="3234582" y="2232633"/>
                  </a:lnTo>
                  <a:lnTo>
                    <a:pt x="3234582" y="144058"/>
                  </a:lnTo>
                  <a:lnTo>
                    <a:pt x="3227224" y="98574"/>
                  </a:lnTo>
                  <a:lnTo>
                    <a:pt x="3206745" y="59035"/>
                  </a:lnTo>
                  <a:lnTo>
                    <a:pt x="3175537" y="27832"/>
                  </a:lnTo>
                  <a:lnTo>
                    <a:pt x="3135992" y="7356"/>
                  </a:lnTo>
                  <a:lnTo>
                    <a:pt x="3090502" y="0"/>
                  </a:lnTo>
                  <a:close/>
                </a:path>
              </a:pathLst>
            </a:custGeom>
            <a:solidFill>
              <a:srgbClr val="F5E6F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srgbClr val="000000"/>
                </a:solidFill>
                <a:effectLst/>
                <a:uLnTx/>
                <a:uFillTx/>
                <a:latin typeface="Arial"/>
                <a:ea typeface="+mn-ea"/>
                <a:cs typeface="+mn-cs"/>
              </a:endParaRPr>
            </a:p>
          </p:txBody>
        </p:sp>
        <p:grpSp>
          <p:nvGrpSpPr>
            <p:cNvPr id="54" name="Group 53">
              <a:extLst>
                <a:ext uri="{FF2B5EF4-FFF2-40B4-BE49-F238E27FC236}">
                  <a16:creationId xmlns:a16="http://schemas.microsoft.com/office/drawing/2014/main" id="{4A4AECF6-56C5-1706-1006-BE9CC3941FDF}"/>
                </a:ext>
              </a:extLst>
            </p:cNvPr>
            <p:cNvGrpSpPr/>
            <p:nvPr/>
          </p:nvGrpSpPr>
          <p:grpSpPr>
            <a:xfrm>
              <a:off x="2932979" y="4683572"/>
              <a:ext cx="2636740" cy="1973474"/>
              <a:chOff x="7334369" y="3628609"/>
              <a:chExt cx="1961519" cy="1406042"/>
            </a:xfrm>
          </p:grpSpPr>
          <p:sp>
            <p:nvSpPr>
              <p:cNvPr id="56" name="object 16">
                <a:extLst>
                  <a:ext uri="{FF2B5EF4-FFF2-40B4-BE49-F238E27FC236}">
                    <a16:creationId xmlns:a16="http://schemas.microsoft.com/office/drawing/2014/main" id="{12BC5120-44C0-E160-6B6F-51B5DC63E2BD}"/>
                  </a:ext>
                </a:extLst>
              </p:cNvPr>
              <p:cNvSpPr/>
              <p:nvPr/>
            </p:nvSpPr>
            <p:spPr>
              <a:xfrm>
                <a:off x="7369568" y="3663807"/>
                <a:ext cx="1891056" cy="1370844"/>
              </a:xfrm>
              <a:prstGeom prst="rect">
                <a:avLst/>
              </a:prstGeom>
              <a:blipFill>
                <a:blip r:embed="rId7" cstate="print"/>
                <a:stretch>
                  <a:fillRect/>
                </a:stretch>
              </a:blipFill>
              <a:ln w="57150">
                <a:no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srgbClr val="000000"/>
                  </a:solidFill>
                  <a:effectLst/>
                  <a:uLnTx/>
                  <a:uFillTx/>
                  <a:latin typeface="Arial"/>
                  <a:ea typeface="+mn-ea"/>
                  <a:cs typeface="+mn-cs"/>
                </a:endParaRPr>
              </a:p>
            </p:txBody>
          </p:sp>
          <p:sp>
            <p:nvSpPr>
              <p:cNvPr id="57" name="object 17">
                <a:extLst>
                  <a:ext uri="{FF2B5EF4-FFF2-40B4-BE49-F238E27FC236}">
                    <a16:creationId xmlns:a16="http://schemas.microsoft.com/office/drawing/2014/main" id="{5B1A8820-1F70-A875-7440-A770AB1920EF}"/>
                  </a:ext>
                </a:extLst>
              </p:cNvPr>
              <p:cNvSpPr/>
              <p:nvPr/>
            </p:nvSpPr>
            <p:spPr>
              <a:xfrm>
                <a:off x="7334369" y="3628609"/>
                <a:ext cx="1961519" cy="1325207"/>
              </a:xfrm>
              <a:custGeom>
                <a:avLst/>
                <a:gdLst/>
                <a:ahLst/>
                <a:cxnLst/>
                <a:rect l="l" t="t" r="r" b="b"/>
                <a:pathLst>
                  <a:path w="3234690" h="2376804">
                    <a:moveTo>
                      <a:pt x="144079" y="0"/>
                    </a:moveTo>
                    <a:lnTo>
                      <a:pt x="98589" y="7356"/>
                    </a:lnTo>
                    <a:lnTo>
                      <a:pt x="59044" y="27832"/>
                    </a:lnTo>
                    <a:lnTo>
                      <a:pt x="27836" y="59035"/>
                    </a:lnTo>
                    <a:lnTo>
                      <a:pt x="7357" y="98574"/>
                    </a:lnTo>
                    <a:lnTo>
                      <a:pt x="0" y="144058"/>
                    </a:lnTo>
                    <a:lnTo>
                      <a:pt x="0" y="2232633"/>
                    </a:lnTo>
                    <a:lnTo>
                      <a:pt x="7357" y="2278126"/>
                    </a:lnTo>
                    <a:lnTo>
                      <a:pt x="27836" y="2317669"/>
                    </a:lnTo>
                    <a:lnTo>
                      <a:pt x="59044" y="2348872"/>
                    </a:lnTo>
                    <a:lnTo>
                      <a:pt x="98589" y="2369346"/>
                    </a:lnTo>
                    <a:lnTo>
                      <a:pt x="144079" y="2376702"/>
                    </a:lnTo>
                    <a:lnTo>
                      <a:pt x="3090502" y="2376702"/>
                    </a:lnTo>
                    <a:lnTo>
                      <a:pt x="3135992" y="2369346"/>
                    </a:lnTo>
                    <a:lnTo>
                      <a:pt x="3175537" y="2348872"/>
                    </a:lnTo>
                    <a:lnTo>
                      <a:pt x="3206745" y="2317669"/>
                    </a:lnTo>
                    <a:lnTo>
                      <a:pt x="3227224" y="2278126"/>
                    </a:lnTo>
                    <a:lnTo>
                      <a:pt x="3234582" y="2232633"/>
                    </a:lnTo>
                    <a:lnTo>
                      <a:pt x="3234582" y="1142310"/>
                    </a:lnTo>
                    <a:lnTo>
                      <a:pt x="3234582" y="144058"/>
                    </a:lnTo>
                    <a:lnTo>
                      <a:pt x="3227224" y="98574"/>
                    </a:lnTo>
                    <a:lnTo>
                      <a:pt x="3206745" y="59035"/>
                    </a:lnTo>
                    <a:lnTo>
                      <a:pt x="3175537" y="27832"/>
                    </a:lnTo>
                    <a:lnTo>
                      <a:pt x="3135992" y="7356"/>
                    </a:lnTo>
                    <a:lnTo>
                      <a:pt x="3090502" y="0"/>
                    </a:lnTo>
                    <a:lnTo>
                      <a:pt x="144079" y="0"/>
                    </a:lnTo>
                    <a:close/>
                  </a:path>
                </a:pathLst>
              </a:custGeom>
              <a:ln w="114300">
                <a:solidFill>
                  <a:srgbClr val="F1F2F2"/>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srgbClr val="000000"/>
                  </a:solidFill>
                  <a:effectLst/>
                  <a:uLnTx/>
                  <a:uFillTx/>
                  <a:latin typeface="Arial"/>
                  <a:ea typeface="+mn-ea"/>
                  <a:cs typeface="+mn-cs"/>
                </a:endParaRPr>
              </a:p>
            </p:txBody>
          </p:sp>
        </p:grpSp>
        <p:sp>
          <p:nvSpPr>
            <p:cNvPr id="55" name="object 26">
              <a:extLst>
                <a:ext uri="{FF2B5EF4-FFF2-40B4-BE49-F238E27FC236}">
                  <a16:creationId xmlns:a16="http://schemas.microsoft.com/office/drawing/2014/main" id="{009E5134-EC72-391A-C8A8-546735BA8FA7}"/>
                </a:ext>
              </a:extLst>
            </p:cNvPr>
            <p:cNvSpPr txBox="1"/>
            <p:nvPr/>
          </p:nvSpPr>
          <p:spPr>
            <a:xfrm>
              <a:off x="2029019" y="6940532"/>
              <a:ext cx="4520506" cy="358878"/>
            </a:xfrm>
            <a:prstGeom prst="rect">
              <a:avLst/>
            </a:prstGeom>
            <a:ln w="57150">
              <a:noFill/>
            </a:ln>
          </p:spPr>
          <p:txBody>
            <a:bodyPr vert="horz" wrap="square" lIns="0" tIns="7701" rIns="0" bIns="0" rtlCol="0">
              <a:spAutoFit/>
            </a:bodyPr>
            <a:lstStyle/>
            <a:p>
              <a:pPr marL="174819" marR="3081" indent="-167503" algn="ctr">
                <a:lnSpc>
                  <a:spcPts val="1498"/>
                </a:lnSpc>
                <a:spcBef>
                  <a:spcPts val="61"/>
                </a:spcBef>
                <a:defRPr/>
              </a:pPr>
              <a:r>
                <a:rPr kumimoji="0" lang="en-GB" sz="1200" b="1" i="0" u="none" strike="noStrike" kern="1200" cap="none" spc="-9" normalizeH="0" baseline="0" noProof="0" dirty="0">
                  <a:ln>
                    <a:noFill/>
                  </a:ln>
                  <a:solidFill>
                    <a:srgbClr val="3B617B"/>
                  </a:solidFill>
                  <a:effectLst/>
                  <a:uLnTx/>
                  <a:uFillTx/>
                  <a:latin typeface="Montserrat"/>
                  <a:ea typeface="+mn-ea"/>
                  <a:cs typeface="Montserrat"/>
                </a:rPr>
                <a:t>MPS/</a:t>
              </a:r>
              <a:r>
                <a:rPr kumimoji="0" lang="en-GB" sz="1200" b="1" i="0" u="none" strike="noStrike" kern="1200" cap="none" spc="-3" normalizeH="0" baseline="0" noProof="0" dirty="0">
                  <a:ln>
                    <a:noFill/>
                  </a:ln>
                  <a:solidFill>
                    <a:srgbClr val="3B617B"/>
                  </a:solidFill>
                  <a:effectLst/>
                  <a:uLnTx/>
                  <a:uFillTx/>
                  <a:latin typeface="Montserrat"/>
                  <a:ea typeface="+mn-ea"/>
                  <a:cs typeface="Montserrat"/>
                </a:rPr>
                <a:t>Organ-on-a-chip (OOC)</a:t>
              </a:r>
              <a:r>
                <a:rPr kumimoji="0" sz="1200" b="1" i="0" u="none" strike="noStrike" kern="1200" cap="none" spc="-30" normalizeH="0" baseline="0" noProof="0" dirty="0">
                  <a:ln>
                    <a:noFill/>
                  </a:ln>
                  <a:solidFill>
                    <a:srgbClr val="3B617B"/>
                  </a:solidFill>
                  <a:effectLst/>
                  <a:uLnTx/>
                  <a:uFillTx/>
                  <a:latin typeface="Montserrat"/>
                  <a:ea typeface="+mn-ea"/>
                  <a:cs typeface="Montserrat"/>
                </a:rPr>
                <a:t> </a:t>
              </a:r>
              <a:endParaRPr kumimoji="0" sz="1200" b="0" i="0" u="none" strike="noStrike" kern="1200" cap="none" spc="0" normalizeH="0" baseline="0" noProof="0" dirty="0">
                <a:ln>
                  <a:noFill/>
                </a:ln>
                <a:solidFill>
                  <a:srgbClr val="000000"/>
                </a:solidFill>
                <a:effectLst/>
                <a:uLnTx/>
                <a:uFillTx/>
                <a:latin typeface="Montserrat"/>
                <a:ea typeface="+mn-ea"/>
                <a:cs typeface="Montserrat"/>
              </a:endParaRPr>
            </a:p>
          </p:txBody>
        </p:sp>
      </p:grpSp>
      <p:grpSp>
        <p:nvGrpSpPr>
          <p:cNvPr id="58" name="Group 57">
            <a:extLst>
              <a:ext uri="{FF2B5EF4-FFF2-40B4-BE49-F238E27FC236}">
                <a16:creationId xmlns:a16="http://schemas.microsoft.com/office/drawing/2014/main" id="{73741B2F-2D4E-CA03-08DC-FDA4D517A458}"/>
              </a:ext>
            </a:extLst>
          </p:cNvPr>
          <p:cNvGrpSpPr/>
          <p:nvPr/>
        </p:nvGrpSpPr>
        <p:grpSpPr>
          <a:xfrm>
            <a:off x="6641012" y="4560180"/>
            <a:ext cx="2724228" cy="1514826"/>
            <a:chOff x="4766193" y="4282827"/>
            <a:chExt cx="2724228" cy="1514826"/>
          </a:xfrm>
        </p:grpSpPr>
        <p:sp>
          <p:nvSpPr>
            <p:cNvPr id="59" name="TextBox 58">
              <a:extLst>
                <a:ext uri="{FF2B5EF4-FFF2-40B4-BE49-F238E27FC236}">
                  <a16:creationId xmlns:a16="http://schemas.microsoft.com/office/drawing/2014/main" id="{F5E85C02-BEB9-FA0F-23BD-A548CFE8BA48}"/>
                </a:ext>
              </a:extLst>
            </p:cNvPr>
            <p:cNvSpPr txBox="1"/>
            <p:nvPr/>
          </p:nvSpPr>
          <p:spPr>
            <a:xfrm>
              <a:off x="4766193" y="4840509"/>
              <a:ext cx="1301435" cy="938719"/>
            </a:xfrm>
            <a:prstGeom prst="rect">
              <a:avLst/>
            </a:prstGeom>
            <a:noFill/>
          </p:spPr>
          <p:txBody>
            <a:bodyPr wrap="square" rtlCol="0">
              <a:spAutoFit/>
            </a:bodyPr>
            <a:lstStyle/>
            <a:p>
              <a:pPr algn="ctr"/>
              <a:r>
                <a:rPr lang="en-GB" sz="1100" dirty="0">
                  <a:solidFill>
                    <a:schemeClr val="accent6"/>
                  </a:solidFill>
                </a:rPr>
                <a:t>Human phenotype /translatability</a:t>
              </a:r>
            </a:p>
            <a:p>
              <a:pPr algn="ctr"/>
              <a:endParaRPr lang="en-GB" sz="1100" dirty="0">
                <a:solidFill>
                  <a:schemeClr val="accent6"/>
                </a:solidFill>
              </a:endParaRPr>
            </a:p>
            <a:p>
              <a:pPr algn="ctr"/>
              <a:r>
                <a:rPr lang="en-GB" sz="1100" dirty="0">
                  <a:solidFill>
                    <a:schemeClr val="accent6"/>
                  </a:solidFill>
                </a:rPr>
                <a:t> High content</a:t>
              </a:r>
            </a:p>
          </p:txBody>
        </p:sp>
        <p:cxnSp>
          <p:nvCxnSpPr>
            <p:cNvPr id="60" name="Straight Connector 59">
              <a:extLst>
                <a:ext uri="{FF2B5EF4-FFF2-40B4-BE49-F238E27FC236}">
                  <a16:creationId xmlns:a16="http://schemas.microsoft.com/office/drawing/2014/main" id="{B1DA0CD7-34B1-B96E-4B6B-315F600E2285}"/>
                </a:ext>
              </a:extLst>
            </p:cNvPr>
            <p:cNvCxnSpPr>
              <a:cxnSpLocks/>
            </p:cNvCxnSpPr>
            <p:nvPr/>
          </p:nvCxnSpPr>
          <p:spPr>
            <a:xfrm>
              <a:off x="6072238" y="4282827"/>
              <a:ext cx="0" cy="151482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C08C80FC-5B91-2ACF-C79F-23E471F53076}"/>
                </a:ext>
              </a:extLst>
            </p:cNvPr>
            <p:cNvSpPr txBox="1"/>
            <p:nvPr/>
          </p:nvSpPr>
          <p:spPr>
            <a:xfrm>
              <a:off x="5955491" y="4849087"/>
              <a:ext cx="1534930" cy="938719"/>
            </a:xfrm>
            <a:prstGeom prst="rect">
              <a:avLst/>
            </a:prstGeom>
            <a:noFill/>
          </p:spPr>
          <p:txBody>
            <a:bodyPr wrap="square" rtlCol="0">
              <a:spAutoFit/>
            </a:bodyPr>
            <a:lstStyle/>
            <a:p>
              <a:pPr algn="ctr"/>
              <a:r>
                <a:rPr lang="en-GB" sz="1100" dirty="0">
                  <a:solidFill>
                    <a:srgbClr val="797979"/>
                  </a:solidFill>
                </a:rPr>
                <a:t>Isolated/</a:t>
              </a:r>
            </a:p>
            <a:p>
              <a:pPr algn="ctr"/>
              <a:r>
                <a:rPr lang="en-GB" sz="1100" dirty="0">
                  <a:solidFill>
                    <a:srgbClr val="797979"/>
                  </a:solidFill>
                </a:rPr>
                <a:t>limited system</a:t>
              </a:r>
            </a:p>
            <a:p>
              <a:pPr algn="ctr"/>
              <a:endParaRPr lang="en-GB" sz="1100" dirty="0">
                <a:solidFill>
                  <a:schemeClr val="accent6"/>
                </a:solidFill>
              </a:endParaRPr>
            </a:p>
            <a:p>
              <a:pPr algn="ctr"/>
              <a:r>
                <a:rPr lang="en-GB" sz="1100" dirty="0">
                  <a:solidFill>
                    <a:schemeClr val="accent6"/>
                  </a:solidFill>
                </a:rPr>
                <a:t>Medium throughput</a:t>
              </a:r>
            </a:p>
          </p:txBody>
        </p:sp>
        <p:sp>
          <p:nvSpPr>
            <p:cNvPr id="62" name="Multiply 43">
              <a:extLst>
                <a:ext uri="{FF2B5EF4-FFF2-40B4-BE49-F238E27FC236}">
                  <a16:creationId xmlns:a16="http://schemas.microsoft.com/office/drawing/2014/main" id="{ECEFA214-8577-E922-1D8A-9770E44C01F7}"/>
                </a:ext>
              </a:extLst>
            </p:cNvPr>
            <p:cNvSpPr/>
            <p:nvPr/>
          </p:nvSpPr>
          <p:spPr>
            <a:xfrm>
              <a:off x="6447200" y="4303776"/>
              <a:ext cx="474542" cy="474542"/>
            </a:xfrm>
            <a:prstGeom prst="mathMultiply">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bject 9">
              <a:extLst>
                <a:ext uri="{FF2B5EF4-FFF2-40B4-BE49-F238E27FC236}">
                  <a16:creationId xmlns:a16="http://schemas.microsoft.com/office/drawing/2014/main" id="{89CC2B89-6D4E-0C53-6791-CE49A760A870}"/>
                </a:ext>
              </a:extLst>
            </p:cNvPr>
            <p:cNvSpPr/>
            <p:nvPr/>
          </p:nvSpPr>
          <p:spPr>
            <a:xfrm>
              <a:off x="5300628" y="4364292"/>
              <a:ext cx="382748" cy="363120"/>
            </a:xfrm>
            <a:custGeom>
              <a:avLst/>
              <a:gdLst/>
              <a:ahLst/>
              <a:cxnLst/>
              <a:rect l="l" t="t" r="r" b="b"/>
              <a:pathLst>
                <a:path w="321944" h="305435">
                  <a:moveTo>
                    <a:pt x="304940" y="0"/>
                  </a:moveTo>
                  <a:lnTo>
                    <a:pt x="285060" y="12677"/>
                  </a:lnTo>
                  <a:lnTo>
                    <a:pt x="257070" y="41075"/>
                  </a:lnTo>
                  <a:lnTo>
                    <a:pt x="217742" y="85451"/>
                  </a:lnTo>
                  <a:lnTo>
                    <a:pt x="113378" y="210599"/>
                  </a:lnTo>
                  <a:lnTo>
                    <a:pt x="52490" y="135125"/>
                  </a:lnTo>
                  <a:lnTo>
                    <a:pt x="37466" y="129552"/>
                  </a:lnTo>
                  <a:lnTo>
                    <a:pt x="17987" y="139083"/>
                  </a:lnTo>
                  <a:lnTo>
                    <a:pt x="2637" y="156491"/>
                  </a:lnTo>
                  <a:lnTo>
                    <a:pt x="0" y="174548"/>
                  </a:lnTo>
                  <a:lnTo>
                    <a:pt x="79463" y="285110"/>
                  </a:lnTo>
                  <a:lnTo>
                    <a:pt x="96456" y="301261"/>
                  </a:lnTo>
                  <a:lnTo>
                    <a:pt x="114445" y="305028"/>
                  </a:lnTo>
                  <a:lnTo>
                    <a:pt x="131560" y="298150"/>
                  </a:lnTo>
                  <a:lnTo>
                    <a:pt x="145932" y="282367"/>
                  </a:lnTo>
                  <a:lnTo>
                    <a:pt x="250664" y="123907"/>
                  </a:lnTo>
                  <a:lnTo>
                    <a:pt x="303700" y="41964"/>
                  </a:lnTo>
                  <a:lnTo>
                    <a:pt x="321353" y="10327"/>
                  </a:lnTo>
                  <a:lnTo>
                    <a:pt x="319937" y="2784"/>
                  </a:lnTo>
                  <a:lnTo>
                    <a:pt x="304940" y="0"/>
                  </a:lnTo>
                  <a:close/>
                </a:path>
              </a:pathLst>
            </a:custGeom>
            <a:solidFill>
              <a:srgbClr val="82CFD1"/>
            </a:solidFill>
          </p:spPr>
          <p:txBody>
            <a:bodyPr wrap="square" lIns="0" tIns="0" rIns="0" bIns="0" rtlCol="0"/>
            <a:lstStyle/>
            <a:p>
              <a:pPr defTabSz="554492">
                <a:buClr>
                  <a:srgbClr val="000000"/>
                </a:buClr>
              </a:pPr>
              <a:endParaRPr sz="849" kern="0">
                <a:solidFill>
                  <a:srgbClr val="000000"/>
                </a:solidFill>
                <a:latin typeface="Arial"/>
                <a:cs typeface="Arial"/>
                <a:sym typeface="Arial"/>
              </a:endParaRPr>
            </a:p>
          </p:txBody>
        </p:sp>
      </p:grpSp>
      <p:sp>
        <p:nvSpPr>
          <p:cNvPr id="67" name="object 27">
            <a:extLst>
              <a:ext uri="{FF2B5EF4-FFF2-40B4-BE49-F238E27FC236}">
                <a16:creationId xmlns:a16="http://schemas.microsoft.com/office/drawing/2014/main" id="{D68AC379-5B86-CDC3-CAAE-018AD982E1D6}"/>
              </a:ext>
            </a:extLst>
          </p:cNvPr>
          <p:cNvSpPr txBox="1"/>
          <p:nvPr/>
        </p:nvSpPr>
        <p:spPr>
          <a:xfrm>
            <a:off x="7155900" y="2496538"/>
            <a:ext cx="1587781" cy="225165"/>
          </a:xfrm>
          <a:prstGeom prst="rect">
            <a:avLst/>
          </a:prstGeom>
        </p:spPr>
        <p:txBody>
          <a:bodyPr vert="horz" wrap="square" lIns="0" tIns="9627" rIns="0" bIns="0" rtlCol="0">
            <a:spAutoFit/>
          </a:bodyPr>
          <a:lstStyle/>
          <a:p>
            <a:pPr marL="7701" marR="0" lvl="0" indent="0" algn="ctr" defTabSz="914400" rtl="0" eaLnBrk="1" fontAlgn="auto" latinLnBrk="0" hangingPunct="1">
              <a:lnSpc>
                <a:spcPct val="100000"/>
              </a:lnSpc>
              <a:spcBef>
                <a:spcPts val="76"/>
              </a:spcBef>
              <a:spcAft>
                <a:spcPts val="0"/>
              </a:spcAft>
              <a:buClrTx/>
              <a:buSzTx/>
              <a:buFontTx/>
              <a:buNone/>
              <a:tabLst/>
              <a:defRPr/>
            </a:pPr>
            <a:r>
              <a:rPr kumimoji="0" lang="en-GB" sz="1400" b="1" u="none" strike="noStrike" kern="1200" cap="none" spc="-6" normalizeH="0" baseline="0" noProof="0" dirty="0">
                <a:ln>
                  <a:noFill/>
                </a:ln>
                <a:solidFill>
                  <a:srgbClr val="3B617B"/>
                </a:solidFill>
                <a:effectLst/>
                <a:uLnTx/>
                <a:uFillTx/>
                <a:latin typeface="Montserrat-BoldItalic"/>
                <a:ea typeface="+mn-ea"/>
                <a:cs typeface="Montserrat-BoldItalic"/>
              </a:rPr>
              <a:t>NAMs</a:t>
            </a:r>
            <a:endParaRPr kumimoji="0" sz="1400" b="0" u="none" strike="noStrike" kern="1200" cap="none" spc="0" normalizeH="0" baseline="0" noProof="0" dirty="0">
              <a:ln>
                <a:noFill/>
              </a:ln>
              <a:solidFill>
                <a:srgbClr val="000000"/>
              </a:solidFill>
              <a:effectLst/>
              <a:uLnTx/>
              <a:uFillTx/>
              <a:latin typeface="Montserrat-BoldItalic"/>
              <a:ea typeface="+mn-ea"/>
              <a:cs typeface="Montserrat-BoldItalic"/>
            </a:endParaRPr>
          </a:p>
        </p:txBody>
      </p:sp>
    </p:spTree>
    <p:extLst>
      <p:ext uri="{BB962C8B-B14F-4D97-AF65-F5344CB8AC3E}">
        <p14:creationId xmlns:p14="http://schemas.microsoft.com/office/powerpoint/2010/main" val="22090706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diagram of a cell culture&#10;&#10;Description automatically generated with medium confidence">
            <a:extLst>
              <a:ext uri="{FF2B5EF4-FFF2-40B4-BE49-F238E27FC236}">
                <a16:creationId xmlns:a16="http://schemas.microsoft.com/office/drawing/2014/main" id="{A783CFB5-ECE3-C835-2FEF-F6D5DDCD50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2272" y="1526802"/>
            <a:ext cx="6829727" cy="4553151"/>
          </a:xfrm>
          <a:prstGeom prst="rect">
            <a:avLst/>
          </a:prstGeom>
        </p:spPr>
      </p:pic>
      <p:sp>
        <p:nvSpPr>
          <p:cNvPr id="3" name="Title 2">
            <a:extLst>
              <a:ext uri="{FF2B5EF4-FFF2-40B4-BE49-F238E27FC236}">
                <a16:creationId xmlns:a16="http://schemas.microsoft.com/office/drawing/2014/main" id="{67496FEC-DD91-9A69-4CBA-2F132C1DC2F0}"/>
              </a:ext>
            </a:extLst>
          </p:cNvPr>
          <p:cNvSpPr>
            <a:spLocks noGrp="1"/>
          </p:cNvSpPr>
          <p:nvPr>
            <p:ph type="title"/>
          </p:nvPr>
        </p:nvSpPr>
        <p:spPr/>
        <p:txBody>
          <a:bodyPr/>
          <a:lstStyle/>
          <a:p>
            <a:r>
              <a:rPr lang="en-GB"/>
              <a:t>What is MPS?</a:t>
            </a:r>
          </a:p>
        </p:txBody>
      </p:sp>
      <p:sp>
        <p:nvSpPr>
          <p:cNvPr id="5" name="Text Placeholder 4">
            <a:extLst>
              <a:ext uri="{FF2B5EF4-FFF2-40B4-BE49-F238E27FC236}">
                <a16:creationId xmlns:a16="http://schemas.microsoft.com/office/drawing/2014/main" id="{198553FB-94E7-05C7-921D-CFDD3C098448}"/>
              </a:ext>
            </a:extLst>
          </p:cNvPr>
          <p:cNvSpPr>
            <a:spLocks noGrp="1"/>
          </p:cNvSpPr>
          <p:nvPr>
            <p:ph type="body" sz="quarter" idx="30"/>
          </p:nvPr>
        </p:nvSpPr>
        <p:spPr>
          <a:xfrm>
            <a:off x="549442" y="1466314"/>
            <a:ext cx="5643525" cy="595043"/>
          </a:xfrm>
        </p:spPr>
        <p:txBody>
          <a:bodyPr/>
          <a:lstStyle/>
          <a:p>
            <a:r>
              <a:rPr lang="en-GB" sz="1400" b="1" spc="-30">
                <a:solidFill>
                  <a:srgbClr val="3B617B"/>
                </a:solidFill>
                <a:latin typeface="Montserrat"/>
                <a:cs typeface="Montserrat"/>
              </a:rPr>
              <a:t>MPS come in many shapes and sizes but have some common features</a:t>
            </a:r>
            <a:endParaRPr lang="en-GB" sz="1400">
              <a:latin typeface="Montserrat"/>
              <a:cs typeface="Montserrat"/>
            </a:endParaRPr>
          </a:p>
          <a:p>
            <a:endParaRPr lang="en-GB"/>
          </a:p>
        </p:txBody>
      </p:sp>
      <p:sp>
        <p:nvSpPr>
          <p:cNvPr id="6" name="Footer Placeholder 5">
            <a:extLst>
              <a:ext uri="{FF2B5EF4-FFF2-40B4-BE49-F238E27FC236}">
                <a16:creationId xmlns:a16="http://schemas.microsoft.com/office/drawing/2014/main" id="{DB53FE83-0F0B-7E71-264F-66F6A73F6C1E}"/>
              </a:ext>
            </a:extLst>
          </p:cNvPr>
          <p:cNvSpPr>
            <a:spLocks noGrp="1"/>
          </p:cNvSpPr>
          <p:nvPr>
            <p:ph type="ftr" sz="quarter" idx="31"/>
          </p:nvPr>
        </p:nvSpPr>
        <p:spPr/>
        <p:txBody>
          <a:bodyPr/>
          <a:lstStyle/>
          <a:p>
            <a:pPr algn="l"/>
            <a:r>
              <a:rPr lang="en-GB"/>
              <a:t>Transforming drug discovery </a:t>
            </a:r>
            <a:r>
              <a:rPr lang="en-GB" b="0"/>
              <a:t>| Non-confidential © CN Bio 2024</a:t>
            </a:r>
          </a:p>
        </p:txBody>
      </p:sp>
      <p:sp>
        <p:nvSpPr>
          <p:cNvPr id="10" name="object 23">
            <a:extLst>
              <a:ext uri="{FF2B5EF4-FFF2-40B4-BE49-F238E27FC236}">
                <a16:creationId xmlns:a16="http://schemas.microsoft.com/office/drawing/2014/main" id="{6F0BF6BA-2192-532F-CE09-DF7209CE3DFB}"/>
              </a:ext>
            </a:extLst>
          </p:cNvPr>
          <p:cNvSpPr txBox="1"/>
          <p:nvPr/>
        </p:nvSpPr>
        <p:spPr>
          <a:xfrm>
            <a:off x="638632" y="2373599"/>
            <a:ext cx="3241992" cy="252116"/>
          </a:xfrm>
          <a:prstGeom prst="rect">
            <a:avLst/>
          </a:prstGeom>
        </p:spPr>
        <p:txBody>
          <a:bodyPr vert="horz" wrap="square" lIns="0" tIns="5838" rIns="0" bIns="0"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9pPr>
          </a:lstStyle>
          <a:p>
            <a:r>
              <a:rPr lang="en-GB" sz="1600">
                <a:solidFill>
                  <a:schemeClr val="accent2"/>
                </a:solidFill>
                <a:latin typeface="+mj-lt"/>
              </a:rPr>
              <a:t>Human cells and tissue</a:t>
            </a:r>
            <a:endParaRPr sz="1600">
              <a:solidFill>
                <a:schemeClr val="accent2"/>
              </a:solidFill>
              <a:latin typeface="+mj-lt"/>
            </a:endParaRPr>
          </a:p>
        </p:txBody>
      </p:sp>
      <p:sp>
        <p:nvSpPr>
          <p:cNvPr id="11" name="object 25">
            <a:extLst>
              <a:ext uri="{FF2B5EF4-FFF2-40B4-BE49-F238E27FC236}">
                <a16:creationId xmlns:a16="http://schemas.microsoft.com/office/drawing/2014/main" id="{418A443C-3BB7-6F4F-E5B8-B7140CEB273E}"/>
              </a:ext>
            </a:extLst>
          </p:cNvPr>
          <p:cNvSpPr txBox="1"/>
          <p:nvPr/>
        </p:nvSpPr>
        <p:spPr>
          <a:xfrm>
            <a:off x="638632" y="3481374"/>
            <a:ext cx="2762490" cy="252116"/>
          </a:xfrm>
          <a:prstGeom prst="rect">
            <a:avLst/>
          </a:prstGeom>
        </p:spPr>
        <p:txBody>
          <a:bodyPr vert="horz" wrap="square" lIns="0" tIns="5838" rIns="0" bIns="0"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9pPr>
          </a:lstStyle>
          <a:p>
            <a:pPr marL="4670">
              <a:spcBef>
                <a:spcPts val="46"/>
              </a:spcBef>
            </a:pPr>
            <a:r>
              <a:rPr lang="en-GB" sz="1600">
                <a:solidFill>
                  <a:schemeClr val="accent2"/>
                </a:solidFill>
                <a:latin typeface="+mj-lt"/>
                <a:cs typeface="Montserrat"/>
              </a:rPr>
              <a:t>Fluidic flow</a:t>
            </a:r>
            <a:endParaRPr sz="1600">
              <a:solidFill>
                <a:schemeClr val="accent2"/>
              </a:solidFill>
              <a:latin typeface="+mj-lt"/>
              <a:cs typeface="Montserrat"/>
            </a:endParaRPr>
          </a:p>
        </p:txBody>
      </p:sp>
      <p:sp>
        <p:nvSpPr>
          <p:cNvPr id="12" name="object 29">
            <a:extLst>
              <a:ext uri="{FF2B5EF4-FFF2-40B4-BE49-F238E27FC236}">
                <a16:creationId xmlns:a16="http://schemas.microsoft.com/office/drawing/2014/main" id="{349D8141-72A8-1CF9-9E82-2D1CE29E26E1}"/>
              </a:ext>
            </a:extLst>
          </p:cNvPr>
          <p:cNvSpPr txBox="1"/>
          <p:nvPr/>
        </p:nvSpPr>
        <p:spPr>
          <a:xfrm>
            <a:off x="638633" y="2718518"/>
            <a:ext cx="4757100" cy="407667"/>
          </a:xfrm>
          <a:prstGeom prst="rect">
            <a:avLst/>
          </a:prstGeom>
        </p:spPr>
        <p:txBody>
          <a:bodyPr vert="horz" wrap="square" lIns="0" tIns="4436" rIns="0" bIns="0"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9pPr>
          </a:lstStyle>
          <a:p>
            <a:pPr marL="4670" marR="1868">
              <a:lnSpc>
                <a:spcPct val="112700"/>
              </a:lnSpc>
              <a:spcBef>
                <a:spcPts val="35"/>
              </a:spcBef>
            </a:pPr>
            <a:r>
              <a:rPr lang="en-GB" sz="1200" spc="-2">
                <a:solidFill>
                  <a:srgbClr val="6D6E71"/>
                </a:solidFill>
                <a:latin typeface="+mn-lt"/>
                <a:cs typeface="Montserrat-Light"/>
              </a:rPr>
              <a:t>Typically grown in three dimensions and with geometrical confinement or patterning</a:t>
            </a:r>
            <a:endParaRPr sz="1200">
              <a:latin typeface="+mn-lt"/>
              <a:cs typeface="Montserrat-Light"/>
            </a:endParaRPr>
          </a:p>
        </p:txBody>
      </p:sp>
      <p:sp>
        <p:nvSpPr>
          <p:cNvPr id="13" name="object 29">
            <a:extLst>
              <a:ext uri="{FF2B5EF4-FFF2-40B4-BE49-F238E27FC236}">
                <a16:creationId xmlns:a16="http://schemas.microsoft.com/office/drawing/2014/main" id="{1BBEC893-F558-A5FE-A598-E539C76ADC8A}"/>
              </a:ext>
            </a:extLst>
          </p:cNvPr>
          <p:cNvSpPr txBox="1"/>
          <p:nvPr/>
        </p:nvSpPr>
        <p:spPr>
          <a:xfrm>
            <a:off x="653761" y="3811698"/>
            <a:ext cx="4865192" cy="407667"/>
          </a:xfrm>
          <a:prstGeom prst="rect">
            <a:avLst/>
          </a:prstGeom>
        </p:spPr>
        <p:txBody>
          <a:bodyPr vert="horz" wrap="square" lIns="0" tIns="4436" rIns="0" bIns="0"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9pPr>
          </a:lstStyle>
          <a:p>
            <a:pPr marL="4670" marR="1868">
              <a:lnSpc>
                <a:spcPct val="112700"/>
              </a:lnSpc>
              <a:spcBef>
                <a:spcPts val="35"/>
              </a:spcBef>
            </a:pPr>
            <a:r>
              <a:rPr lang="en-GB" sz="1200" spc="-2" dirty="0">
                <a:solidFill>
                  <a:srgbClr val="6D6E71"/>
                </a:solidFill>
                <a:latin typeface="+mn-lt"/>
                <a:cs typeface="Montserrat-Light"/>
              </a:rPr>
              <a:t>Mimic flow of blood, increase O</a:t>
            </a:r>
            <a:r>
              <a:rPr lang="en-GB" sz="1200" spc="-2" baseline="-25000" dirty="0">
                <a:solidFill>
                  <a:srgbClr val="6D6E71"/>
                </a:solidFill>
                <a:latin typeface="+mn-lt"/>
                <a:cs typeface="Montserrat-Light"/>
              </a:rPr>
              <a:t>2</a:t>
            </a:r>
            <a:r>
              <a:rPr lang="en-GB" sz="1200" spc="-2" dirty="0">
                <a:solidFill>
                  <a:srgbClr val="6D6E71"/>
                </a:solidFill>
                <a:latin typeface="+mn-lt"/>
                <a:cs typeface="Montserrat-Light"/>
              </a:rPr>
              <a:t> and nutrient supply and provide biomechanical stimuli</a:t>
            </a:r>
            <a:endParaRPr sz="1200" dirty="0">
              <a:latin typeface="+mn-lt"/>
              <a:cs typeface="Montserrat-Light"/>
            </a:endParaRPr>
          </a:p>
        </p:txBody>
      </p:sp>
      <p:sp>
        <p:nvSpPr>
          <p:cNvPr id="14" name="object 25">
            <a:extLst>
              <a:ext uri="{FF2B5EF4-FFF2-40B4-BE49-F238E27FC236}">
                <a16:creationId xmlns:a16="http://schemas.microsoft.com/office/drawing/2014/main" id="{F16BE0EE-D82A-C41A-9022-F3710EA618F0}"/>
              </a:ext>
            </a:extLst>
          </p:cNvPr>
          <p:cNvSpPr txBox="1"/>
          <p:nvPr/>
        </p:nvSpPr>
        <p:spPr>
          <a:xfrm>
            <a:off x="638632" y="4654214"/>
            <a:ext cx="2454038" cy="252116"/>
          </a:xfrm>
          <a:prstGeom prst="rect">
            <a:avLst/>
          </a:prstGeom>
        </p:spPr>
        <p:txBody>
          <a:bodyPr vert="horz" wrap="square" lIns="0" tIns="5838" rIns="0" bIns="0"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9pPr>
          </a:lstStyle>
          <a:p>
            <a:pPr marL="4670">
              <a:spcBef>
                <a:spcPts val="46"/>
              </a:spcBef>
            </a:pPr>
            <a:r>
              <a:rPr lang="en-GB" sz="1600" b="1">
                <a:solidFill>
                  <a:schemeClr val="accent2"/>
                </a:solidFill>
                <a:latin typeface="+mj-lt"/>
                <a:cs typeface="Montserrat"/>
              </a:rPr>
              <a:t>Environment control</a:t>
            </a:r>
            <a:endParaRPr sz="1600">
              <a:solidFill>
                <a:schemeClr val="accent2"/>
              </a:solidFill>
              <a:latin typeface="+mj-lt"/>
              <a:cs typeface="Montserrat"/>
            </a:endParaRPr>
          </a:p>
        </p:txBody>
      </p:sp>
      <p:sp>
        <p:nvSpPr>
          <p:cNvPr id="15" name="object 29">
            <a:extLst>
              <a:ext uri="{FF2B5EF4-FFF2-40B4-BE49-F238E27FC236}">
                <a16:creationId xmlns:a16="http://schemas.microsoft.com/office/drawing/2014/main" id="{6B32C018-0DA1-36F2-EDD3-826B2B89DA37}"/>
              </a:ext>
            </a:extLst>
          </p:cNvPr>
          <p:cNvSpPr txBox="1"/>
          <p:nvPr/>
        </p:nvSpPr>
        <p:spPr>
          <a:xfrm>
            <a:off x="638633" y="4995688"/>
            <a:ext cx="4757100" cy="407667"/>
          </a:xfrm>
          <a:prstGeom prst="rect">
            <a:avLst/>
          </a:prstGeom>
        </p:spPr>
        <p:txBody>
          <a:bodyPr vert="horz" wrap="square" lIns="0" tIns="4436" rIns="0" bIns="0"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9pPr>
          </a:lstStyle>
          <a:p>
            <a:pPr marL="4670" marR="1868">
              <a:lnSpc>
                <a:spcPct val="112700"/>
              </a:lnSpc>
              <a:spcBef>
                <a:spcPts val="35"/>
              </a:spcBef>
            </a:pPr>
            <a:r>
              <a:rPr lang="en-GB" sz="1200" spc="-2">
                <a:solidFill>
                  <a:srgbClr val="6D6E71"/>
                </a:solidFill>
                <a:latin typeface="+mn-lt"/>
                <a:cs typeface="Montserrat-Light"/>
              </a:rPr>
              <a:t>Mechanical cues and sheer stress, electrical stimulation, control of gas exchange and growth factors</a:t>
            </a:r>
            <a:endParaRPr sz="1200">
              <a:latin typeface="+mn-lt"/>
              <a:cs typeface="Montserrat-Light"/>
            </a:endParaRPr>
          </a:p>
        </p:txBody>
      </p:sp>
      <p:sp>
        <p:nvSpPr>
          <p:cNvPr id="48" name="Picture Placeholder 47">
            <a:extLst>
              <a:ext uri="{FF2B5EF4-FFF2-40B4-BE49-F238E27FC236}">
                <a16:creationId xmlns:a16="http://schemas.microsoft.com/office/drawing/2014/main" id="{24455688-0151-530C-9C1A-892A076B50C9}"/>
              </a:ext>
            </a:extLst>
          </p:cNvPr>
          <p:cNvSpPr>
            <a:spLocks noGrp="1"/>
          </p:cNvSpPr>
          <p:nvPr>
            <p:ph type="pic" sz="quarter" idx="32"/>
          </p:nvPr>
        </p:nvSpPr>
        <p:spPr/>
        <p:txBody>
          <a:bodyPr/>
          <a:lstStyle/>
          <a:p>
            <a:endParaRPr lang="en-US"/>
          </a:p>
        </p:txBody>
      </p:sp>
    </p:spTree>
    <p:extLst>
      <p:ext uri="{BB962C8B-B14F-4D97-AF65-F5344CB8AC3E}">
        <p14:creationId xmlns:p14="http://schemas.microsoft.com/office/powerpoint/2010/main" val="16529959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35;p15">
            <a:extLst>
              <a:ext uri="{FF2B5EF4-FFF2-40B4-BE49-F238E27FC236}">
                <a16:creationId xmlns:a16="http://schemas.microsoft.com/office/drawing/2014/main" id="{EB88E71B-1C81-B039-8322-15D85CB19133}"/>
              </a:ext>
            </a:extLst>
          </p:cNvPr>
          <p:cNvSpPr/>
          <p:nvPr/>
        </p:nvSpPr>
        <p:spPr>
          <a:xfrm>
            <a:off x="7749859" y="4506987"/>
            <a:ext cx="6614094" cy="2407683"/>
          </a:xfrm>
          <a:custGeom>
            <a:avLst/>
            <a:gdLst/>
            <a:ahLst/>
            <a:cxnLst/>
            <a:rect l="l" t="t" r="r" b="b"/>
            <a:pathLst>
              <a:path w="6263640" h="1305559" extrusionOk="0">
                <a:moveTo>
                  <a:pt x="3154408" y="0"/>
                </a:moveTo>
                <a:lnTo>
                  <a:pt x="3103746" y="134"/>
                </a:lnTo>
                <a:lnTo>
                  <a:pt x="2951989" y="2353"/>
                </a:lnTo>
                <a:lnTo>
                  <a:pt x="2800683" y="7382"/>
                </a:lnTo>
                <a:lnTo>
                  <a:pt x="2649966" y="15329"/>
                </a:lnTo>
                <a:lnTo>
                  <a:pt x="2549882" y="22302"/>
                </a:lnTo>
                <a:lnTo>
                  <a:pt x="2450161" y="30653"/>
                </a:lnTo>
                <a:lnTo>
                  <a:pt x="2350844" y="40413"/>
                </a:lnTo>
                <a:lnTo>
                  <a:pt x="2251970" y="51616"/>
                </a:lnTo>
                <a:lnTo>
                  <a:pt x="2153582" y="64292"/>
                </a:lnTo>
                <a:lnTo>
                  <a:pt x="2055719" y="78476"/>
                </a:lnTo>
                <a:lnTo>
                  <a:pt x="1958423" y="94198"/>
                </a:lnTo>
                <a:lnTo>
                  <a:pt x="1861733" y="111492"/>
                </a:lnTo>
                <a:lnTo>
                  <a:pt x="1765690" y="130388"/>
                </a:lnTo>
                <a:lnTo>
                  <a:pt x="1670336" y="150920"/>
                </a:lnTo>
                <a:lnTo>
                  <a:pt x="1575710" y="173120"/>
                </a:lnTo>
                <a:lnTo>
                  <a:pt x="1528683" y="184856"/>
                </a:lnTo>
                <a:lnTo>
                  <a:pt x="1481853" y="197021"/>
                </a:lnTo>
                <a:lnTo>
                  <a:pt x="1435226" y="209618"/>
                </a:lnTo>
                <a:lnTo>
                  <a:pt x="1388806" y="222653"/>
                </a:lnTo>
                <a:lnTo>
                  <a:pt x="1342600" y="236129"/>
                </a:lnTo>
                <a:lnTo>
                  <a:pt x="1296610" y="250050"/>
                </a:lnTo>
                <a:lnTo>
                  <a:pt x="1250844" y="264420"/>
                </a:lnTo>
                <a:lnTo>
                  <a:pt x="1205306" y="279244"/>
                </a:lnTo>
                <a:lnTo>
                  <a:pt x="1160000" y="294524"/>
                </a:lnTo>
                <a:lnTo>
                  <a:pt x="1114933" y="310266"/>
                </a:lnTo>
                <a:lnTo>
                  <a:pt x="1070108" y="326474"/>
                </a:lnTo>
                <a:lnTo>
                  <a:pt x="1025532" y="343150"/>
                </a:lnTo>
                <a:lnTo>
                  <a:pt x="981209" y="360301"/>
                </a:lnTo>
                <a:lnTo>
                  <a:pt x="937144" y="377928"/>
                </a:lnTo>
                <a:lnTo>
                  <a:pt x="893343" y="396037"/>
                </a:lnTo>
                <a:lnTo>
                  <a:pt x="849811" y="414631"/>
                </a:lnTo>
                <a:lnTo>
                  <a:pt x="806552" y="433715"/>
                </a:lnTo>
                <a:lnTo>
                  <a:pt x="763571" y="453293"/>
                </a:lnTo>
                <a:lnTo>
                  <a:pt x="720875" y="473368"/>
                </a:lnTo>
                <a:lnTo>
                  <a:pt x="678467" y="493944"/>
                </a:lnTo>
                <a:lnTo>
                  <a:pt x="636353" y="515027"/>
                </a:lnTo>
                <a:lnTo>
                  <a:pt x="594538" y="536619"/>
                </a:lnTo>
                <a:lnTo>
                  <a:pt x="553027" y="558724"/>
                </a:lnTo>
                <a:lnTo>
                  <a:pt x="511826" y="581347"/>
                </a:lnTo>
                <a:lnTo>
                  <a:pt x="470938" y="604493"/>
                </a:lnTo>
                <a:lnTo>
                  <a:pt x="430370" y="628163"/>
                </a:lnTo>
                <a:lnTo>
                  <a:pt x="390126" y="652364"/>
                </a:lnTo>
                <a:lnTo>
                  <a:pt x="350212" y="677099"/>
                </a:lnTo>
                <a:lnTo>
                  <a:pt x="295748" y="715211"/>
                </a:lnTo>
                <a:lnTo>
                  <a:pt x="246126" y="757820"/>
                </a:lnTo>
                <a:lnTo>
                  <a:pt x="201231" y="804754"/>
                </a:lnTo>
                <a:lnTo>
                  <a:pt x="160951" y="855843"/>
                </a:lnTo>
                <a:lnTo>
                  <a:pt x="125170" y="910915"/>
                </a:lnTo>
                <a:lnTo>
                  <a:pt x="93775" y="969798"/>
                </a:lnTo>
                <a:lnTo>
                  <a:pt x="66652" y="1032322"/>
                </a:lnTo>
                <a:lnTo>
                  <a:pt x="43686" y="1098315"/>
                </a:lnTo>
                <a:lnTo>
                  <a:pt x="24764" y="1167606"/>
                </a:lnTo>
                <a:lnTo>
                  <a:pt x="9771" y="1240024"/>
                </a:lnTo>
                <a:lnTo>
                  <a:pt x="0" y="1304947"/>
                </a:lnTo>
                <a:lnTo>
                  <a:pt x="6263101" y="1304947"/>
                </a:lnTo>
                <a:lnTo>
                  <a:pt x="6263101" y="542779"/>
                </a:lnTo>
                <a:lnTo>
                  <a:pt x="6227390" y="521711"/>
                </a:lnTo>
                <a:lnTo>
                  <a:pt x="6189742" y="500483"/>
                </a:lnTo>
                <a:lnTo>
                  <a:pt x="6151669" y="479998"/>
                </a:lnTo>
                <a:lnTo>
                  <a:pt x="6113174" y="460267"/>
                </a:lnTo>
                <a:lnTo>
                  <a:pt x="6074261" y="441303"/>
                </a:lnTo>
                <a:lnTo>
                  <a:pt x="6034934" y="423118"/>
                </a:lnTo>
                <a:lnTo>
                  <a:pt x="5995197" y="405724"/>
                </a:lnTo>
                <a:lnTo>
                  <a:pt x="5955053" y="389133"/>
                </a:lnTo>
                <a:lnTo>
                  <a:pt x="5914506" y="373357"/>
                </a:lnTo>
                <a:lnTo>
                  <a:pt x="5873561" y="358410"/>
                </a:lnTo>
                <a:lnTo>
                  <a:pt x="5832220" y="344302"/>
                </a:lnTo>
                <a:lnTo>
                  <a:pt x="5790487" y="331046"/>
                </a:lnTo>
                <a:lnTo>
                  <a:pt x="5748367" y="318654"/>
                </a:lnTo>
                <a:lnTo>
                  <a:pt x="5705863" y="307139"/>
                </a:lnTo>
                <a:lnTo>
                  <a:pt x="5662978" y="296512"/>
                </a:lnTo>
                <a:lnTo>
                  <a:pt x="5619717" y="286786"/>
                </a:lnTo>
                <a:lnTo>
                  <a:pt x="5340955" y="229966"/>
                </a:lnTo>
                <a:lnTo>
                  <a:pt x="5103281" y="185843"/>
                </a:lnTo>
                <a:lnTo>
                  <a:pt x="4861399" y="145191"/>
                </a:lnTo>
                <a:lnTo>
                  <a:pt x="4615944" y="108514"/>
                </a:lnTo>
                <a:lnTo>
                  <a:pt x="4417435" y="82372"/>
                </a:lnTo>
                <a:lnTo>
                  <a:pt x="4217370" y="59355"/>
                </a:lnTo>
                <a:lnTo>
                  <a:pt x="4016076" y="39720"/>
                </a:lnTo>
                <a:lnTo>
                  <a:pt x="3813877" y="23725"/>
                </a:lnTo>
                <a:lnTo>
                  <a:pt x="3661829" y="14273"/>
                </a:lnTo>
                <a:lnTo>
                  <a:pt x="3509592" y="7123"/>
                </a:lnTo>
                <a:lnTo>
                  <a:pt x="3357303" y="2382"/>
                </a:lnTo>
                <a:lnTo>
                  <a:pt x="3205100" y="161"/>
                </a:lnTo>
                <a:lnTo>
                  <a:pt x="3154408" y="0"/>
                </a:lnTo>
                <a:close/>
              </a:path>
            </a:pathLst>
          </a:custGeom>
          <a:solidFill>
            <a:srgbClr val="F1F2F2"/>
          </a:solidFill>
          <a:ln>
            <a:noFill/>
          </a:ln>
        </p:spPr>
        <p:txBody>
          <a:bodyPr spcFirstLastPara="1" wrap="square" lIns="0" tIns="0" rIns="0" bIns="0" anchor="t" anchorCtr="0">
            <a:noAutofit/>
          </a:bodyPr>
          <a:lstStyle/>
          <a:p>
            <a:endParaRPr sz="1092">
              <a:solidFill>
                <a:schemeClr val="dk1"/>
              </a:solidFill>
              <a:latin typeface="Calibri"/>
              <a:ea typeface="Calibri"/>
              <a:cs typeface="Calibri"/>
              <a:sym typeface="Calibri"/>
            </a:endParaRPr>
          </a:p>
        </p:txBody>
      </p:sp>
      <p:sp>
        <p:nvSpPr>
          <p:cNvPr id="3" name="Title 2">
            <a:extLst>
              <a:ext uri="{FF2B5EF4-FFF2-40B4-BE49-F238E27FC236}">
                <a16:creationId xmlns:a16="http://schemas.microsoft.com/office/drawing/2014/main" id="{67496FEC-DD91-9A69-4CBA-2F132C1DC2F0}"/>
              </a:ext>
            </a:extLst>
          </p:cNvPr>
          <p:cNvSpPr>
            <a:spLocks noGrp="1"/>
          </p:cNvSpPr>
          <p:nvPr>
            <p:ph type="title"/>
          </p:nvPr>
        </p:nvSpPr>
        <p:spPr>
          <a:xfrm>
            <a:off x="549441" y="234234"/>
            <a:ext cx="9060589" cy="893605"/>
          </a:xfrm>
        </p:spPr>
        <p:txBody>
          <a:bodyPr/>
          <a:lstStyle/>
          <a:p>
            <a:r>
              <a:rPr lang="en-US" sz="2800" dirty="0">
                <a:latin typeface="Montserrat ExtraBold" panose="00000900000000000000" pitchFamily="2" charset="0"/>
                <a:ea typeface="Montserrat"/>
                <a:cs typeface="Montserrat"/>
                <a:sym typeface="Montserrat"/>
              </a:rPr>
              <a:t>CN Bio’s PhysioMimix® OOC technology</a:t>
            </a:r>
            <a:endParaRPr lang="en-GB" dirty="0"/>
          </a:p>
        </p:txBody>
      </p:sp>
      <p:sp>
        <p:nvSpPr>
          <p:cNvPr id="6" name="Footer Placeholder 5">
            <a:extLst>
              <a:ext uri="{FF2B5EF4-FFF2-40B4-BE49-F238E27FC236}">
                <a16:creationId xmlns:a16="http://schemas.microsoft.com/office/drawing/2014/main" id="{DB53FE83-0F0B-7E71-264F-66F6A73F6C1E}"/>
              </a:ext>
            </a:extLst>
          </p:cNvPr>
          <p:cNvSpPr>
            <a:spLocks noGrp="1"/>
          </p:cNvSpPr>
          <p:nvPr>
            <p:ph type="ftr" sz="quarter" idx="31"/>
          </p:nvPr>
        </p:nvSpPr>
        <p:spPr/>
        <p:txBody>
          <a:bodyPr/>
          <a:lstStyle/>
          <a:p>
            <a:pPr algn="l"/>
            <a:r>
              <a:rPr lang="en-GB" dirty="0"/>
              <a:t>Transforming drug discovery </a:t>
            </a:r>
            <a:r>
              <a:rPr lang="en-GB" b="0" dirty="0"/>
              <a:t>| Non-confidential © CN Bio 2024</a:t>
            </a:r>
          </a:p>
        </p:txBody>
      </p:sp>
      <p:grpSp>
        <p:nvGrpSpPr>
          <p:cNvPr id="11" name="Group 10">
            <a:extLst>
              <a:ext uri="{FF2B5EF4-FFF2-40B4-BE49-F238E27FC236}">
                <a16:creationId xmlns:a16="http://schemas.microsoft.com/office/drawing/2014/main" id="{C4F644A6-71A1-61D3-5AFB-938CC193AD5F}"/>
              </a:ext>
            </a:extLst>
          </p:cNvPr>
          <p:cNvGrpSpPr/>
          <p:nvPr/>
        </p:nvGrpSpPr>
        <p:grpSpPr>
          <a:xfrm>
            <a:off x="5675583" y="1222977"/>
            <a:ext cx="5976233" cy="2204422"/>
            <a:chOff x="5763312" y="1065020"/>
            <a:chExt cx="5976233" cy="2204422"/>
          </a:xfrm>
        </p:grpSpPr>
        <p:sp>
          <p:nvSpPr>
            <p:cNvPr id="53" name="Google Shape;746;p19">
              <a:extLst>
                <a:ext uri="{FF2B5EF4-FFF2-40B4-BE49-F238E27FC236}">
                  <a16:creationId xmlns:a16="http://schemas.microsoft.com/office/drawing/2014/main" id="{2458910C-8EFA-79BF-543E-7715BED1B27A}"/>
                </a:ext>
              </a:extLst>
            </p:cNvPr>
            <p:cNvSpPr/>
            <p:nvPr/>
          </p:nvSpPr>
          <p:spPr>
            <a:xfrm>
              <a:off x="9193148" y="2475876"/>
              <a:ext cx="661926" cy="405473"/>
            </a:xfrm>
            <a:custGeom>
              <a:avLst/>
              <a:gdLst/>
              <a:ahLst/>
              <a:cxnLst/>
              <a:rect l="l" t="t" r="r" b="b"/>
              <a:pathLst>
                <a:path w="1091565" h="668654" extrusionOk="0">
                  <a:moveTo>
                    <a:pt x="518349" y="0"/>
                  </a:moveTo>
                  <a:lnTo>
                    <a:pt x="463232" y="679"/>
                  </a:lnTo>
                  <a:lnTo>
                    <a:pt x="409046" y="2806"/>
                  </a:lnTo>
                  <a:lnTo>
                    <a:pt x="356293" y="6350"/>
                  </a:lnTo>
                  <a:lnTo>
                    <a:pt x="305477" y="11276"/>
                  </a:lnTo>
                  <a:lnTo>
                    <a:pt x="257100" y="17553"/>
                  </a:lnTo>
                  <a:lnTo>
                    <a:pt x="211667" y="25148"/>
                  </a:lnTo>
                  <a:lnTo>
                    <a:pt x="164338" y="37551"/>
                  </a:lnTo>
                  <a:lnTo>
                    <a:pt x="123557" y="55300"/>
                  </a:lnTo>
                  <a:lnTo>
                    <a:pt x="89069" y="77828"/>
                  </a:lnTo>
                  <a:lnTo>
                    <a:pt x="60619" y="104570"/>
                  </a:lnTo>
                  <a:lnTo>
                    <a:pt x="20811" y="168438"/>
                  </a:lnTo>
                  <a:lnTo>
                    <a:pt x="2090" y="242382"/>
                  </a:lnTo>
                  <a:lnTo>
                    <a:pt x="0" y="281719"/>
                  </a:lnTo>
                  <a:lnTo>
                    <a:pt x="2415" y="321879"/>
                  </a:lnTo>
                  <a:lnTo>
                    <a:pt x="9080" y="362297"/>
                  </a:lnTo>
                  <a:lnTo>
                    <a:pt x="19741" y="402407"/>
                  </a:lnTo>
                  <a:lnTo>
                    <a:pt x="34142" y="441645"/>
                  </a:lnTo>
                  <a:lnTo>
                    <a:pt x="52027" y="479446"/>
                  </a:lnTo>
                  <a:lnTo>
                    <a:pt x="73141" y="515243"/>
                  </a:lnTo>
                  <a:lnTo>
                    <a:pt x="97230" y="548471"/>
                  </a:lnTo>
                  <a:lnTo>
                    <a:pt x="124037" y="578566"/>
                  </a:lnTo>
                  <a:lnTo>
                    <a:pt x="160588" y="609173"/>
                  </a:lnTo>
                  <a:lnTo>
                    <a:pt x="201167" y="632322"/>
                  </a:lnTo>
                  <a:lnTo>
                    <a:pt x="245136" y="648922"/>
                  </a:lnTo>
                  <a:lnTo>
                    <a:pt x="291857" y="659881"/>
                  </a:lnTo>
                  <a:lnTo>
                    <a:pt x="340693" y="666109"/>
                  </a:lnTo>
                  <a:lnTo>
                    <a:pt x="391006" y="668516"/>
                  </a:lnTo>
                  <a:lnTo>
                    <a:pt x="442160" y="668010"/>
                  </a:lnTo>
                  <a:lnTo>
                    <a:pt x="493517" y="665501"/>
                  </a:lnTo>
                  <a:lnTo>
                    <a:pt x="642429" y="655045"/>
                  </a:lnTo>
                  <a:lnTo>
                    <a:pt x="695147" y="648518"/>
                  </a:lnTo>
                  <a:lnTo>
                    <a:pt x="740752" y="635198"/>
                  </a:lnTo>
                  <a:lnTo>
                    <a:pt x="780969" y="615786"/>
                  </a:lnTo>
                  <a:lnTo>
                    <a:pt x="817525" y="590983"/>
                  </a:lnTo>
                  <a:lnTo>
                    <a:pt x="852142" y="561489"/>
                  </a:lnTo>
                  <a:lnTo>
                    <a:pt x="886548" y="528005"/>
                  </a:lnTo>
                  <a:lnTo>
                    <a:pt x="922467" y="491231"/>
                  </a:lnTo>
                  <a:lnTo>
                    <a:pt x="961624" y="451868"/>
                  </a:lnTo>
                  <a:lnTo>
                    <a:pt x="1001390" y="415198"/>
                  </a:lnTo>
                  <a:lnTo>
                    <a:pt x="1033755" y="377948"/>
                  </a:lnTo>
                  <a:lnTo>
                    <a:pt x="1058826" y="340540"/>
                  </a:lnTo>
                  <a:lnTo>
                    <a:pt x="1076713" y="303397"/>
                  </a:lnTo>
                  <a:lnTo>
                    <a:pt x="1091371" y="231591"/>
                  </a:lnTo>
                  <a:lnTo>
                    <a:pt x="1088359" y="197771"/>
                  </a:lnTo>
                  <a:lnTo>
                    <a:pt x="1062200" y="136409"/>
                  </a:lnTo>
                  <a:lnTo>
                    <a:pt x="1009919" y="86228"/>
                  </a:lnTo>
                  <a:lnTo>
                    <a:pt x="974256" y="66385"/>
                  </a:lnTo>
                  <a:lnTo>
                    <a:pt x="932389" y="50603"/>
                  </a:lnTo>
                  <a:lnTo>
                    <a:pt x="887945" y="38526"/>
                  </a:lnTo>
                  <a:lnTo>
                    <a:pt x="840407" y="28157"/>
                  </a:lnTo>
                  <a:lnTo>
                    <a:pt x="790276" y="19465"/>
                  </a:lnTo>
                  <a:lnTo>
                    <a:pt x="738055" y="12415"/>
                  </a:lnTo>
                  <a:lnTo>
                    <a:pt x="684250" y="6976"/>
                  </a:lnTo>
                  <a:lnTo>
                    <a:pt x="629361" y="3116"/>
                  </a:lnTo>
                  <a:lnTo>
                    <a:pt x="573893" y="801"/>
                  </a:lnTo>
                  <a:lnTo>
                    <a:pt x="518349" y="0"/>
                  </a:lnTo>
                  <a:close/>
                </a:path>
              </a:pathLst>
            </a:custGeom>
            <a:solidFill>
              <a:srgbClr val="F1F2F2"/>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4" name="Google Shape;751;p19">
              <a:extLst>
                <a:ext uri="{FF2B5EF4-FFF2-40B4-BE49-F238E27FC236}">
                  <a16:creationId xmlns:a16="http://schemas.microsoft.com/office/drawing/2014/main" id="{67F0EC6E-18BC-0ECC-AD87-721FA4C87FBB}"/>
                </a:ext>
              </a:extLst>
            </p:cNvPr>
            <p:cNvSpPr/>
            <p:nvPr/>
          </p:nvSpPr>
          <p:spPr>
            <a:xfrm>
              <a:off x="8557298" y="2706252"/>
              <a:ext cx="375823" cy="0"/>
            </a:xfrm>
            <a:custGeom>
              <a:avLst/>
              <a:gdLst/>
              <a:ahLst/>
              <a:cxnLst/>
              <a:rect l="l" t="t" r="r" b="b"/>
              <a:pathLst>
                <a:path w="619760" h="120000" extrusionOk="0">
                  <a:moveTo>
                    <a:pt x="619331" y="0"/>
                  </a:moveTo>
                  <a:lnTo>
                    <a:pt x="0" y="0"/>
                  </a:lnTo>
                </a:path>
              </a:pathLst>
            </a:custGeom>
            <a:noFill/>
            <a:ln w="31400" cap="flat" cmpd="sng">
              <a:solidFill>
                <a:srgbClr val="3B617B"/>
              </a:solidFill>
              <a:prstDash val="dot"/>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5" name="Google Shape;744;p19">
              <a:extLst>
                <a:ext uri="{FF2B5EF4-FFF2-40B4-BE49-F238E27FC236}">
                  <a16:creationId xmlns:a16="http://schemas.microsoft.com/office/drawing/2014/main" id="{D1043D21-E4AE-DCA3-BA1E-1F68188D76CB}"/>
                </a:ext>
              </a:extLst>
            </p:cNvPr>
            <p:cNvSpPr txBox="1"/>
            <p:nvPr/>
          </p:nvSpPr>
          <p:spPr>
            <a:xfrm>
              <a:off x="5763312" y="1065020"/>
              <a:ext cx="4473575" cy="1057910"/>
            </a:xfrm>
            <a:prstGeom prst="rect">
              <a:avLst/>
            </a:prstGeom>
            <a:noFill/>
            <a:ln>
              <a:noFill/>
            </a:ln>
          </p:spPr>
          <p:txBody>
            <a:bodyPr spcFirstLastPara="1" wrap="square" lIns="0" tIns="212075" rIns="0" bIns="0" anchor="t" anchorCtr="0">
              <a:noAutofit/>
            </a:bodyPr>
            <a:lstStyle/>
            <a:p>
              <a:pPr marL="0" marR="1905" lvl="0" indent="0" algn="ctr" defTabSz="914400" rtl="0" eaLnBrk="1" fontAlgn="auto" latinLnBrk="0" hangingPunct="1">
                <a:lnSpc>
                  <a:spcPct val="100000"/>
                </a:lnSpc>
                <a:spcAft>
                  <a:spcPts val="0"/>
                </a:spcAft>
                <a:buClrTx/>
                <a:buSzTx/>
                <a:buFontTx/>
                <a:buNone/>
                <a:tabLst/>
                <a:defRPr/>
              </a:pPr>
              <a:r>
                <a:rPr kumimoji="0" lang="en-US" sz="1600" b="1" i="0" u="none" strike="noStrike" kern="1200" cap="none" spc="0" normalizeH="0" baseline="0" noProof="0" dirty="0">
                  <a:ln>
                    <a:noFill/>
                  </a:ln>
                  <a:solidFill>
                    <a:srgbClr val="3B617B"/>
                  </a:solidFill>
                  <a:effectLst/>
                  <a:uLnTx/>
                  <a:uFillTx/>
                  <a:latin typeface="Montserrat"/>
                  <a:ea typeface="Montserrat"/>
                  <a:cs typeface="Montserrat"/>
                  <a:sym typeface="Montserrat"/>
                </a:rPr>
                <a:t>Liver model</a:t>
              </a:r>
              <a:endParaRPr kumimoji="0" sz="1600" b="0" i="0" u="none" strike="noStrike" kern="1200" cap="none" spc="0" normalizeH="0" baseline="0" noProof="0" dirty="0">
                <a:ln>
                  <a:noFill/>
                </a:ln>
                <a:solidFill>
                  <a:srgbClr val="000000"/>
                </a:solidFill>
                <a:effectLst/>
                <a:uLnTx/>
                <a:uFillTx/>
                <a:latin typeface="Montserrat"/>
                <a:ea typeface="Montserrat"/>
                <a:cs typeface="Montserrat"/>
                <a:sym typeface="Montserrat"/>
              </a:endParaRPr>
            </a:p>
            <a:p>
              <a:pPr marL="0" marR="0" lvl="0" indent="0" algn="ctr" defTabSz="914400" rtl="0" eaLnBrk="1" fontAlgn="auto" latinLnBrk="0" hangingPunct="1">
                <a:lnSpc>
                  <a:spcPct val="100000"/>
                </a:lnSpc>
                <a:spcAft>
                  <a:spcPts val="0"/>
                </a:spcAft>
                <a:buClrTx/>
                <a:buSzTx/>
                <a:buFontTx/>
                <a:buNone/>
                <a:tabLst/>
                <a:defRPr/>
              </a:pPr>
              <a:r>
                <a:rPr kumimoji="0" lang="en-US" sz="1200" b="0" i="0" u="none" strike="noStrike" kern="1200" cap="none" spc="0" normalizeH="0" baseline="0" noProof="0" dirty="0">
                  <a:ln>
                    <a:noFill/>
                  </a:ln>
                  <a:solidFill>
                    <a:srgbClr val="6D6E71"/>
                  </a:solidFill>
                  <a:effectLst/>
                  <a:uLnTx/>
                  <a:uFillTx/>
                  <a:latin typeface="Montserrat Light"/>
                  <a:ea typeface="Montserrat Light"/>
                  <a:cs typeface="Montserrat Light"/>
                  <a:sym typeface="Montserrat Light"/>
                </a:rPr>
                <a:t>Individual well/microtissue perfusion</a:t>
              </a:r>
              <a:endParaRPr kumimoji="0" sz="1200" b="0" i="0" u="none" strike="noStrike" kern="1200" cap="none" spc="0" normalizeH="0" baseline="0" noProof="0" dirty="0">
                <a:ln>
                  <a:noFill/>
                </a:ln>
                <a:solidFill>
                  <a:srgbClr val="000000"/>
                </a:solidFill>
                <a:effectLst/>
                <a:uLnTx/>
                <a:uFillTx/>
                <a:latin typeface="Montserrat Light"/>
                <a:ea typeface="Montserrat Light"/>
                <a:cs typeface="Montserrat Light"/>
                <a:sym typeface="Montserrat Light"/>
              </a:endParaRPr>
            </a:p>
          </p:txBody>
        </p:sp>
        <p:pic>
          <p:nvPicPr>
            <p:cNvPr id="57" name="Picture 56">
              <a:extLst>
                <a:ext uri="{FF2B5EF4-FFF2-40B4-BE49-F238E27FC236}">
                  <a16:creationId xmlns:a16="http://schemas.microsoft.com/office/drawing/2014/main" id="{92FCF9B6-B38A-BE39-D1D7-CDBB27A52A17}"/>
                </a:ext>
              </a:extLst>
            </p:cNvPr>
            <p:cNvPicPr>
              <a:picLocks noChangeAspect="1"/>
            </p:cNvPicPr>
            <p:nvPr/>
          </p:nvPicPr>
          <p:blipFill>
            <a:blip r:embed="rId3"/>
            <a:stretch>
              <a:fillRect/>
            </a:stretch>
          </p:blipFill>
          <p:spPr>
            <a:xfrm>
              <a:off x="6734758" y="1710002"/>
              <a:ext cx="1544306" cy="1130508"/>
            </a:xfrm>
            <a:prstGeom prst="rect">
              <a:avLst/>
            </a:prstGeom>
            <a:ln>
              <a:noFill/>
            </a:ln>
            <a:effectLst>
              <a:outerShdw blurRad="292100" dist="139700" dir="2700000" algn="tl" rotWithShape="0">
                <a:srgbClr val="333333">
                  <a:alpha val="65000"/>
                </a:srgbClr>
              </a:outerShdw>
            </a:effectLst>
          </p:spPr>
        </p:pic>
        <p:sp>
          <p:nvSpPr>
            <p:cNvPr id="58" name="Google Shape;746;p19">
              <a:extLst>
                <a:ext uri="{FF2B5EF4-FFF2-40B4-BE49-F238E27FC236}">
                  <a16:creationId xmlns:a16="http://schemas.microsoft.com/office/drawing/2014/main" id="{BFC67F2D-822F-EF65-AE41-3D25884D3BAE}"/>
                </a:ext>
              </a:extLst>
            </p:cNvPr>
            <p:cNvSpPr/>
            <p:nvPr/>
          </p:nvSpPr>
          <p:spPr>
            <a:xfrm>
              <a:off x="9193148" y="2475876"/>
              <a:ext cx="661926" cy="405473"/>
            </a:xfrm>
            <a:custGeom>
              <a:avLst/>
              <a:gdLst/>
              <a:ahLst/>
              <a:cxnLst/>
              <a:rect l="l" t="t" r="r" b="b"/>
              <a:pathLst>
                <a:path w="1091565" h="668654" extrusionOk="0">
                  <a:moveTo>
                    <a:pt x="518349" y="0"/>
                  </a:moveTo>
                  <a:lnTo>
                    <a:pt x="463232" y="679"/>
                  </a:lnTo>
                  <a:lnTo>
                    <a:pt x="409046" y="2806"/>
                  </a:lnTo>
                  <a:lnTo>
                    <a:pt x="356293" y="6350"/>
                  </a:lnTo>
                  <a:lnTo>
                    <a:pt x="305477" y="11276"/>
                  </a:lnTo>
                  <a:lnTo>
                    <a:pt x="257100" y="17553"/>
                  </a:lnTo>
                  <a:lnTo>
                    <a:pt x="211667" y="25148"/>
                  </a:lnTo>
                  <a:lnTo>
                    <a:pt x="164338" y="37551"/>
                  </a:lnTo>
                  <a:lnTo>
                    <a:pt x="123557" y="55300"/>
                  </a:lnTo>
                  <a:lnTo>
                    <a:pt x="89069" y="77828"/>
                  </a:lnTo>
                  <a:lnTo>
                    <a:pt x="60619" y="104570"/>
                  </a:lnTo>
                  <a:lnTo>
                    <a:pt x="20811" y="168438"/>
                  </a:lnTo>
                  <a:lnTo>
                    <a:pt x="2090" y="242382"/>
                  </a:lnTo>
                  <a:lnTo>
                    <a:pt x="0" y="281719"/>
                  </a:lnTo>
                  <a:lnTo>
                    <a:pt x="2415" y="321879"/>
                  </a:lnTo>
                  <a:lnTo>
                    <a:pt x="9080" y="362297"/>
                  </a:lnTo>
                  <a:lnTo>
                    <a:pt x="19741" y="402407"/>
                  </a:lnTo>
                  <a:lnTo>
                    <a:pt x="34142" y="441645"/>
                  </a:lnTo>
                  <a:lnTo>
                    <a:pt x="52027" y="479446"/>
                  </a:lnTo>
                  <a:lnTo>
                    <a:pt x="73141" y="515243"/>
                  </a:lnTo>
                  <a:lnTo>
                    <a:pt x="97230" y="548471"/>
                  </a:lnTo>
                  <a:lnTo>
                    <a:pt x="124037" y="578566"/>
                  </a:lnTo>
                  <a:lnTo>
                    <a:pt x="160588" y="609173"/>
                  </a:lnTo>
                  <a:lnTo>
                    <a:pt x="201167" y="632322"/>
                  </a:lnTo>
                  <a:lnTo>
                    <a:pt x="245136" y="648922"/>
                  </a:lnTo>
                  <a:lnTo>
                    <a:pt x="291857" y="659881"/>
                  </a:lnTo>
                  <a:lnTo>
                    <a:pt x="340693" y="666109"/>
                  </a:lnTo>
                  <a:lnTo>
                    <a:pt x="391006" y="668516"/>
                  </a:lnTo>
                  <a:lnTo>
                    <a:pt x="442160" y="668010"/>
                  </a:lnTo>
                  <a:lnTo>
                    <a:pt x="493517" y="665501"/>
                  </a:lnTo>
                  <a:lnTo>
                    <a:pt x="642429" y="655045"/>
                  </a:lnTo>
                  <a:lnTo>
                    <a:pt x="695147" y="648518"/>
                  </a:lnTo>
                  <a:lnTo>
                    <a:pt x="740752" y="635198"/>
                  </a:lnTo>
                  <a:lnTo>
                    <a:pt x="780969" y="615786"/>
                  </a:lnTo>
                  <a:lnTo>
                    <a:pt x="817525" y="590983"/>
                  </a:lnTo>
                  <a:lnTo>
                    <a:pt x="852142" y="561489"/>
                  </a:lnTo>
                  <a:lnTo>
                    <a:pt x="886548" y="528005"/>
                  </a:lnTo>
                  <a:lnTo>
                    <a:pt x="922467" y="491231"/>
                  </a:lnTo>
                  <a:lnTo>
                    <a:pt x="961624" y="451868"/>
                  </a:lnTo>
                  <a:lnTo>
                    <a:pt x="1001390" y="415198"/>
                  </a:lnTo>
                  <a:lnTo>
                    <a:pt x="1033755" y="377948"/>
                  </a:lnTo>
                  <a:lnTo>
                    <a:pt x="1058826" y="340540"/>
                  </a:lnTo>
                  <a:lnTo>
                    <a:pt x="1076713" y="303397"/>
                  </a:lnTo>
                  <a:lnTo>
                    <a:pt x="1091371" y="231591"/>
                  </a:lnTo>
                  <a:lnTo>
                    <a:pt x="1088359" y="197771"/>
                  </a:lnTo>
                  <a:lnTo>
                    <a:pt x="1062200" y="136409"/>
                  </a:lnTo>
                  <a:lnTo>
                    <a:pt x="1009919" y="86228"/>
                  </a:lnTo>
                  <a:lnTo>
                    <a:pt x="974256" y="66385"/>
                  </a:lnTo>
                  <a:lnTo>
                    <a:pt x="932389" y="50603"/>
                  </a:lnTo>
                  <a:lnTo>
                    <a:pt x="887945" y="38526"/>
                  </a:lnTo>
                  <a:lnTo>
                    <a:pt x="840407" y="28157"/>
                  </a:lnTo>
                  <a:lnTo>
                    <a:pt x="790276" y="19465"/>
                  </a:lnTo>
                  <a:lnTo>
                    <a:pt x="738055" y="12415"/>
                  </a:lnTo>
                  <a:lnTo>
                    <a:pt x="684250" y="6976"/>
                  </a:lnTo>
                  <a:lnTo>
                    <a:pt x="629361" y="3116"/>
                  </a:lnTo>
                  <a:lnTo>
                    <a:pt x="573893" y="801"/>
                  </a:lnTo>
                  <a:lnTo>
                    <a:pt x="518349" y="0"/>
                  </a:lnTo>
                  <a:close/>
                </a:path>
              </a:pathLst>
            </a:custGeom>
            <a:solidFill>
              <a:srgbClr val="F1F2F2"/>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9" name="Google Shape;749;p19">
              <a:extLst>
                <a:ext uri="{FF2B5EF4-FFF2-40B4-BE49-F238E27FC236}">
                  <a16:creationId xmlns:a16="http://schemas.microsoft.com/office/drawing/2014/main" id="{0CE105D2-8FA4-1158-A3B9-3A574EDD9773}"/>
                </a:ext>
              </a:extLst>
            </p:cNvPr>
            <p:cNvSpPr txBox="1"/>
            <p:nvPr/>
          </p:nvSpPr>
          <p:spPr>
            <a:xfrm>
              <a:off x="9373731" y="2850997"/>
              <a:ext cx="324029" cy="102760"/>
            </a:xfrm>
            <a:prstGeom prst="rect">
              <a:avLst/>
            </a:prstGeom>
            <a:noFill/>
            <a:ln>
              <a:noFill/>
            </a:ln>
          </p:spPr>
          <p:txBody>
            <a:bodyPr spcFirstLastPara="1" wrap="square" lIns="0" tIns="9232" rIns="0" bIns="0" anchor="t" anchorCtr="0">
              <a:noAutofit/>
            </a:bodyPr>
            <a:lstStyle/>
            <a:p>
              <a:pPr marL="7701"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3B617B"/>
                  </a:solidFill>
                  <a:effectLst/>
                  <a:uLnTx/>
                  <a:uFillTx/>
                  <a:latin typeface="Montserrat"/>
                  <a:ea typeface="Montserrat"/>
                  <a:cs typeface="Montserrat"/>
                  <a:sym typeface="Montserrat"/>
                </a:rPr>
                <a:t>LIVER</a:t>
              </a:r>
              <a:endParaRPr kumimoji="0" sz="800" b="0" i="0" u="none" strike="noStrike" kern="1200" cap="none" spc="0" normalizeH="0" baseline="0" noProof="0">
                <a:ln>
                  <a:noFill/>
                </a:ln>
                <a:solidFill>
                  <a:srgbClr val="000000"/>
                </a:solidFill>
                <a:effectLst/>
                <a:uLnTx/>
                <a:uFillTx/>
                <a:latin typeface="Montserrat"/>
                <a:ea typeface="Montserrat"/>
                <a:cs typeface="Montserrat"/>
                <a:sym typeface="Montserrat"/>
              </a:endParaRPr>
            </a:p>
          </p:txBody>
        </p:sp>
        <p:pic>
          <p:nvPicPr>
            <p:cNvPr id="56" name="Picture 4">
              <a:extLst>
                <a:ext uri="{FF2B5EF4-FFF2-40B4-BE49-F238E27FC236}">
                  <a16:creationId xmlns:a16="http://schemas.microsoft.com/office/drawing/2014/main" id="{74B8F18B-6BF1-D50A-9807-1D55211FF89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0291"/>
            <a:stretch/>
          </p:blipFill>
          <p:spPr bwMode="auto">
            <a:xfrm>
              <a:off x="6794932" y="1977027"/>
              <a:ext cx="1703433" cy="12642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0" name="Google Shape;747;p19">
              <a:extLst>
                <a:ext uri="{FF2B5EF4-FFF2-40B4-BE49-F238E27FC236}">
                  <a16:creationId xmlns:a16="http://schemas.microsoft.com/office/drawing/2014/main" id="{210FB2AE-CEB8-AC7E-7B44-62E8D3F03DF6}"/>
                </a:ext>
              </a:extLst>
            </p:cNvPr>
            <p:cNvSpPr/>
            <p:nvPr/>
          </p:nvSpPr>
          <p:spPr>
            <a:xfrm>
              <a:off x="9310601" y="2403467"/>
              <a:ext cx="527153" cy="388915"/>
            </a:xfrm>
            <a:custGeom>
              <a:avLst/>
              <a:gdLst/>
              <a:ahLst/>
              <a:cxnLst/>
              <a:rect l="l" t="t" r="r" b="b"/>
              <a:pathLst>
                <a:path w="869315" h="641350" extrusionOk="0">
                  <a:moveTo>
                    <a:pt x="335736" y="0"/>
                  </a:moveTo>
                  <a:lnTo>
                    <a:pt x="272865" y="2540"/>
                  </a:lnTo>
                  <a:lnTo>
                    <a:pt x="216400" y="10160"/>
                  </a:lnTo>
                  <a:lnTo>
                    <a:pt x="166364" y="21590"/>
                  </a:lnTo>
                  <a:lnTo>
                    <a:pt x="122784" y="38100"/>
                  </a:lnTo>
                  <a:lnTo>
                    <a:pt x="85684" y="58420"/>
                  </a:lnTo>
                  <a:lnTo>
                    <a:pt x="55090" y="85090"/>
                  </a:lnTo>
                  <a:lnTo>
                    <a:pt x="31026" y="115570"/>
                  </a:lnTo>
                  <a:lnTo>
                    <a:pt x="13519" y="149860"/>
                  </a:lnTo>
                  <a:lnTo>
                    <a:pt x="2594" y="189230"/>
                  </a:lnTo>
                  <a:lnTo>
                    <a:pt x="0" y="219710"/>
                  </a:lnTo>
                  <a:lnTo>
                    <a:pt x="882" y="255270"/>
                  </a:lnTo>
                  <a:lnTo>
                    <a:pt x="4128" y="295910"/>
                  </a:lnTo>
                  <a:lnTo>
                    <a:pt x="8625" y="340360"/>
                  </a:lnTo>
                  <a:lnTo>
                    <a:pt x="11758" y="369570"/>
                  </a:lnTo>
                  <a:lnTo>
                    <a:pt x="14634" y="400050"/>
                  </a:lnTo>
                  <a:lnTo>
                    <a:pt x="16943" y="429260"/>
                  </a:lnTo>
                  <a:lnTo>
                    <a:pt x="18374" y="458470"/>
                  </a:lnTo>
                  <a:lnTo>
                    <a:pt x="20363" y="500380"/>
                  </a:lnTo>
                  <a:lnTo>
                    <a:pt x="26240" y="548640"/>
                  </a:lnTo>
                  <a:lnTo>
                    <a:pt x="39376" y="594360"/>
                  </a:lnTo>
                  <a:lnTo>
                    <a:pt x="63141" y="628650"/>
                  </a:lnTo>
                  <a:lnTo>
                    <a:pt x="100905" y="641350"/>
                  </a:lnTo>
                  <a:lnTo>
                    <a:pt x="138077" y="637540"/>
                  </a:lnTo>
                  <a:lnTo>
                    <a:pt x="167187" y="626110"/>
                  </a:lnTo>
                  <a:lnTo>
                    <a:pt x="187175" y="612140"/>
                  </a:lnTo>
                  <a:lnTo>
                    <a:pt x="100905" y="612140"/>
                  </a:lnTo>
                  <a:lnTo>
                    <a:pt x="74965" y="598170"/>
                  </a:lnTo>
                  <a:lnTo>
                    <a:pt x="59239" y="561340"/>
                  </a:lnTo>
                  <a:lnTo>
                    <a:pt x="51047" y="511810"/>
                  </a:lnTo>
                  <a:lnTo>
                    <a:pt x="47713" y="457200"/>
                  </a:lnTo>
                  <a:lnTo>
                    <a:pt x="46262" y="427990"/>
                  </a:lnTo>
                  <a:lnTo>
                    <a:pt x="43923" y="397510"/>
                  </a:lnTo>
                  <a:lnTo>
                    <a:pt x="41010" y="367030"/>
                  </a:lnTo>
                  <a:lnTo>
                    <a:pt x="33490" y="294640"/>
                  </a:lnTo>
                  <a:lnTo>
                    <a:pt x="30297" y="255270"/>
                  </a:lnTo>
                  <a:lnTo>
                    <a:pt x="31473" y="194310"/>
                  </a:lnTo>
                  <a:lnTo>
                    <a:pt x="42824" y="156210"/>
                  </a:lnTo>
                  <a:lnTo>
                    <a:pt x="61864" y="123190"/>
                  </a:lnTo>
                  <a:lnTo>
                    <a:pt x="88560" y="93980"/>
                  </a:lnTo>
                  <a:lnTo>
                    <a:pt x="122880" y="71120"/>
                  </a:lnTo>
                  <a:lnTo>
                    <a:pt x="164790" y="53340"/>
                  </a:lnTo>
                  <a:lnTo>
                    <a:pt x="214258" y="40640"/>
                  </a:lnTo>
                  <a:lnTo>
                    <a:pt x="271250" y="31750"/>
                  </a:lnTo>
                  <a:lnTo>
                    <a:pt x="335736" y="29210"/>
                  </a:lnTo>
                  <a:lnTo>
                    <a:pt x="823503" y="29210"/>
                  </a:lnTo>
                  <a:lnTo>
                    <a:pt x="808873" y="22860"/>
                  </a:lnTo>
                  <a:lnTo>
                    <a:pt x="771031" y="17780"/>
                  </a:lnTo>
                  <a:lnTo>
                    <a:pt x="548598" y="17780"/>
                  </a:lnTo>
                  <a:lnTo>
                    <a:pt x="539383" y="16510"/>
                  </a:lnTo>
                  <a:lnTo>
                    <a:pt x="527848" y="15240"/>
                  </a:lnTo>
                  <a:lnTo>
                    <a:pt x="514400" y="13970"/>
                  </a:lnTo>
                  <a:lnTo>
                    <a:pt x="478213" y="8890"/>
                  </a:lnTo>
                  <a:lnTo>
                    <a:pt x="387313" y="1270"/>
                  </a:lnTo>
                  <a:lnTo>
                    <a:pt x="335736" y="0"/>
                  </a:lnTo>
                  <a:close/>
                </a:path>
                <a:path w="869315" h="641350" extrusionOk="0">
                  <a:moveTo>
                    <a:pt x="588838" y="46990"/>
                  </a:moveTo>
                  <a:lnTo>
                    <a:pt x="556137" y="46990"/>
                  </a:lnTo>
                  <a:lnTo>
                    <a:pt x="556797" y="48260"/>
                  </a:lnTo>
                  <a:lnTo>
                    <a:pt x="557760" y="49530"/>
                  </a:lnTo>
                  <a:lnTo>
                    <a:pt x="558033" y="49530"/>
                  </a:lnTo>
                  <a:lnTo>
                    <a:pt x="558807" y="52070"/>
                  </a:lnTo>
                  <a:lnTo>
                    <a:pt x="558996" y="52070"/>
                  </a:lnTo>
                  <a:lnTo>
                    <a:pt x="559488" y="53340"/>
                  </a:lnTo>
                  <a:lnTo>
                    <a:pt x="560127" y="54610"/>
                  </a:lnTo>
                  <a:lnTo>
                    <a:pt x="560598" y="55880"/>
                  </a:lnTo>
                  <a:lnTo>
                    <a:pt x="561142" y="57150"/>
                  </a:lnTo>
                  <a:lnTo>
                    <a:pt x="562085" y="59690"/>
                  </a:lnTo>
                  <a:lnTo>
                    <a:pt x="562357" y="59690"/>
                  </a:lnTo>
                  <a:lnTo>
                    <a:pt x="562964" y="62230"/>
                  </a:lnTo>
                  <a:lnTo>
                    <a:pt x="563289" y="63500"/>
                  </a:lnTo>
                  <a:lnTo>
                    <a:pt x="563928" y="64770"/>
                  </a:lnTo>
                  <a:lnTo>
                    <a:pt x="564556" y="67310"/>
                  </a:lnTo>
                  <a:lnTo>
                    <a:pt x="565247" y="69850"/>
                  </a:lnTo>
                  <a:lnTo>
                    <a:pt x="565907" y="72390"/>
                  </a:lnTo>
                  <a:lnTo>
                    <a:pt x="567174" y="77470"/>
                  </a:lnTo>
                  <a:lnTo>
                    <a:pt x="567802" y="81280"/>
                  </a:lnTo>
                  <a:lnTo>
                    <a:pt x="569435" y="90170"/>
                  </a:lnTo>
                  <a:lnTo>
                    <a:pt x="570315" y="95250"/>
                  </a:lnTo>
                  <a:lnTo>
                    <a:pt x="571603" y="105410"/>
                  </a:lnTo>
                  <a:lnTo>
                    <a:pt x="572482" y="114300"/>
                  </a:lnTo>
                  <a:lnTo>
                    <a:pt x="572702" y="115570"/>
                  </a:lnTo>
                  <a:lnTo>
                    <a:pt x="572954" y="118110"/>
                  </a:lnTo>
                  <a:lnTo>
                    <a:pt x="573153" y="119380"/>
                  </a:lnTo>
                  <a:lnTo>
                    <a:pt x="576150" y="187960"/>
                  </a:lnTo>
                  <a:lnTo>
                    <a:pt x="574224" y="255270"/>
                  </a:lnTo>
                  <a:lnTo>
                    <a:pt x="569022" y="308610"/>
                  </a:lnTo>
                  <a:lnTo>
                    <a:pt x="562190" y="339090"/>
                  </a:lnTo>
                  <a:lnTo>
                    <a:pt x="561718" y="339090"/>
                  </a:lnTo>
                  <a:lnTo>
                    <a:pt x="543418" y="344170"/>
                  </a:lnTo>
                  <a:lnTo>
                    <a:pt x="477876" y="367030"/>
                  </a:lnTo>
                  <a:lnTo>
                    <a:pt x="434950" y="384810"/>
                  </a:lnTo>
                  <a:lnTo>
                    <a:pt x="388132" y="407670"/>
                  </a:lnTo>
                  <a:lnTo>
                    <a:pt x="339580" y="435610"/>
                  </a:lnTo>
                  <a:lnTo>
                    <a:pt x="291452" y="469900"/>
                  </a:lnTo>
                  <a:lnTo>
                    <a:pt x="245907" y="509270"/>
                  </a:lnTo>
                  <a:lnTo>
                    <a:pt x="205101" y="554990"/>
                  </a:lnTo>
                  <a:lnTo>
                    <a:pt x="203750" y="557530"/>
                  </a:lnTo>
                  <a:lnTo>
                    <a:pt x="203227" y="558800"/>
                  </a:lnTo>
                  <a:lnTo>
                    <a:pt x="199185" y="562610"/>
                  </a:lnTo>
                  <a:lnTo>
                    <a:pt x="195216" y="565150"/>
                  </a:lnTo>
                  <a:lnTo>
                    <a:pt x="191426" y="568960"/>
                  </a:lnTo>
                  <a:lnTo>
                    <a:pt x="173105" y="585470"/>
                  </a:lnTo>
                  <a:lnTo>
                    <a:pt x="153567" y="599440"/>
                  </a:lnTo>
                  <a:lnTo>
                    <a:pt x="130329" y="609600"/>
                  </a:lnTo>
                  <a:lnTo>
                    <a:pt x="100905" y="612140"/>
                  </a:lnTo>
                  <a:lnTo>
                    <a:pt x="187175" y="612140"/>
                  </a:lnTo>
                  <a:lnTo>
                    <a:pt x="190810" y="609600"/>
                  </a:lnTo>
                  <a:lnTo>
                    <a:pt x="211520" y="590550"/>
                  </a:lnTo>
                  <a:lnTo>
                    <a:pt x="229041" y="575310"/>
                  </a:lnTo>
                  <a:lnTo>
                    <a:pt x="248111" y="560070"/>
                  </a:lnTo>
                  <a:lnTo>
                    <a:pt x="270764" y="548640"/>
                  </a:lnTo>
                  <a:lnTo>
                    <a:pt x="350706" y="527050"/>
                  </a:lnTo>
                  <a:lnTo>
                    <a:pt x="373933" y="515620"/>
                  </a:lnTo>
                  <a:lnTo>
                    <a:pt x="282680" y="515620"/>
                  </a:lnTo>
                  <a:lnTo>
                    <a:pt x="328998" y="478790"/>
                  </a:lnTo>
                  <a:lnTo>
                    <a:pt x="377262" y="448310"/>
                  </a:lnTo>
                  <a:lnTo>
                    <a:pt x="425081" y="422910"/>
                  </a:lnTo>
                  <a:lnTo>
                    <a:pt x="470065" y="402590"/>
                  </a:lnTo>
                  <a:lnTo>
                    <a:pt x="509825" y="386080"/>
                  </a:lnTo>
                  <a:lnTo>
                    <a:pt x="554746" y="386080"/>
                  </a:lnTo>
                  <a:lnTo>
                    <a:pt x="564608" y="377190"/>
                  </a:lnTo>
                  <a:lnTo>
                    <a:pt x="571194" y="370840"/>
                  </a:lnTo>
                  <a:lnTo>
                    <a:pt x="579393" y="364490"/>
                  </a:lnTo>
                  <a:lnTo>
                    <a:pt x="590060" y="358140"/>
                  </a:lnTo>
                  <a:lnTo>
                    <a:pt x="601120" y="350520"/>
                  </a:lnTo>
                  <a:lnTo>
                    <a:pt x="652919" y="318770"/>
                  </a:lnTo>
                  <a:lnTo>
                    <a:pt x="596660" y="318770"/>
                  </a:lnTo>
                  <a:lnTo>
                    <a:pt x="596848" y="317500"/>
                  </a:lnTo>
                  <a:lnTo>
                    <a:pt x="597623" y="313690"/>
                  </a:lnTo>
                  <a:lnTo>
                    <a:pt x="598251" y="309880"/>
                  </a:lnTo>
                  <a:lnTo>
                    <a:pt x="598911" y="304800"/>
                  </a:lnTo>
                  <a:lnTo>
                    <a:pt x="599738" y="299720"/>
                  </a:lnTo>
                  <a:lnTo>
                    <a:pt x="600314" y="294640"/>
                  </a:lnTo>
                  <a:lnTo>
                    <a:pt x="600984" y="288290"/>
                  </a:lnTo>
                  <a:lnTo>
                    <a:pt x="601089" y="287020"/>
                  </a:lnTo>
                  <a:lnTo>
                    <a:pt x="602167" y="276860"/>
                  </a:lnTo>
                  <a:lnTo>
                    <a:pt x="602544" y="271780"/>
                  </a:lnTo>
                  <a:lnTo>
                    <a:pt x="602659" y="270510"/>
                  </a:lnTo>
                  <a:lnTo>
                    <a:pt x="604921" y="227330"/>
                  </a:lnTo>
                  <a:lnTo>
                    <a:pt x="605263" y="204470"/>
                  </a:lnTo>
                  <a:lnTo>
                    <a:pt x="605141" y="181610"/>
                  </a:lnTo>
                  <a:lnTo>
                    <a:pt x="604942" y="172720"/>
                  </a:lnTo>
                  <a:lnTo>
                    <a:pt x="604618" y="161290"/>
                  </a:lnTo>
                  <a:lnTo>
                    <a:pt x="604366" y="154940"/>
                  </a:lnTo>
                  <a:lnTo>
                    <a:pt x="604251" y="153670"/>
                  </a:lnTo>
                  <a:lnTo>
                    <a:pt x="604031" y="148590"/>
                  </a:lnTo>
                  <a:lnTo>
                    <a:pt x="603759" y="143510"/>
                  </a:lnTo>
                  <a:lnTo>
                    <a:pt x="603288" y="135890"/>
                  </a:lnTo>
                  <a:lnTo>
                    <a:pt x="602911" y="130810"/>
                  </a:lnTo>
                  <a:lnTo>
                    <a:pt x="602492" y="124460"/>
                  </a:lnTo>
                  <a:lnTo>
                    <a:pt x="601361" y="111760"/>
                  </a:lnTo>
                  <a:lnTo>
                    <a:pt x="600314" y="102870"/>
                  </a:lnTo>
                  <a:lnTo>
                    <a:pt x="600262" y="101600"/>
                  </a:lnTo>
                  <a:lnTo>
                    <a:pt x="599602" y="96520"/>
                  </a:lnTo>
                  <a:lnTo>
                    <a:pt x="598974" y="91440"/>
                  </a:lnTo>
                  <a:lnTo>
                    <a:pt x="597267" y="80010"/>
                  </a:lnTo>
                  <a:lnTo>
                    <a:pt x="596576" y="76200"/>
                  </a:lnTo>
                  <a:lnTo>
                    <a:pt x="594869" y="68580"/>
                  </a:lnTo>
                  <a:lnTo>
                    <a:pt x="594042" y="64770"/>
                  </a:lnTo>
                  <a:lnTo>
                    <a:pt x="592995" y="59690"/>
                  </a:lnTo>
                  <a:lnTo>
                    <a:pt x="592555" y="58420"/>
                  </a:lnTo>
                  <a:lnTo>
                    <a:pt x="591676" y="54610"/>
                  </a:lnTo>
                  <a:lnTo>
                    <a:pt x="588838" y="46990"/>
                  </a:lnTo>
                  <a:close/>
                </a:path>
                <a:path w="869315" h="641350" extrusionOk="0">
                  <a:moveTo>
                    <a:pt x="554746" y="386080"/>
                  </a:moveTo>
                  <a:lnTo>
                    <a:pt x="509825" y="386080"/>
                  </a:lnTo>
                  <a:lnTo>
                    <a:pt x="473675" y="416560"/>
                  </a:lnTo>
                  <a:lnTo>
                    <a:pt x="431866" y="448310"/>
                  </a:lnTo>
                  <a:lnTo>
                    <a:pt x="386593" y="476250"/>
                  </a:lnTo>
                  <a:lnTo>
                    <a:pt x="340052" y="499110"/>
                  </a:lnTo>
                  <a:lnTo>
                    <a:pt x="294439" y="513080"/>
                  </a:lnTo>
                  <a:lnTo>
                    <a:pt x="290282" y="513080"/>
                  </a:lnTo>
                  <a:lnTo>
                    <a:pt x="282680" y="515620"/>
                  </a:lnTo>
                  <a:lnTo>
                    <a:pt x="373933" y="515620"/>
                  </a:lnTo>
                  <a:lnTo>
                    <a:pt x="402320" y="501650"/>
                  </a:lnTo>
                  <a:lnTo>
                    <a:pt x="451698" y="469900"/>
                  </a:lnTo>
                  <a:lnTo>
                    <a:pt x="496659" y="435610"/>
                  </a:lnTo>
                  <a:lnTo>
                    <a:pt x="535022" y="403860"/>
                  </a:lnTo>
                  <a:lnTo>
                    <a:pt x="554746" y="386080"/>
                  </a:lnTo>
                  <a:close/>
                </a:path>
                <a:path w="869315" h="641350" extrusionOk="0">
                  <a:moveTo>
                    <a:pt x="596769" y="318704"/>
                  </a:moveTo>
                  <a:close/>
                </a:path>
                <a:path w="869315" h="641350" extrusionOk="0">
                  <a:moveTo>
                    <a:pt x="823503" y="29210"/>
                  </a:moveTo>
                  <a:lnTo>
                    <a:pt x="335736" y="29210"/>
                  </a:lnTo>
                  <a:lnTo>
                    <a:pt x="386100" y="30480"/>
                  </a:lnTo>
                  <a:lnTo>
                    <a:pt x="475258" y="38100"/>
                  </a:lnTo>
                  <a:lnTo>
                    <a:pt x="510851" y="43180"/>
                  </a:lnTo>
                  <a:lnTo>
                    <a:pt x="525343" y="44450"/>
                  </a:lnTo>
                  <a:lnTo>
                    <a:pt x="537596" y="45720"/>
                  </a:lnTo>
                  <a:lnTo>
                    <a:pt x="547536" y="46990"/>
                  </a:lnTo>
                  <a:lnTo>
                    <a:pt x="771031" y="46990"/>
                  </a:lnTo>
                  <a:lnTo>
                    <a:pt x="793308" y="49530"/>
                  </a:lnTo>
                  <a:lnTo>
                    <a:pt x="811546" y="54610"/>
                  </a:lnTo>
                  <a:lnTo>
                    <a:pt x="825516" y="64770"/>
                  </a:lnTo>
                  <a:lnTo>
                    <a:pt x="834987" y="77470"/>
                  </a:lnTo>
                  <a:lnTo>
                    <a:pt x="839689" y="93980"/>
                  </a:lnTo>
                  <a:lnTo>
                    <a:pt x="839613" y="110490"/>
                  </a:lnTo>
                  <a:lnTo>
                    <a:pt x="821067" y="146050"/>
                  </a:lnTo>
                  <a:lnTo>
                    <a:pt x="791732" y="168910"/>
                  </a:lnTo>
                  <a:lnTo>
                    <a:pt x="773847" y="181610"/>
                  </a:lnTo>
                  <a:lnTo>
                    <a:pt x="752290" y="198120"/>
                  </a:lnTo>
                  <a:lnTo>
                    <a:pt x="726391" y="219710"/>
                  </a:lnTo>
                  <a:lnTo>
                    <a:pt x="695484" y="248920"/>
                  </a:lnTo>
                  <a:lnTo>
                    <a:pt x="675200" y="266700"/>
                  </a:lnTo>
                  <a:lnTo>
                    <a:pt x="650850" y="284480"/>
                  </a:lnTo>
                  <a:lnTo>
                    <a:pt x="624112" y="302260"/>
                  </a:lnTo>
                  <a:lnTo>
                    <a:pt x="596769" y="318704"/>
                  </a:lnTo>
                  <a:lnTo>
                    <a:pt x="652919" y="318770"/>
                  </a:lnTo>
                  <a:lnTo>
                    <a:pt x="663255" y="312420"/>
                  </a:lnTo>
                  <a:lnTo>
                    <a:pt x="691975" y="290830"/>
                  </a:lnTo>
                  <a:lnTo>
                    <a:pt x="716248" y="270510"/>
                  </a:lnTo>
                  <a:lnTo>
                    <a:pt x="745881" y="242570"/>
                  </a:lnTo>
                  <a:lnTo>
                    <a:pt x="770704" y="220980"/>
                  </a:lnTo>
                  <a:lnTo>
                    <a:pt x="791361" y="204470"/>
                  </a:lnTo>
                  <a:lnTo>
                    <a:pt x="808496" y="193040"/>
                  </a:lnTo>
                  <a:lnTo>
                    <a:pt x="820690" y="184150"/>
                  </a:lnTo>
                  <a:lnTo>
                    <a:pt x="851689" y="156210"/>
                  </a:lnTo>
                  <a:lnTo>
                    <a:pt x="868641" y="114300"/>
                  </a:lnTo>
                  <a:lnTo>
                    <a:pt x="868825" y="90170"/>
                  </a:lnTo>
                  <a:lnTo>
                    <a:pt x="861437" y="64770"/>
                  </a:lnTo>
                  <a:lnTo>
                    <a:pt x="852055" y="49530"/>
                  </a:lnTo>
                  <a:lnTo>
                    <a:pt x="835207" y="34290"/>
                  </a:lnTo>
                  <a:lnTo>
                    <a:pt x="823503" y="29210"/>
                  </a:lnTo>
                  <a:close/>
                </a:path>
              </a:pathLst>
            </a:custGeom>
            <a:solidFill>
              <a:srgbClr val="82CFD1"/>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1" name="Google Shape;754;p19">
              <a:extLst>
                <a:ext uri="{FF2B5EF4-FFF2-40B4-BE49-F238E27FC236}">
                  <a16:creationId xmlns:a16="http://schemas.microsoft.com/office/drawing/2014/main" id="{EBB878D6-9F03-DEE7-B71F-94ABFDCE727B}"/>
                </a:ext>
              </a:extLst>
            </p:cNvPr>
            <p:cNvSpPr/>
            <p:nvPr/>
          </p:nvSpPr>
          <p:spPr>
            <a:xfrm>
              <a:off x="8973159" y="2659291"/>
              <a:ext cx="50829" cy="93956"/>
            </a:xfrm>
            <a:custGeom>
              <a:avLst/>
              <a:gdLst/>
              <a:ahLst/>
              <a:cxnLst/>
              <a:rect l="l" t="t" r="r" b="b"/>
              <a:pathLst>
                <a:path w="83820" h="154939" extrusionOk="0">
                  <a:moveTo>
                    <a:pt x="0" y="0"/>
                  </a:moveTo>
                  <a:lnTo>
                    <a:pt x="0" y="154895"/>
                  </a:lnTo>
                  <a:lnTo>
                    <a:pt x="83306" y="77442"/>
                  </a:lnTo>
                  <a:lnTo>
                    <a:pt x="0" y="0"/>
                  </a:lnTo>
                  <a:close/>
                </a:path>
              </a:pathLst>
            </a:custGeom>
            <a:solidFill>
              <a:srgbClr val="3B617B">
                <a:alpha val="49803"/>
              </a:srgbClr>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a:ea typeface="Calibri"/>
                <a:cs typeface="Calibri"/>
                <a:sym typeface="Calibri"/>
              </a:endParaRPr>
            </a:p>
          </p:txBody>
        </p:sp>
        <p:pic>
          <p:nvPicPr>
            <p:cNvPr id="62" name="object 11">
              <a:extLst>
                <a:ext uri="{FF2B5EF4-FFF2-40B4-BE49-F238E27FC236}">
                  <a16:creationId xmlns:a16="http://schemas.microsoft.com/office/drawing/2014/main" id="{8EA0CB48-A1EE-1D3F-9386-BEA7028CC342}"/>
                </a:ext>
              </a:extLst>
            </p:cNvPr>
            <p:cNvPicPr/>
            <p:nvPr/>
          </p:nvPicPr>
          <p:blipFill rotWithShape="1">
            <a:blip r:embed="rId5">
              <a:extLst>
                <a:ext uri="{28A0092B-C50C-407E-A947-70E740481C1C}">
                  <a14:useLocalDpi xmlns:a14="http://schemas.microsoft.com/office/drawing/2010/main" val="0"/>
                </a:ext>
              </a:extLst>
            </a:blip>
            <a:srcRect/>
            <a:stretch/>
          </p:blipFill>
          <p:spPr>
            <a:xfrm>
              <a:off x="9972527" y="1753842"/>
              <a:ext cx="1767018" cy="1515600"/>
            </a:xfrm>
            <a:prstGeom prst="rect">
              <a:avLst/>
            </a:prstGeom>
            <a:ln>
              <a:noFill/>
            </a:ln>
            <a:effectLst>
              <a:outerShdw blurRad="292100" dist="139700" dir="2700000" algn="tl" rotWithShape="0">
                <a:srgbClr val="333333">
                  <a:alpha val="65000"/>
                </a:srgbClr>
              </a:outerShdw>
            </a:effectLst>
          </p:spPr>
        </p:pic>
      </p:grpSp>
      <p:sp>
        <p:nvSpPr>
          <p:cNvPr id="71" name="Google Shape;764;p19">
            <a:extLst>
              <a:ext uri="{FF2B5EF4-FFF2-40B4-BE49-F238E27FC236}">
                <a16:creationId xmlns:a16="http://schemas.microsoft.com/office/drawing/2014/main" id="{450F6BDC-1816-601F-96B5-7E12728C3806}"/>
              </a:ext>
            </a:extLst>
          </p:cNvPr>
          <p:cNvSpPr/>
          <p:nvPr/>
        </p:nvSpPr>
        <p:spPr>
          <a:xfrm>
            <a:off x="1748978" y="4456832"/>
            <a:ext cx="0" cy="0"/>
          </a:xfrm>
          <a:custGeom>
            <a:avLst/>
            <a:gdLst/>
            <a:ahLst/>
            <a:cxnLst/>
            <a:rect l="l" t="t" r="r" b="b"/>
            <a:pathLst>
              <a:path w="120000" h="120000" extrusionOk="0">
                <a:moveTo>
                  <a:pt x="0" y="0"/>
                </a:moveTo>
                <a:lnTo>
                  <a:pt x="0" y="0"/>
                </a:lnTo>
              </a:path>
            </a:pathLst>
          </a:custGeom>
          <a:noFill/>
          <a:ln w="31400" cap="flat" cmpd="sng">
            <a:solidFill>
              <a:srgbClr val="3B617B"/>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2" name="Google Shape;765;p19">
            <a:extLst>
              <a:ext uri="{FF2B5EF4-FFF2-40B4-BE49-F238E27FC236}">
                <a16:creationId xmlns:a16="http://schemas.microsoft.com/office/drawing/2014/main" id="{B7E67849-8660-E1DD-179B-B723D4853CE4}"/>
              </a:ext>
            </a:extLst>
          </p:cNvPr>
          <p:cNvSpPr/>
          <p:nvPr/>
        </p:nvSpPr>
        <p:spPr>
          <a:xfrm>
            <a:off x="1286750" y="4456832"/>
            <a:ext cx="0" cy="0"/>
          </a:xfrm>
          <a:custGeom>
            <a:avLst/>
            <a:gdLst/>
            <a:ahLst/>
            <a:cxnLst/>
            <a:rect l="l" t="t" r="r" b="b"/>
            <a:pathLst>
              <a:path w="120000" h="120000" extrusionOk="0">
                <a:moveTo>
                  <a:pt x="0" y="0"/>
                </a:moveTo>
                <a:lnTo>
                  <a:pt x="0" y="0"/>
                </a:lnTo>
              </a:path>
            </a:pathLst>
          </a:custGeom>
          <a:noFill/>
          <a:ln w="31400" cap="flat" cmpd="sng">
            <a:solidFill>
              <a:srgbClr val="3B617B"/>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5" name="Group 4">
            <a:extLst>
              <a:ext uri="{FF2B5EF4-FFF2-40B4-BE49-F238E27FC236}">
                <a16:creationId xmlns:a16="http://schemas.microsoft.com/office/drawing/2014/main" id="{D6ABCF43-2461-8751-6897-0E68A08B2030}"/>
              </a:ext>
            </a:extLst>
          </p:cNvPr>
          <p:cNvGrpSpPr/>
          <p:nvPr/>
        </p:nvGrpSpPr>
        <p:grpSpPr>
          <a:xfrm>
            <a:off x="-233228" y="1338053"/>
            <a:ext cx="6147004" cy="2036230"/>
            <a:chOff x="6170858" y="458687"/>
            <a:chExt cx="6147004" cy="2036230"/>
          </a:xfrm>
        </p:grpSpPr>
        <p:sp>
          <p:nvSpPr>
            <p:cNvPr id="63" name="Google Shape;755;p19">
              <a:extLst>
                <a:ext uri="{FF2B5EF4-FFF2-40B4-BE49-F238E27FC236}">
                  <a16:creationId xmlns:a16="http://schemas.microsoft.com/office/drawing/2014/main" id="{B3BC9FD5-E159-D0AD-E5EE-821D210B08EE}"/>
                </a:ext>
              </a:extLst>
            </p:cNvPr>
            <p:cNvSpPr/>
            <p:nvPr/>
          </p:nvSpPr>
          <p:spPr>
            <a:xfrm>
              <a:off x="8169410" y="2027795"/>
              <a:ext cx="375823" cy="0"/>
            </a:xfrm>
            <a:custGeom>
              <a:avLst/>
              <a:gdLst/>
              <a:ahLst/>
              <a:cxnLst/>
              <a:rect l="l" t="t" r="r" b="b"/>
              <a:pathLst>
                <a:path w="619759" h="120000" extrusionOk="0">
                  <a:moveTo>
                    <a:pt x="619331" y="0"/>
                  </a:moveTo>
                  <a:lnTo>
                    <a:pt x="0" y="0"/>
                  </a:lnTo>
                </a:path>
              </a:pathLst>
            </a:custGeom>
            <a:noFill/>
            <a:ln w="31400" cap="flat" cmpd="sng">
              <a:solidFill>
                <a:srgbClr val="3B617B"/>
              </a:solidFill>
              <a:prstDash val="dot"/>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4" name="Google Shape;756;p19">
              <a:extLst>
                <a:ext uri="{FF2B5EF4-FFF2-40B4-BE49-F238E27FC236}">
                  <a16:creationId xmlns:a16="http://schemas.microsoft.com/office/drawing/2014/main" id="{326D74B3-072E-7ECF-59E8-341FDAE9002F}"/>
                </a:ext>
              </a:extLst>
            </p:cNvPr>
            <p:cNvSpPr/>
            <p:nvPr/>
          </p:nvSpPr>
          <p:spPr>
            <a:xfrm>
              <a:off x="8943463" y="2275506"/>
              <a:ext cx="0" cy="0"/>
            </a:xfrm>
            <a:custGeom>
              <a:avLst/>
              <a:gdLst/>
              <a:ahLst/>
              <a:cxnLst/>
              <a:rect l="l" t="t" r="r" b="b"/>
              <a:pathLst>
                <a:path w="120000" h="120000" extrusionOk="0">
                  <a:moveTo>
                    <a:pt x="0" y="0"/>
                  </a:moveTo>
                  <a:lnTo>
                    <a:pt x="0" y="0"/>
                  </a:lnTo>
                </a:path>
              </a:pathLst>
            </a:custGeom>
            <a:noFill/>
            <a:ln w="31400" cap="flat" cmpd="sng">
              <a:solidFill>
                <a:srgbClr val="3B617B"/>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5" name="Google Shape;757;p19">
              <a:extLst>
                <a:ext uri="{FF2B5EF4-FFF2-40B4-BE49-F238E27FC236}">
                  <a16:creationId xmlns:a16="http://schemas.microsoft.com/office/drawing/2014/main" id="{4DB36EA3-4A59-6FD1-1969-73B69EB85A3D}"/>
                </a:ext>
              </a:extLst>
            </p:cNvPr>
            <p:cNvSpPr/>
            <p:nvPr/>
          </p:nvSpPr>
          <p:spPr>
            <a:xfrm>
              <a:off x="8481234" y="2275506"/>
              <a:ext cx="0" cy="0"/>
            </a:xfrm>
            <a:custGeom>
              <a:avLst/>
              <a:gdLst/>
              <a:ahLst/>
              <a:cxnLst/>
              <a:rect l="l" t="t" r="r" b="b"/>
              <a:pathLst>
                <a:path w="120000" h="120000" extrusionOk="0">
                  <a:moveTo>
                    <a:pt x="0" y="0"/>
                  </a:moveTo>
                  <a:lnTo>
                    <a:pt x="0" y="0"/>
                  </a:lnTo>
                </a:path>
              </a:pathLst>
            </a:custGeom>
            <a:noFill/>
            <a:ln w="31400" cap="flat" cmpd="sng">
              <a:solidFill>
                <a:srgbClr val="3B617B"/>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6" name="Google Shape;758;p19">
              <a:extLst>
                <a:ext uri="{FF2B5EF4-FFF2-40B4-BE49-F238E27FC236}">
                  <a16:creationId xmlns:a16="http://schemas.microsoft.com/office/drawing/2014/main" id="{59CE85A2-BF58-3193-97E3-4BD94FE0F051}"/>
                </a:ext>
              </a:extLst>
            </p:cNvPr>
            <p:cNvSpPr/>
            <p:nvPr/>
          </p:nvSpPr>
          <p:spPr>
            <a:xfrm>
              <a:off x="8585271" y="1980833"/>
              <a:ext cx="50829" cy="93956"/>
            </a:xfrm>
            <a:custGeom>
              <a:avLst/>
              <a:gdLst/>
              <a:ahLst/>
              <a:cxnLst/>
              <a:rect l="l" t="t" r="r" b="b"/>
              <a:pathLst>
                <a:path w="83819" h="154939" extrusionOk="0">
                  <a:moveTo>
                    <a:pt x="0" y="0"/>
                  </a:moveTo>
                  <a:lnTo>
                    <a:pt x="0" y="154895"/>
                  </a:lnTo>
                  <a:lnTo>
                    <a:pt x="83306" y="77442"/>
                  </a:lnTo>
                  <a:lnTo>
                    <a:pt x="0" y="0"/>
                  </a:lnTo>
                  <a:close/>
                </a:path>
              </a:pathLst>
            </a:custGeom>
            <a:solidFill>
              <a:srgbClr val="3B617B">
                <a:alpha val="49803"/>
              </a:srgbClr>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7" name="Google Shape;759;p19">
              <a:extLst>
                <a:ext uri="{FF2B5EF4-FFF2-40B4-BE49-F238E27FC236}">
                  <a16:creationId xmlns:a16="http://schemas.microsoft.com/office/drawing/2014/main" id="{0E5F494A-0E62-432E-B912-D632462FBD98}"/>
                </a:ext>
              </a:extLst>
            </p:cNvPr>
            <p:cNvSpPr/>
            <p:nvPr/>
          </p:nvSpPr>
          <p:spPr>
            <a:xfrm>
              <a:off x="8149916" y="1318725"/>
              <a:ext cx="375823" cy="0"/>
            </a:xfrm>
            <a:custGeom>
              <a:avLst/>
              <a:gdLst/>
              <a:ahLst/>
              <a:cxnLst/>
              <a:rect l="l" t="t" r="r" b="b"/>
              <a:pathLst>
                <a:path w="619759" h="120000" extrusionOk="0">
                  <a:moveTo>
                    <a:pt x="619331" y="0"/>
                  </a:moveTo>
                  <a:lnTo>
                    <a:pt x="0" y="0"/>
                  </a:lnTo>
                </a:path>
              </a:pathLst>
            </a:custGeom>
            <a:noFill/>
            <a:ln w="31400" cap="flat" cmpd="sng">
              <a:solidFill>
                <a:srgbClr val="3B617B"/>
              </a:solidFill>
              <a:prstDash val="dot"/>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8" name="Google Shape;760;p19">
              <a:extLst>
                <a:ext uri="{FF2B5EF4-FFF2-40B4-BE49-F238E27FC236}">
                  <a16:creationId xmlns:a16="http://schemas.microsoft.com/office/drawing/2014/main" id="{ACE80762-7043-E4E1-8967-DADA448F687D}"/>
                </a:ext>
              </a:extLst>
            </p:cNvPr>
            <p:cNvSpPr/>
            <p:nvPr/>
          </p:nvSpPr>
          <p:spPr>
            <a:xfrm>
              <a:off x="8583258" y="1318725"/>
              <a:ext cx="0" cy="0"/>
            </a:xfrm>
            <a:custGeom>
              <a:avLst/>
              <a:gdLst/>
              <a:ahLst/>
              <a:cxnLst/>
              <a:rect l="l" t="t" r="r" b="b"/>
              <a:pathLst>
                <a:path w="120000" h="120000" extrusionOk="0">
                  <a:moveTo>
                    <a:pt x="0" y="0"/>
                  </a:moveTo>
                  <a:lnTo>
                    <a:pt x="0" y="0"/>
                  </a:lnTo>
                </a:path>
              </a:pathLst>
            </a:custGeom>
            <a:noFill/>
            <a:ln w="31400" cap="flat" cmpd="sng">
              <a:solidFill>
                <a:srgbClr val="3B617B"/>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9" name="Google Shape;761;p19">
              <a:extLst>
                <a:ext uri="{FF2B5EF4-FFF2-40B4-BE49-F238E27FC236}">
                  <a16:creationId xmlns:a16="http://schemas.microsoft.com/office/drawing/2014/main" id="{AC391EB0-6AB0-83D0-EAD9-65D9D088D821}"/>
                </a:ext>
              </a:extLst>
            </p:cNvPr>
            <p:cNvSpPr/>
            <p:nvPr/>
          </p:nvSpPr>
          <p:spPr>
            <a:xfrm>
              <a:off x="8490181" y="2006844"/>
              <a:ext cx="0" cy="0"/>
            </a:xfrm>
            <a:custGeom>
              <a:avLst/>
              <a:gdLst/>
              <a:ahLst/>
              <a:cxnLst/>
              <a:rect l="l" t="t" r="r" b="b"/>
              <a:pathLst>
                <a:path w="120000" h="120000" extrusionOk="0">
                  <a:moveTo>
                    <a:pt x="0" y="0"/>
                  </a:moveTo>
                  <a:lnTo>
                    <a:pt x="0" y="0"/>
                  </a:lnTo>
                </a:path>
              </a:pathLst>
            </a:custGeom>
            <a:noFill/>
            <a:ln w="31400" cap="flat" cmpd="sng">
              <a:solidFill>
                <a:srgbClr val="3B617B"/>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0" name="Google Shape;762;p19">
              <a:extLst>
                <a:ext uri="{FF2B5EF4-FFF2-40B4-BE49-F238E27FC236}">
                  <a16:creationId xmlns:a16="http://schemas.microsoft.com/office/drawing/2014/main" id="{0904E713-B310-0692-CF7A-0023CB87BAED}"/>
                </a:ext>
              </a:extLst>
            </p:cNvPr>
            <p:cNvSpPr/>
            <p:nvPr/>
          </p:nvSpPr>
          <p:spPr>
            <a:xfrm>
              <a:off x="8565777" y="1271763"/>
              <a:ext cx="50829" cy="93956"/>
            </a:xfrm>
            <a:custGeom>
              <a:avLst/>
              <a:gdLst/>
              <a:ahLst/>
              <a:cxnLst/>
              <a:rect l="l" t="t" r="r" b="b"/>
              <a:pathLst>
                <a:path w="83819" h="154939" extrusionOk="0">
                  <a:moveTo>
                    <a:pt x="0" y="0"/>
                  </a:moveTo>
                  <a:lnTo>
                    <a:pt x="0" y="154895"/>
                  </a:lnTo>
                  <a:lnTo>
                    <a:pt x="83306" y="77442"/>
                  </a:lnTo>
                  <a:lnTo>
                    <a:pt x="0" y="0"/>
                  </a:lnTo>
                  <a:close/>
                </a:path>
              </a:pathLst>
            </a:custGeom>
            <a:solidFill>
              <a:srgbClr val="3B617B">
                <a:alpha val="49803"/>
              </a:srgbClr>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88" name="Google Shape;801;p19">
              <a:extLst>
                <a:ext uri="{FF2B5EF4-FFF2-40B4-BE49-F238E27FC236}">
                  <a16:creationId xmlns:a16="http://schemas.microsoft.com/office/drawing/2014/main" id="{332A486F-82C8-E820-392E-AFD89860C4E2}"/>
                </a:ext>
              </a:extLst>
            </p:cNvPr>
            <p:cNvSpPr/>
            <p:nvPr/>
          </p:nvSpPr>
          <p:spPr>
            <a:xfrm>
              <a:off x="8848079" y="868566"/>
              <a:ext cx="589188" cy="609875"/>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89" name="Google Shape;802;p19">
              <a:extLst>
                <a:ext uri="{FF2B5EF4-FFF2-40B4-BE49-F238E27FC236}">
                  <a16:creationId xmlns:a16="http://schemas.microsoft.com/office/drawing/2014/main" id="{D338E2D7-7989-9CFF-89F8-5A587FF707F0}"/>
                </a:ext>
              </a:extLst>
            </p:cNvPr>
            <p:cNvSpPr txBox="1"/>
            <p:nvPr/>
          </p:nvSpPr>
          <p:spPr>
            <a:xfrm>
              <a:off x="9022745" y="1427707"/>
              <a:ext cx="355589" cy="102582"/>
            </a:xfrm>
            <a:prstGeom prst="rect">
              <a:avLst/>
            </a:prstGeom>
            <a:noFill/>
            <a:ln>
              <a:noFill/>
            </a:ln>
          </p:spPr>
          <p:txBody>
            <a:bodyPr spcFirstLastPara="1" wrap="square" lIns="0" tIns="10385" rIns="0" bIns="0" anchor="t" anchorCtr="0">
              <a:noAutofit/>
            </a:bodyPr>
            <a:lstStyle/>
            <a:p>
              <a:pPr marL="7701"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3B617B"/>
                  </a:solidFill>
                  <a:effectLst/>
                  <a:uLnTx/>
                  <a:uFillTx/>
                  <a:latin typeface="Montserrat"/>
                  <a:ea typeface="Montserrat"/>
                  <a:cs typeface="Montserrat"/>
                  <a:sym typeface="Montserrat"/>
                </a:rPr>
                <a:t>GUT</a:t>
              </a:r>
              <a:endParaRPr kumimoji="0" sz="800" b="0" i="0" u="none" strike="noStrike" kern="1200" cap="none" spc="0" normalizeH="0" baseline="0" noProof="0">
                <a:ln>
                  <a:noFill/>
                </a:ln>
                <a:solidFill>
                  <a:srgbClr val="000000"/>
                </a:solidFill>
                <a:effectLst/>
                <a:uLnTx/>
                <a:uFillTx/>
                <a:latin typeface="Montserrat"/>
                <a:ea typeface="Montserrat"/>
                <a:cs typeface="Montserrat"/>
                <a:sym typeface="Montserrat"/>
              </a:endParaRPr>
            </a:p>
          </p:txBody>
        </p:sp>
        <p:grpSp>
          <p:nvGrpSpPr>
            <p:cNvPr id="98" name="Group 97">
              <a:extLst>
                <a:ext uri="{FF2B5EF4-FFF2-40B4-BE49-F238E27FC236}">
                  <a16:creationId xmlns:a16="http://schemas.microsoft.com/office/drawing/2014/main" id="{0CE39C66-AE8D-1329-DD3D-2CB20FB8E9DB}"/>
                </a:ext>
              </a:extLst>
            </p:cNvPr>
            <p:cNvGrpSpPr/>
            <p:nvPr/>
          </p:nvGrpSpPr>
          <p:grpSpPr>
            <a:xfrm>
              <a:off x="8853174" y="1642953"/>
              <a:ext cx="614563" cy="645744"/>
              <a:chOff x="9475343" y="1417701"/>
              <a:chExt cx="614563" cy="645744"/>
            </a:xfrm>
          </p:grpSpPr>
          <p:sp>
            <p:nvSpPr>
              <p:cNvPr id="90" name="Google Shape;803;p19">
                <a:extLst>
                  <a:ext uri="{FF2B5EF4-FFF2-40B4-BE49-F238E27FC236}">
                    <a16:creationId xmlns:a16="http://schemas.microsoft.com/office/drawing/2014/main" id="{E0D0DDAD-84D9-AF73-CBD9-027AAF6A2284}"/>
                  </a:ext>
                </a:extLst>
              </p:cNvPr>
              <p:cNvSpPr/>
              <p:nvPr/>
            </p:nvSpPr>
            <p:spPr>
              <a:xfrm>
                <a:off x="9475343" y="1605453"/>
                <a:ext cx="614563" cy="427037"/>
              </a:xfrm>
              <a:custGeom>
                <a:avLst/>
                <a:gdLst/>
                <a:ahLst/>
                <a:cxnLst/>
                <a:rect l="l" t="t" r="r" b="b"/>
                <a:pathLst>
                  <a:path w="1013459" h="704214" extrusionOk="0">
                    <a:moveTo>
                      <a:pt x="200038" y="0"/>
                    </a:moveTo>
                    <a:lnTo>
                      <a:pt x="159208" y="1772"/>
                    </a:lnTo>
                    <a:lnTo>
                      <a:pt x="92992" y="19463"/>
                    </a:lnTo>
                    <a:lnTo>
                      <a:pt x="45884" y="53547"/>
                    </a:lnTo>
                    <a:lnTo>
                      <a:pt x="16099" y="101060"/>
                    </a:lnTo>
                    <a:lnTo>
                      <a:pt x="1853" y="159038"/>
                    </a:lnTo>
                    <a:lnTo>
                      <a:pt x="0" y="191025"/>
                    </a:lnTo>
                    <a:lnTo>
                      <a:pt x="1362" y="224517"/>
                    </a:lnTo>
                    <a:lnTo>
                      <a:pt x="12841" y="294534"/>
                    </a:lnTo>
                    <a:lnTo>
                      <a:pt x="34507" y="366126"/>
                    </a:lnTo>
                    <a:lnTo>
                      <a:pt x="48602" y="401585"/>
                    </a:lnTo>
                    <a:lnTo>
                      <a:pt x="64575" y="436327"/>
                    </a:lnTo>
                    <a:lnTo>
                      <a:pt x="101261" y="502176"/>
                    </a:lnTo>
                    <a:lnTo>
                      <a:pt x="142782" y="560708"/>
                    </a:lnTo>
                    <a:lnTo>
                      <a:pt x="187352" y="608959"/>
                    </a:lnTo>
                    <a:lnTo>
                      <a:pt x="226319" y="640967"/>
                    </a:lnTo>
                    <a:lnTo>
                      <a:pt x="266014" y="665901"/>
                    </a:lnTo>
                    <a:lnTo>
                      <a:pt x="306309" y="684218"/>
                    </a:lnTo>
                    <a:lnTo>
                      <a:pt x="347072" y="696371"/>
                    </a:lnTo>
                    <a:lnTo>
                      <a:pt x="388175" y="702817"/>
                    </a:lnTo>
                    <a:lnTo>
                      <a:pt x="429487" y="704010"/>
                    </a:lnTo>
                    <a:lnTo>
                      <a:pt x="470880" y="700407"/>
                    </a:lnTo>
                    <a:lnTo>
                      <a:pt x="512222" y="692463"/>
                    </a:lnTo>
                    <a:lnTo>
                      <a:pt x="553385" y="680633"/>
                    </a:lnTo>
                    <a:lnTo>
                      <a:pt x="594238" y="665372"/>
                    </a:lnTo>
                    <a:lnTo>
                      <a:pt x="634652" y="647136"/>
                    </a:lnTo>
                    <a:lnTo>
                      <a:pt x="674498" y="626380"/>
                    </a:lnTo>
                    <a:lnTo>
                      <a:pt x="713644" y="603559"/>
                    </a:lnTo>
                    <a:lnTo>
                      <a:pt x="751963" y="579130"/>
                    </a:lnTo>
                    <a:lnTo>
                      <a:pt x="789323" y="553547"/>
                    </a:lnTo>
                    <a:lnTo>
                      <a:pt x="825595" y="527265"/>
                    </a:lnTo>
                    <a:lnTo>
                      <a:pt x="869080" y="493513"/>
                    </a:lnTo>
                    <a:lnTo>
                      <a:pt x="906321" y="461510"/>
                    </a:lnTo>
                    <a:lnTo>
                      <a:pt x="937569" y="431198"/>
                    </a:lnTo>
                    <a:lnTo>
                      <a:pt x="963074" y="402518"/>
                    </a:lnTo>
                    <a:lnTo>
                      <a:pt x="997854" y="349824"/>
                    </a:lnTo>
                    <a:lnTo>
                      <a:pt x="1012662" y="302962"/>
                    </a:lnTo>
                    <a:lnTo>
                      <a:pt x="1013202" y="281573"/>
                    </a:lnTo>
                    <a:lnTo>
                      <a:pt x="1009499" y="261466"/>
                    </a:lnTo>
                    <a:lnTo>
                      <a:pt x="990367" y="224870"/>
                    </a:lnTo>
                    <a:lnTo>
                      <a:pt x="957267" y="192708"/>
                    </a:lnTo>
                    <a:lnTo>
                      <a:pt x="912200" y="164514"/>
                    </a:lnTo>
                    <a:lnTo>
                      <a:pt x="857166" y="139822"/>
                    </a:lnTo>
                    <a:lnTo>
                      <a:pt x="794168" y="118167"/>
                    </a:lnTo>
                    <a:lnTo>
                      <a:pt x="725206" y="99082"/>
                    </a:lnTo>
                    <a:lnTo>
                      <a:pt x="652282" y="82101"/>
                    </a:lnTo>
                    <a:lnTo>
                      <a:pt x="614959" y="74254"/>
                    </a:lnTo>
                    <a:lnTo>
                      <a:pt x="360980" y="25902"/>
                    </a:lnTo>
                    <a:lnTo>
                      <a:pt x="328740" y="19235"/>
                    </a:lnTo>
                    <a:lnTo>
                      <a:pt x="298260" y="12454"/>
                    </a:lnTo>
                    <a:lnTo>
                      <a:pt x="246315" y="3437"/>
                    </a:lnTo>
                    <a:lnTo>
                      <a:pt x="200038" y="0"/>
                    </a:lnTo>
                    <a:close/>
                  </a:path>
                </a:pathLst>
              </a:custGeom>
              <a:solidFill>
                <a:srgbClr val="F1F2F2"/>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1" name="Google Shape;804;p19">
                <a:extLst>
                  <a:ext uri="{FF2B5EF4-FFF2-40B4-BE49-F238E27FC236}">
                    <a16:creationId xmlns:a16="http://schemas.microsoft.com/office/drawing/2014/main" id="{EFF5BD5C-AD5E-501D-FC95-8A9D0849436A}"/>
                  </a:ext>
                </a:extLst>
              </p:cNvPr>
              <p:cNvSpPr/>
              <p:nvPr/>
            </p:nvSpPr>
            <p:spPr>
              <a:xfrm>
                <a:off x="9542521" y="1417701"/>
                <a:ext cx="482101" cy="471319"/>
              </a:xfrm>
              <a:custGeom>
                <a:avLst/>
                <a:gdLst/>
                <a:ahLst/>
                <a:cxnLst/>
                <a:rect l="l" t="t" r="r" b="b"/>
                <a:pathLst>
                  <a:path w="795019" h="777239" extrusionOk="0">
                    <a:moveTo>
                      <a:pt x="231259" y="90170"/>
                    </a:moveTo>
                    <a:lnTo>
                      <a:pt x="177591" y="109220"/>
                    </a:lnTo>
                    <a:lnTo>
                      <a:pt x="116536" y="161290"/>
                    </a:lnTo>
                    <a:lnTo>
                      <a:pt x="86706" y="199390"/>
                    </a:lnTo>
                    <a:lnTo>
                      <a:pt x="59190" y="242570"/>
                    </a:lnTo>
                    <a:lnTo>
                      <a:pt x="35374" y="293370"/>
                    </a:lnTo>
                    <a:lnTo>
                      <a:pt x="16646" y="347980"/>
                    </a:lnTo>
                    <a:lnTo>
                      <a:pt x="4392" y="406400"/>
                    </a:lnTo>
                    <a:lnTo>
                      <a:pt x="0" y="469900"/>
                    </a:lnTo>
                    <a:lnTo>
                      <a:pt x="1873" y="554990"/>
                    </a:lnTo>
                    <a:lnTo>
                      <a:pt x="7619" y="622300"/>
                    </a:lnTo>
                    <a:lnTo>
                      <a:pt x="17423" y="674370"/>
                    </a:lnTo>
                    <a:lnTo>
                      <a:pt x="31470" y="713740"/>
                    </a:lnTo>
                    <a:lnTo>
                      <a:pt x="73041" y="760730"/>
                    </a:lnTo>
                    <a:lnTo>
                      <a:pt x="133821" y="775970"/>
                    </a:lnTo>
                    <a:lnTo>
                      <a:pt x="171879" y="777240"/>
                    </a:lnTo>
                    <a:lnTo>
                      <a:pt x="220194" y="777240"/>
                    </a:lnTo>
                    <a:lnTo>
                      <a:pt x="255494" y="775970"/>
                    </a:lnTo>
                    <a:lnTo>
                      <a:pt x="289208" y="769620"/>
                    </a:lnTo>
                    <a:lnTo>
                      <a:pt x="319403" y="758190"/>
                    </a:lnTo>
                    <a:lnTo>
                      <a:pt x="333626" y="748030"/>
                    </a:lnTo>
                    <a:lnTo>
                      <a:pt x="139447" y="748030"/>
                    </a:lnTo>
                    <a:lnTo>
                      <a:pt x="110984" y="744220"/>
                    </a:lnTo>
                    <a:lnTo>
                      <a:pt x="66406" y="713740"/>
                    </a:lnTo>
                    <a:lnTo>
                      <a:pt x="39018" y="631190"/>
                    </a:lnTo>
                    <a:lnTo>
                      <a:pt x="32044" y="561340"/>
                    </a:lnTo>
                    <a:lnTo>
                      <a:pt x="29695" y="469900"/>
                    </a:lnTo>
                    <a:lnTo>
                      <a:pt x="34683" y="405130"/>
                    </a:lnTo>
                    <a:lnTo>
                      <a:pt x="48396" y="345440"/>
                    </a:lnTo>
                    <a:lnTo>
                      <a:pt x="68962" y="290830"/>
                    </a:lnTo>
                    <a:lnTo>
                      <a:pt x="94504" y="242570"/>
                    </a:lnTo>
                    <a:lnTo>
                      <a:pt x="123148" y="200660"/>
                    </a:lnTo>
                    <a:lnTo>
                      <a:pt x="153020" y="166370"/>
                    </a:lnTo>
                    <a:lnTo>
                      <a:pt x="182246" y="140970"/>
                    </a:lnTo>
                    <a:lnTo>
                      <a:pt x="231259" y="119380"/>
                    </a:lnTo>
                    <a:lnTo>
                      <a:pt x="292299" y="119380"/>
                    </a:lnTo>
                    <a:lnTo>
                      <a:pt x="274043" y="100330"/>
                    </a:lnTo>
                    <a:lnTo>
                      <a:pt x="231259" y="90170"/>
                    </a:lnTo>
                    <a:close/>
                  </a:path>
                  <a:path w="795019" h="777239" extrusionOk="0">
                    <a:moveTo>
                      <a:pt x="531832" y="365760"/>
                    </a:moveTo>
                    <a:lnTo>
                      <a:pt x="410082" y="365760"/>
                    </a:lnTo>
                    <a:lnTo>
                      <a:pt x="447651" y="369570"/>
                    </a:lnTo>
                    <a:lnTo>
                      <a:pt x="445263" y="375920"/>
                    </a:lnTo>
                    <a:lnTo>
                      <a:pt x="434190" y="403860"/>
                    </a:lnTo>
                    <a:lnTo>
                      <a:pt x="424429" y="433070"/>
                    </a:lnTo>
                    <a:lnTo>
                      <a:pt x="417475" y="462280"/>
                    </a:lnTo>
                    <a:lnTo>
                      <a:pt x="414825" y="491490"/>
                    </a:lnTo>
                    <a:lnTo>
                      <a:pt x="414825" y="629920"/>
                    </a:lnTo>
                    <a:lnTo>
                      <a:pt x="420821" y="684530"/>
                    </a:lnTo>
                    <a:lnTo>
                      <a:pt x="437463" y="723900"/>
                    </a:lnTo>
                    <a:lnTo>
                      <a:pt x="494594" y="765810"/>
                    </a:lnTo>
                    <a:lnTo>
                      <a:pt x="570039" y="777240"/>
                    </a:lnTo>
                    <a:lnTo>
                      <a:pt x="622923" y="777240"/>
                    </a:lnTo>
                    <a:lnTo>
                      <a:pt x="660990" y="775970"/>
                    </a:lnTo>
                    <a:lnTo>
                      <a:pt x="693880" y="770890"/>
                    </a:lnTo>
                    <a:lnTo>
                      <a:pt x="721780" y="760730"/>
                    </a:lnTo>
                    <a:lnTo>
                      <a:pt x="737177" y="748030"/>
                    </a:lnTo>
                    <a:lnTo>
                      <a:pt x="609573" y="748030"/>
                    </a:lnTo>
                    <a:lnTo>
                      <a:pt x="551932" y="746760"/>
                    </a:lnTo>
                    <a:lnTo>
                      <a:pt x="505938" y="739140"/>
                    </a:lnTo>
                    <a:lnTo>
                      <a:pt x="472257" y="720090"/>
                    </a:lnTo>
                    <a:lnTo>
                      <a:pt x="451558" y="685800"/>
                    </a:lnTo>
                    <a:lnTo>
                      <a:pt x="444510" y="629920"/>
                    </a:lnTo>
                    <a:lnTo>
                      <a:pt x="444510" y="491490"/>
                    </a:lnTo>
                    <a:lnTo>
                      <a:pt x="446976" y="466090"/>
                    </a:lnTo>
                    <a:lnTo>
                      <a:pt x="453449" y="439420"/>
                    </a:lnTo>
                    <a:lnTo>
                      <a:pt x="462541" y="412750"/>
                    </a:lnTo>
                    <a:lnTo>
                      <a:pt x="474310" y="383540"/>
                    </a:lnTo>
                    <a:lnTo>
                      <a:pt x="477179" y="375920"/>
                    </a:lnTo>
                    <a:lnTo>
                      <a:pt x="531795" y="375920"/>
                    </a:lnTo>
                    <a:lnTo>
                      <a:pt x="533879" y="370840"/>
                    </a:lnTo>
                    <a:lnTo>
                      <a:pt x="531832" y="365760"/>
                    </a:lnTo>
                    <a:close/>
                  </a:path>
                  <a:path w="795019" h="777239" extrusionOk="0">
                    <a:moveTo>
                      <a:pt x="349570" y="375920"/>
                    </a:moveTo>
                    <a:lnTo>
                      <a:pt x="317770" y="375920"/>
                    </a:lnTo>
                    <a:lnTo>
                      <a:pt x="319152" y="379730"/>
                    </a:lnTo>
                    <a:lnTo>
                      <a:pt x="320576" y="383540"/>
                    </a:lnTo>
                    <a:lnTo>
                      <a:pt x="332292" y="412750"/>
                    </a:lnTo>
                    <a:lnTo>
                      <a:pt x="341384" y="439420"/>
                    </a:lnTo>
                    <a:lnTo>
                      <a:pt x="347858" y="466090"/>
                    </a:lnTo>
                    <a:lnTo>
                      <a:pt x="350324" y="491490"/>
                    </a:lnTo>
                    <a:lnTo>
                      <a:pt x="350202" y="631190"/>
                    </a:lnTo>
                    <a:lnTo>
                      <a:pt x="346046" y="674370"/>
                    </a:lnTo>
                    <a:lnTo>
                      <a:pt x="320763" y="722630"/>
                    </a:lnTo>
                    <a:lnTo>
                      <a:pt x="282074" y="740410"/>
                    </a:lnTo>
                    <a:lnTo>
                      <a:pt x="221541" y="748030"/>
                    </a:lnTo>
                    <a:lnTo>
                      <a:pt x="333626" y="748030"/>
                    </a:lnTo>
                    <a:lnTo>
                      <a:pt x="364992" y="711200"/>
                    </a:lnTo>
                    <a:lnTo>
                      <a:pt x="376272" y="674370"/>
                    </a:lnTo>
                    <a:lnTo>
                      <a:pt x="379902" y="631190"/>
                    </a:lnTo>
                    <a:lnTo>
                      <a:pt x="380009" y="491490"/>
                    </a:lnTo>
                    <a:lnTo>
                      <a:pt x="377358" y="462280"/>
                    </a:lnTo>
                    <a:lnTo>
                      <a:pt x="370404" y="433070"/>
                    </a:lnTo>
                    <a:lnTo>
                      <a:pt x="360643" y="403860"/>
                    </a:lnTo>
                    <a:lnTo>
                      <a:pt x="349570" y="375920"/>
                    </a:lnTo>
                    <a:close/>
                  </a:path>
                  <a:path w="795019" h="777239" extrusionOk="0">
                    <a:moveTo>
                      <a:pt x="631498" y="119380"/>
                    </a:moveTo>
                    <a:lnTo>
                      <a:pt x="563574" y="119380"/>
                    </a:lnTo>
                    <a:lnTo>
                      <a:pt x="585883" y="124460"/>
                    </a:lnTo>
                    <a:lnTo>
                      <a:pt x="612588" y="140970"/>
                    </a:lnTo>
                    <a:lnTo>
                      <a:pt x="641813" y="166370"/>
                    </a:lnTo>
                    <a:lnTo>
                      <a:pt x="671685" y="200660"/>
                    </a:lnTo>
                    <a:lnTo>
                      <a:pt x="700330" y="242570"/>
                    </a:lnTo>
                    <a:lnTo>
                      <a:pt x="725872" y="290830"/>
                    </a:lnTo>
                    <a:lnTo>
                      <a:pt x="746437" y="345440"/>
                    </a:lnTo>
                    <a:lnTo>
                      <a:pt x="760151" y="405130"/>
                    </a:lnTo>
                    <a:lnTo>
                      <a:pt x="765139" y="469900"/>
                    </a:lnTo>
                    <a:lnTo>
                      <a:pt x="762789" y="561340"/>
                    </a:lnTo>
                    <a:lnTo>
                      <a:pt x="755815" y="631190"/>
                    </a:lnTo>
                    <a:lnTo>
                      <a:pt x="744323" y="680720"/>
                    </a:lnTo>
                    <a:lnTo>
                      <a:pt x="708225" y="734060"/>
                    </a:lnTo>
                    <a:lnTo>
                      <a:pt x="655366" y="748030"/>
                    </a:lnTo>
                    <a:lnTo>
                      <a:pt x="737177" y="748030"/>
                    </a:lnTo>
                    <a:lnTo>
                      <a:pt x="763354" y="713740"/>
                    </a:lnTo>
                    <a:lnTo>
                      <a:pt x="777402" y="674370"/>
                    </a:lnTo>
                    <a:lnTo>
                      <a:pt x="787205" y="622300"/>
                    </a:lnTo>
                    <a:lnTo>
                      <a:pt x="792950" y="554990"/>
                    </a:lnTo>
                    <a:lnTo>
                      <a:pt x="794823" y="469900"/>
                    </a:lnTo>
                    <a:lnTo>
                      <a:pt x="790431" y="406400"/>
                    </a:lnTo>
                    <a:lnTo>
                      <a:pt x="778178" y="347980"/>
                    </a:lnTo>
                    <a:lnTo>
                      <a:pt x="759451" y="293370"/>
                    </a:lnTo>
                    <a:lnTo>
                      <a:pt x="735637" y="242570"/>
                    </a:lnTo>
                    <a:lnTo>
                      <a:pt x="708122" y="199390"/>
                    </a:lnTo>
                    <a:lnTo>
                      <a:pt x="678293" y="161290"/>
                    </a:lnTo>
                    <a:lnTo>
                      <a:pt x="647538" y="130810"/>
                    </a:lnTo>
                    <a:lnTo>
                      <a:pt x="631498" y="119380"/>
                    </a:lnTo>
                    <a:close/>
                  </a:path>
                  <a:path w="795019" h="777239" extrusionOk="0">
                    <a:moveTo>
                      <a:pt x="531795" y="375920"/>
                    </a:moveTo>
                    <a:lnTo>
                      <a:pt x="477179" y="375920"/>
                    </a:lnTo>
                    <a:lnTo>
                      <a:pt x="491329" y="379730"/>
                    </a:lnTo>
                    <a:lnTo>
                      <a:pt x="502051" y="383540"/>
                    </a:lnTo>
                    <a:lnTo>
                      <a:pt x="508891" y="386080"/>
                    </a:lnTo>
                    <a:lnTo>
                      <a:pt x="511398" y="386080"/>
                    </a:lnTo>
                    <a:lnTo>
                      <a:pt x="518937" y="389890"/>
                    </a:lnTo>
                    <a:lnTo>
                      <a:pt x="527627" y="386080"/>
                    </a:lnTo>
                    <a:lnTo>
                      <a:pt x="531795" y="375920"/>
                    </a:lnTo>
                    <a:close/>
                  </a:path>
                  <a:path w="795019" h="777239" extrusionOk="0">
                    <a:moveTo>
                      <a:pt x="413184" y="336550"/>
                    </a:moveTo>
                    <a:lnTo>
                      <a:pt x="379982" y="336550"/>
                    </a:lnTo>
                    <a:lnTo>
                      <a:pt x="349858" y="339090"/>
                    </a:lnTo>
                    <a:lnTo>
                      <a:pt x="336377" y="341630"/>
                    </a:lnTo>
                    <a:lnTo>
                      <a:pt x="328339" y="342900"/>
                    </a:lnTo>
                    <a:lnTo>
                      <a:pt x="320805" y="344170"/>
                    </a:lnTo>
                    <a:lnTo>
                      <a:pt x="313788" y="346710"/>
                    </a:lnTo>
                    <a:lnTo>
                      <a:pt x="307299" y="347980"/>
                    </a:lnTo>
                    <a:lnTo>
                      <a:pt x="300933" y="350520"/>
                    </a:lnTo>
                    <a:lnTo>
                      <a:pt x="295362" y="351790"/>
                    </a:lnTo>
                    <a:lnTo>
                      <a:pt x="281980" y="356870"/>
                    </a:lnTo>
                    <a:lnTo>
                      <a:pt x="276253" y="359410"/>
                    </a:lnTo>
                    <a:lnTo>
                      <a:pt x="268850" y="363220"/>
                    </a:lnTo>
                    <a:lnTo>
                      <a:pt x="265677" y="372110"/>
                    </a:lnTo>
                    <a:lnTo>
                      <a:pt x="271719" y="384810"/>
                    </a:lnTo>
                    <a:lnTo>
                      <a:pt x="277028" y="387350"/>
                    </a:lnTo>
                    <a:lnTo>
                      <a:pt x="286881" y="387350"/>
                    </a:lnTo>
                    <a:lnTo>
                      <a:pt x="291000" y="384810"/>
                    </a:lnTo>
                    <a:lnTo>
                      <a:pt x="296666" y="383540"/>
                    </a:lnTo>
                    <a:lnTo>
                      <a:pt x="305677" y="379730"/>
                    </a:lnTo>
                    <a:lnTo>
                      <a:pt x="317770" y="375920"/>
                    </a:lnTo>
                    <a:lnTo>
                      <a:pt x="349570" y="375920"/>
                    </a:lnTo>
                    <a:lnTo>
                      <a:pt x="348732" y="373380"/>
                    </a:lnTo>
                    <a:lnTo>
                      <a:pt x="347957" y="372110"/>
                    </a:lnTo>
                    <a:lnTo>
                      <a:pt x="347151" y="369570"/>
                    </a:lnTo>
                    <a:lnTo>
                      <a:pt x="383081" y="365760"/>
                    </a:lnTo>
                    <a:lnTo>
                      <a:pt x="531832" y="365760"/>
                    </a:lnTo>
                    <a:lnTo>
                      <a:pt x="530297" y="361950"/>
                    </a:lnTo>
                    <a:lnTo>
                      <a:pt x="493953" y="349250"/>
                    </a:lnTo>
                    <a:lnTo>
                      <a:pt x="481038" y="346710"/>
                    </a:lnTo>
                    <a:lnTo>
                      <a:pt x="473942" y="344170"/>
                    </a:lnTo>
                    <a:lnTo>
                      <a:pt x="458446" y="341630"/>
                    </a:lnTo>
                    <a:lnTo>
                      <a:pt x="444280" y="339090"/>
                    </a:lnTo>
                    <a:lnTo>
                      <a:pt x="413184" y="336550"/>
                    </a:lnTo>
                    <a:close/>
                  </a:path>
                  <a:path w="795019" h="777239" extrusionOk="0">
                    <a:moveTo>
                      <a:pt x="292299" y="119380"/>
                    </a:moveTo>
                    <a:lnTo>
                      <a:pt x="231259" y="119380"/>
                    </a:lnTo>
                    <a:lnTo>
                      <a:pt x="263024" y="129540"/>
                    </a:lnTo>
                    <a:lnTo>
                      <a:pt x="281770" y="158750"/>
                    </a:lnTo>
                    <a:lnTo>
                      <a:pt x="290681" y="208280"/>
                    </a:lnTo>
                    <a:lnTo>
                      <a:pt x="293027" y="280670"/>
                    </a:lnTo>
                    <a:lnTo>
                      <a:pt x="293195" y="283210"/>
                    </a:lnTo>
                    <a:lnTo>
                      <a:pt x="285363" y="285750"/>
                    </a:lnTo>
                    <a:lnTo>
                      <a:pt x="269258" y="288290"/>
                    </a:lnTo>
                    <a:lnTo>
                      <a:pt x="252934" y="288290"/>
                    </a:lnTo>
                    <a:lnTo>
                      <a:pt x="246306" y="294640"/>
                    </a:lnTo>
                    <a:lnTo>
                      <a:pt x="246306" y="311150"/>
                    </a:lnTo>
                    <a:lnTo>
                      <a:pt x="252934" y="318770"/>
                    </a:lnTo>
                    <a:lnTo>
                      <a:pt x="268044" y="318770"/>
                    </a:lnTo>
                    <a:lnTo>
                      <a:pt x="274975" y="317500"/>
                    </a:lnTo>
                    <a:lnTo>
                      <a:pt x="286996" y="316230"/>
                    </a:lnTo>
                    <a:lnTo>
                      <a:pt x="324838" y="300990"/>
                    </a:lnTo>
                    <a:lnTo>
                      <a:pt x="359182" y="265430"/>
                    </a:lnTo>
                    <a:lnTo>
                      <a:pt x="322607" y="265430"/>
                    </a:lnTo>
                    <a:lnTo>
                      <a:pt x="321349" y="215900"/>
                    </a:lnTo>
                    <a:lnTo>
                      <a:pt x="315336" y="168910"/>
                    </a:lnTo>
                    <a:lnTo>
                      <a:pt x="300818" y="128270"/>
                    </a:lnTo>
                    <a:lnTo>
                      <a:pt x="292299" y="119380"/>
                    </a:lnTo>
                    <a:close/>
                  </a:path>
                  <a:path w="795019" h="777239" extrusionOk="0">
                    <a:moveTo>
                      <a:pt x="437138" y="0"/>
                    </a:moveTo>
                    <a:lnTo>
                      <a:pt x="420751" y="0"/>
                    </a:lnTo>
                    <a:lnTo>
                      <a:pt x="414092" y="6350"/>
                    </a:lnTo>
                    <a:lnTo>
                      <a:pt x="414092" y="208280"/>
                    </a:lnTo>
                    <a:lnTo>
                      <a:pt x="418251" y="242570"/>
                    </a:lnTo>
                    <a:lnTo>
                      <a:pt x="447200" y="289560"/>
                    </a:lnTo>
                    <a:lnTo>
                      <a:pt x="489981" y="313690"/>
                    </a:lnTo>
                    <a:lnTo>
                      <a:pt x="497262" y="314960"/>
                    </a:lnTo>
                    <a:lnTo>
                      <a:pt x="507586" y="317500"/>
                    </a:lnTo>
                    <a:lnTo>
                      <a:pt x="517073" y="317500"/>
                    </a:lnTo>
                    <a:lnTo>
                      <a:pt x="521366" y="318770"/>
                    </a:lnTo>
                    <a:lnTo>
                      <a:pt x="533826" y="318770"/>
                    </a:lnTo>
                    <a:lnTo>
                      <a:pt x="540475" y="311150"/>
                    </a:lnTo>
                    <a:lnTo>
                      <a:pt x="540475" y="294640"/>
                    </a:lnTo>
                    <a:lnTo>
                      <a:pt x="533826" y="288290"/>
                    </a:lnTo>
                    <a:lnTo>
                      <a:pt x="517575" y="288290"/>
                    </a:lnTo>
                    <a:lnTo>
                      <a:pt x="501523" y="285750"/>
                    </a:lnTo>
                    <a:lnTo>
                      <a:pt x="501660" y="283210"/>
                    </a:lnTo>
                    <a:lnTo>
                      <a:pt x="501890" y="280670"/>
                    </a:lnTo>
                    <a:lnTo>
                      <a:pt x="501890" y="278130"/>
                    </a:lnTo>
                    <a:lnTo>
                      <a:pt x="502096" y="271780"/>
                    </a:lnTo>
                    <a:lnTo>
                      <a:pt x="472226" y="271780"/>
                    </a:lnTo>
                    <a:lnTo>
                      <a:pt x="460701" y="261620"/>
                    </a:lnTo>
                    <a:lnTo>
                      <a:pt x="451712" y="247650"/>
                    </a:lnTo>
                    <a:lnTo>
                      <a:pt x="445870" y="229870"/>
                    </a:lnTo>
                    <a:lnTo>
                      <a:pt x="443787" y="208280"/>
                    </a:lnTo>
                    <a:lnTo>
                      <a:pt x="443787" y="6350"/>
                    </a:lnTo>
                    <a:lnTo>
                      <a:pt x="437138" y="0"/>
                    </a:lnTo>
                    <a:close/>
                  </a:path>
                  <a:path w="795019" h="777239" extrusionOk="0">
                    <a:moveTo>
                      <a:pt x="563574" y="90170"/>
                    </a:moveTo>
                    <a:lnTo>
                      <a:pt x="519813" y="100330"/>
                    </a:lnTo>
                    <a:lnTo>
                      <a:pt x="492886" y="130810"/>
                    </a:lnTo>
                    <a:lnTo>
                      <a:pt x="478704" y="172720"/>
                    </a:lnTo>
                    <a:lnTo>
                      <a:pt x="473180" y="220980"/>
                    </a:lnTo>
                    <a:lnTo>
                      <a:pt x="472226" y="271780"/>
                    </a:lnTo>
                    <a:lnTo>
                      <a:pt x="502096" y="271780"/>
                    </a:lnTo>
                    <a:lnTo>
                      <a:pt x="504153" y="208280"/>
                    </a:lnTo>
                    <a:lnTo>
                      <a:pt x="513064" y="158750"/>
                    </a:lnTo>
                    <a:lnTo>
                      <a:pt x="531809" y="129540"/>
                    </a:lnTo>
                    <a:lnTo>
                      <a:pt x="563574" y="119380"/>
                    </a:lnTo>
                    <a:lnTo>
                      <a:pt x="631498" y="119380"/>
                    </a:lnTo>
                    <a:lnTo>
                      <a:pt x="617241" y="109220"/>
                    </a:lnTo>
                    <a:lnTo>
                      <a:pt x="588791" y="95250"/>
                    </a:lnTo>
                    <a:lnTo>
                      <a:pt x="563574" y="90170"/>
                    </a:lnTo>
                    <a:close/>
                  </a:path>
                  <a:path w="795019" h="777239" extrusionOk="0">
                    <a:moveTo>
                      <a:pt x="366020" y="0"/>
                    </a:moveTo>
                    <a:lnTo>
                      <a:pt x="349601" y="0"/>
                    </a:lnTo>
                    <a:lnTo>
                      <a:pt x="342973" y="6350"/>
                    </a:lnTo>
                    <a:lnTo>
                      <a:pt x="342973" y="208280"/>
                    </a:lnTo>
                    <a:lnTo>
                      <a:pt x="341524" y="226060"/>
                    </a:lnTo>
                    <a:lnTo>
                      <a:pt x="337412" y="241300"/>
                    </a:lnTo>
                    <a:lnTo>
                      <a:pt x="330989" y="255270"/>
                    </a:lnTo>
                    <a:lnTo>
                      <a:pt x="322607" y="265430"/>
                    </a:lnTo>
                    <a:lnTo>
                      <a:pt x="359182" y="265430"/>
                    </a:lnTo>
                    <a:lnTo>
                      <a:pt x="369085" y="240030"/>
                    </a:lnTo>
                    <a:lnTo>
                      <a:pt x="372637" y="208280"/>
                    </a:lnTo>
                    <a:lnTo>
                      <a:pt x="372637" y="6350"/>
                    </a:lnTo>
                    <a:lnTo>
                      <a:pt x="366020" y="0"/>
                    </a:lnTo>
                    <a:close/>
                  </a:path>
                </a:pathLst>
              </a:custGeom>
              <a:solidFill>
                <a:srgbClr val="82CFD1"/>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2" name="Google Shape;805;p19">
                <a:extLst>
                  <a:ext uri="{FF2B5EF4-FFF2-40B4-BE49-F238E27FC236}">
                    <a16:creationId xmlns:a16="http://schemas.microsoft.com/office/drawing/2014/main" id="{3F9F1006-0AF2-1CE5-431C-FE131323EC83}"/>
                  </a:ext>
                </a:extLst>
              </p:cNvPr>
              <p:cNvSpPr/>
              <p:nvPr/>
            </p:nvSpPr>
            <p:spPr>
              <a:xfrm>
                <a:off x="9580864" y="1551321"/>
                <a:ext cx="73162" cy="270315"/>
              </a:xfrm>
              <a:custGeom>
                <a:avLst/>
                <a:gdLst/>
                <a:ahLst/>
                <a:cxnLst/>
                <a:rect l="l" t="t" r="r" b="b"/>
                <a:pathLst>
                  <a:path w="120650" h="445770" extrusionOk="0">
                    <a:moveTo>
                      <a:pt x="108342" y="0"/>
                    </a:moveTo>
                    <a:lnTo>
                      <a:pt x="66216" y="38241"/>
                    </a:lnTo>
                    <a:lnTo>
                      <a:pt x="40936" y="78795"/>
                    </a:lnTo>
                    <a:lnTo>
                      <a:pt x="19834" y="126498"/>
                    </a:lnTo>
                    <a:lnTo>
                      <a:pt x="5368" y="180220"/>
                    </a:lnTo>
                    <a:lnTo>
                      <a:pt x="0" y="238830"/>
                    </a:lnTo>
                    <a:lnTo>
                      <a:pt x="728" y="289362"/>
                    </a:lnTo>
                    <a:lnTo>
                      <a:pt x="2930" y="333107"/>
                    </a:lnTo>
                    <a:lnTo>
                      <a:pt x="11853" y="401390"/>
                    </a:lnTo>
                    <a:lnTo>
                      <a:pt x="24313" y="442017"/>
                    </a:lnTo>
                    <a:lnTo>
                      <a:pt x="29936" y="445619"/>
                    </a:lnTo>
                    <a:lnTo>
                      <a:pt x="37663" y="445619"/>
                    </a:lnTo>
                    <a:lnTo>
                      <a:pt x="39475" y="445295"/>
                    </a:lnTo>
                    <a:lnTo>
                      <a:pt x="48878" y="441661"/>
                    </a:lnTo>
                    <a:lnTo>
                      <a:pt x="52699" y="433096"/>
                    </a:lnTo>
                    <a:lnTo>
                      <a:pt x="49715" y="425442"/>
                    </a:lnTo>
                    <a:lnTo>
                      <a:pt x="47729" y="420024"/>
                    </a:lnTo>
                    <a:lnTo>
                      <a:pt x="35988" y="365768"/>
                    </a:lnTo>
                    <a:lnTo>
                      <a:pt x="30388" y="287458"/>
                    </a:lnTo>
                    <a:lnTo>
                      <a:pt x="29684" y="238830"/>
                    </a:lnTo>
                    <a:lnTo>
                      <a:pt x="34568" y="185385"/>
                    </a:lnTo>
                    <a:lnTo>
                      <a:pt x="47727" y="136418"/>
                    </a:lnTo>
                    <a:lnTo>
                      <a:pt x="66926" y="92958"/>
                    </a:lnTo>
                    <a:lnTo>
                      <a:pt x="89928" y="56029"/>
                    </a:lnTo>
                    <a:lnTo>
                      <a:pt x="114499" y="26658"/>
                    </a:lnTo>
                    <a:lnTo>
                      <a:pt x="120195" y="20816"/>
                    </a:lnTo>
                    <a:lnTo>
                      <a:pt x="120090" y="11423"/>
                    </a:lnTo>
                    <a:lnTo>
                      <a:pt x="114216" y="5675"/>
                    </a:lnTo>
                    <a:lnTo>
                      <a:pt x="108342" y="0"/>
                    </a:lnTo>
                    <a:close/>
                  </a:path>
                </a:pathLst>
              </a:custGeom>
              <a:solidFill>
                <a:srgbClr val="82CFD1"/>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3" name="Google Shape;806;p19">
                <a:extLst>
                  <a:ext uri="{FF2B5EF4-FFF2-40B4-BE49-F238E27FC236}">
                    <a16:creationId xmlns:a16="http://schemas.microsoft.com/office/drawing/2014/main" id="{F5A53E2B-8980-1FC5-74B0-C7BB053BAA04}"/>
                  </a:ext>
                </a:extLst>
              </p:cNvPr>
              <p:cNvSpPr/>
              <p:nvPr/>
            </p:nvSpPr>
            <p:spPr>
              <a:xfrm>
                <a:off x="9913261" y="1551323"/>
                <a:ext cx="73162" cy="270315"/>
              </a:xfrm>
              <a:custGeom>
                <a:avLst/>
                <a:gdLst/>
                <a:ahLst/>
                <a:cxnLst/>
                <a:rect l="l" t="t" r="r" b="b"/>
                <a:pathLst>
                  <a:path w="120650" h="445770" extrusionOk="0">
                    <a:moveTo>
                      <a:pt x="11853" y="0"/>
                    </a:moveTo>
                    <a:lnTo>
                      <a:pt x="5978" y="5675"/>
                    </a:lnTo>
                    <a:lnTo>
                      <a:pt x="115" y="11413"/>
                    </a:lnTo>
                    <a:lnTo>
                      <a:pt x="0" y="20805"/>
                    </a:lnTo>
                    <a:lnTo>
                      <a:pt x="5706" y="26648"/>
                    </a:lnTo>
                    <a:lnTo>
                      <a:pt x="30263" y="56015"/>
                    </a:lnTo>
                    <a:lnTo>
                      <a:pt x="53262" y="92936"/>
                    </a:lnTo>
                    <a:lnTo>
                      <a:pt x="72462" y="136392"/>
                    </a:lnTo>
                    <a:lnTo>
                      <a:pt x="85625" y="185363"/>
                    </a:lnTo>
                    <a:lnTo>
                      <a:pt x="90510" y="238830"/>
                    </a:lnTo>
                    <a:lnTo>
                      <a:pt x="89808" y="287569"/>
                    </a:lnTo>
                    <a:lnTo>
                      <a:pt x="87706" y="329959"/>
                    </a:lnTo>
                    <a:lnTo>
                      <a:pt x="79327" y="395181"/>
                    </a:lnTo>
                    <a:lnTo>
                      <a:pt x="67505" y="433033"/>
                    </a:lnTo>
                    <a:lnTo>
                      <a:pt x="71285" y="441630"/>
                    </a:lnTo>
                    <a:lnTo>
                      <a:pt x="80688" y="445295"/>
                    </a:lnTo>
                    <a:lnTo>
                      <a:pt x="82500" y="445609"/>
                    </a:lnTo>
                    <a:lnTo>
                      <a:pt x="90269" y="445609"/>
                    </a:lnTo>
                    <a:lnTo>
                      <a:pt x="108352" y="401390"/>
                    </a:lnTo>
                    <a:lnTo>
                      <a:pt x="117275" y="333280"/>
                    </a:lnTo>
                    <a:lnTo>
                      <a:pt x="119477" y="289492"/>
                    </a:lnTo>
                    <a:lnTo>
                      <a:pt x="120205" y="238830"/>
                    </a:lnTo>
                    <a:lnTo>
                      <a:pt x="114835" y="180197"/>
                    </a:lnTo>
                    <a:lnTo>
                      <a:pt x="100366" y="126467"/>
                    </a:lnTo>
                    <a:lnTo>
                      <a:pt x="79257" y="78766"/>
                    </a:lnTo>
                    <a:lnTo>
                      <a:pt x="53969" y="38224"/>
                    </a:lnTo>
                    <a:lnTo>
                      <a:pt x="26962" y="5968"/>
                    </a:lnTo>
                    <a:lnTo>
                      <a:pt x="21255" y="73"/>
                    </a:lnTo>
                    <a:lnTo>
                      <a:pt x="11853" y="0"/>
                    </a:lnTo>
                    <a:close/>
                  </a:path>
                </a:pathLst>
              </a:custGeom>
              <a:solidFill>
                <a:srgbClr val="82CFD1"/>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4" name="Google Shape;807;p19">
                <a:extLst>
                  <a:ext uri="{FF2B5EF4-FFF2-40B4-BE49-F238E27FC236}">
                    <a16:creationId xmlns:a16="http://schemas.microsoft.com/office/drawing/2014/main" id="{4DEFCDDE-8AD7-0C7E-1C02-A9135B8248FD}"/>
                  </a:ext>
                </a:extLst>
              </p:cNvPr>
              <p:cNvSpPr txBox="1"/>
              <p:nvPr/>
            </p:nvSpPr>
            <p:spPr>
              <a:xfrm>
                <a:off x="9640687" y="1955615"/>
                <a:ext cx="323522" cy="107830"/>
              </a:xfrm>
              <a:prstGeom prst="rect">
                <a:avLst/>
              </a:prstGeom>
              <a:noFill/>
              <a:ln>
                <a:noFill/>
              </a:ln>
            </p:spPr>
            <p:txBody>
              <a:bodyPr spcFirstLastPara="1" wrap="square" lIns="0" tIns="10385" rIns="0" bIns="0" anchor="t" anchorCtr="0">
                <a:noAutofit/>
              </a:bodyPr>
              <a:lstStyle/>
              <a:p>
                <a:pPr marL="7701"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3B617B"/>
                    </a:solidFill>
                    <a:effectLst/>
                    <a:uLnTx/>
                    <a:uFillTx/>
                    <a:latin typeface="Montserrat"/>
                    <a:ea typeface="Montserrat"/>
                    <a:cs typeface="Montserrat"/>
                    <a:sym typeface="Montserrat"/>
                  </a:rPr>
                  <a:t>LUNG</a:t>
                </a:r>
                <a:endParaRPr kumimoji="0" sz="800" b="0" i="0" u="none" strike="noStrike" kern="1200" cap="none" spc="0" normalizeH="0" baseline="0" noProof="0">
                  <a:ln>
                    <a:noFill/>
                  </a:ln>
                  <a:solidFill>
                    <a:srgbClr val="000000"/>
                  </a:solidFill>
                  <a:effectLst/>
                  <a:uLnTx/>
                  <a:uFillTx/>
                  <a:latin typeface="Montserrat"/>
                  <a:ea typeface="Montserrat"/>
                  <a:cs typeface="Montserrat"/>
                  <a:sym typeface="Montserrat"/>
                </a:endParaRPr>
              </a:p>
            </p:txBody>
          </p:sp>
        </p:grpSp>
        <p:pic>
          <p:nvPicPr>
            <p:cNvPr id="95" name="Picture 6">
              <a:extLst>
                <a:ext uri="{FF2B5EF4-FFF2-40B4-BE49-F238E27FC236}">
                  <a16:creationId xmlns:a16="http://schemas.microsoft.com/office/drawing/2014/main" id="{22A20D91-F279-A51D-8DEF-41A5F02EDCF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57293" y="1047891"/>
              <a:ext cx="1749043" cy="14470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6" name="Picture 95">
              <a:extLst>
                <a:ext uri="{FF2B5EF4-FFF2-40B4-BE49-F238E27FC236}">
                  <a16:creationId xmlns:a16="http://schemas.microsoft.com/office/drawing/2014/main" id="{0E6437E4-2AA5-4862-7C4A-38D0CBCFAD42}"/>
                </a:ext>
              </a:extLst>
            </p:cNvPr>
            <p:cNvPicPr>
              <a:picLocks noChangeAspect="1"/>
            </p:cNvPicPr>
            <p:nvPr/>
          </p:nvPicPr>
          <p:blipFill rotWithShape="1">
            <a:blip r:embed="rId8"/>
            <a:srcRect l="1354" t="57225" r="51708" b="2799"/>
            <a:stretch/>
          </p:blipFill>
          <p:spPr>
            <a:xfrm>
              <a:off x="9773193" y="1100130"/>
              <a:ext cx="2544669" cy="1004702"/>
            </a:xfrm>
            <a:prstGeom prst="rect">
              <a:avLst/>
            </a:prstGeom>
            <a:ln>
              <a:noFill/>
            </a:ln>
            <a:effectLst>
              <a:outerShdw blurRad="292100" dist="139700" dir="2700000" algn="tl" rotWithShape="0">
                <a:srgbClr val="333333">
                  <a:alpha val="65000"/>
                </a:srgbClr>
              </a:outerShdw>
            </a:effectLst>
          </p:spPr>
        </p:pic>
        <p:sp>
          <p:nvSpPr>
            <p:cNvPr id="97" name="Google Shape;745;p19">
              <a:extLst>
                <a:ext uri="{FF2B5EF4-FFF2-40B4-BE49-F238E27FC236}">
                  <a16:creationId xmlns:a16="http://schemas.microsoft.com/office/drawing/2014/main" id="{1EB97517-B56A-FE33-01ED-AF01F3452973}"/>
                </a:ext>
              </a:extLst>
            </p:cNvPr>
            <p:cNvSpPr txBox="1"/>
            <p:nvPr/>
          </p:nvSpPr>
          <p:spPr>
            <a:xfrm>
              <a:off x="6170858" y="458687"/>
              <a:ext cx="3648562" cy="1057910"/>
            </a:xfrm>
            <a:prstGeom prst="rect">
              <a:avLst/>
            </a:prstGeom>
            <a:noFill/>
            <a:ln>
              <a:noFill/>
            </a:ln>
          </p:spPr>
          <p:txBody>
            <a:bodyPr spcFirstLastPara="1" wrap="square" lIns="0" tIns="212075" rIns="0" bIns="0" anchor="t" anchorCtr="0">
              <a:noAutofit/>
            </a:bodyPr>
            <a:lstStyle/>
            <a:p>
              <a:pPr marL="0" marR="0" lvl="0" indent="0" algn="ctr" defTabSz="914400" rtl="0" eaLnBrk="1" fontAlgn="auto" latinLnBrk="0" hangingPunct="1">
                <a:lnSpc>
                  <a:spcPct val="100000"/>
                </a:lnSpc>
                <a:spcAft>
                  <a:spcPts val="0"/>
                </a:spcAft>
                <a:buClrTx/>
                <a:buSzTx/>
                <a:buFontTx/>
                <a:buNone/>
                <a:tabLst/>
                <a:defRPr/>
              </a:pPr>
              <a:r>
                <a:rPr kumimoji="0" lang="en-US" sz="1600" b="1" i="0" u="none" strike="noStrike" kern="1200" cap="none" spc="0" normalizeH="0" baseline="0" noProof="0" dirty="0">
                  <a:ln>
                    <a:noFill/>
                  </a:ln>
                  <a:solidFill>
                    <a:srgbClr val="3B617B"/>
                  </a:solidFill>
                  <a:effectLst/>
                  <a:uLnTx/>
                  <a:uFillTx/>
                  <a:latin typeface="Montserrat"/>
                  <a:ea typeface="Montserrat"/>
                  <a:cs typeface="Montserrat"/>
                  <a:sym typeface="Montserrat"/>
                </a:rPr>
                <a:t>Barrier model </a:t>
              </a:r>
              <a:endParaRPr kumimoji="0" sz="1600" b="0" i="0" u="none" strike="noStrike" kern="1200" cap="none" spc="0" normalizeH="0" baseline="0" noProof="0" dirty="0">
                <a:ln>
                  <a:noFill/>
                </a:ln>
                <a:solidFill>
                  <a:srgbClr val="000000"/>
                </a:solidFill>
                <a:effectLst/>
                <a:uLnTx/>
                <a:uFillTx/>
                <a:latin typeface="Montserrat"/>
                <a:ea typeface="Montserrat"/>
                <a:cs typeface="Montserrat"/>
                <a:sym typeface="Montserrat"/>
              </a:endParaRPr>
            </a:p>
            <a:p>
              <a:pPr marL="12065" marR="0" lvl="0" indent="0" algn="ctr" defTabSz="914400" rtl="0" eaLnBrk="1" fontAlgn="auto" latinLnBrk="0" hangingPunct="1">
                <a:lnSpc>
                  <a:spcPct val="100000"/>
                </a:lnSpc>
                <a:spcAft>
                  <a:spcPts val="0"/>
                </a:spcAft>
                <a:buClrTx/>
                <a:buSzTx/>
                <a:buFontTx/>
                <a:buNone/>
                <a:tabLst/>
                <a:defRPr/>
              </a:pPr>
              <a:r>
                <a:rPr kumimoji="0" lang="en-US" sz="1200" b="0" i="0" u="none" strike="noStrike" kern="1200" cap="none" spc="0" normalizeH="0" baseline="0" noProof="0" dirty="0">
                  <a:ln>
                    <a:noFill/>
                  </a:ln>
                  <a:solidFill>
                    <a:srgbClr val="6D6E71"/>
                  </a:solidFill>
                  <a:effectLst/>
                  <a:uLnTx/>
                  <a:uFillTx/>
                  <a:latin typeface="Montserrat Light"/>
                  <a:ea typeface="Montserrat Light"/>
                  <a:cs typeface="Montserrat Light"/>
                  <a:sym typeface="Montserrat Light"/>
                </a:rPr>
                <a:t>Basolateral flow</a:t>
              </a:r>
              <a:endParaRPr kumimoji="0" sz="1200" b="0" i="0" u="none" strike="noStrike" kern="1200" cap="none" spc="0" normalizeH="0" baseline="0" noProof="0" dirty="0">
                <a:ln>
                  <a:noFill/>
                </a:ln>
                <a:solidFill>
                  <a:srgbClr val="000000"/>
                </a:solidFill>
                <a:effectLst/>
                <a:uLnTx/>
                <a:uFillTx/>
                <a:latin typeface="Montserrat Light"/>
                <a:ea typeface="Montserrat Light"/>
                <a:cs typeface="Montserrat Light"/>
                <a:sym typeface="Montserrat Light"/>
              </a:endParaRPr>
            </a:p>
          </p:txBody>
        </p:sp>
      </p:grpSp>
      <p:pic>
        <p:nvPicPr>
          <p:cNvPr id="99" name="Picture 8">
            <a:extLst>
              <a:ext uri="{FF2B5EF4-FFF2-40B4-BE49-F238E27FC236}">
                <a16:creationId xmlns:a16="http://schemas.microsoft.com/office/drawing/2014/main" id="{2BCDB937-77FB-26CF-4F39-18466C0D643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575" y="4466914"/>
            <a:ext cx="2107057" cy="1743220"/>
          </a:xfrm>
          <a:prstGeom prst="rect">
            <a:avLst/>
          </a:prstGeom>
          <a:noFill/>
          <a:extLst>
            <a:ext uri="{909E8E84-426E-40DD-AFC4-6F175D3DCCD1}">
              <a14:hiddenFill xmlns:a14="http://schemas.microsoft.com/office/drawing/2010/main">
                <a:solidFill>
                  <a:srgbClr val="FFFFFF"/>
                </a:solidFill>
              </a14:hiddenFill>
            </a:ext>
          </a:extLst>
        </p:spPr>
      </p:pic>
      <p:grpSp>
        <p:nvGrpSpPr>
          <p:cNvPr id="114" name="Group 113">
            <a:extLst>
              <a:ext uri="{FF2B5EF4-FFF2-40B4-BE49-F238E27FC236}">
                <a16:creationId xmlns:a16="http://schemas.microsoft.com/office/drawing/2014/main" id="{CDE03B55-74D6-CE2E-9B2E-7CA10F28BF8E}"/>
              </a:ext>
            </a:extLst>
          </p:cNvPr>
          <p:cNvGrpSpPr/>
          <p:nvPr/>
        </p:nvGrpSpPr>
        <p:grpSpPr>
          <a:xfrm>
            <a:off x="1941598" y="4533867"/>
            <a:ext cx="1658618" cy="1515648"/>
            <a:chOff x="2614596" y="4732259"/>
            <a:chExt cx="1658618" cy="1515648"/>
          </a:xfrm>
        </p:grpSpPr>
        <p:sp>
          <p:nvSpPr>
            <p:cNvPr id="100" name="Google Shape;746;p19">
              <a:extLst>
                <a:ext uri="{FF2B5EF4-FFF2-40B4-BE49-F238E27FC236}">
                  <a16:creationId xmlns:a16="http://schemas.microsoft.com/office/drawing/2014/main" id="{B2DF7393-ABAA-CB08-7B38-ABB47C8E6CA4}"/>
                </a:ext>
              </a:extLst>
            </p:cNvPr>
            <p:cNvSpPr/>
            <p:nvPr/>
          </p:nvSpPr>
          <p:spPr>
            <a:xfrm>
              <a:off x="3620821" y="5224968"/>
              <a:ext cx="652393" cy="399634"/>
            </a:xfrm>
            <a:custGeom>
              <a:avLst/>
              <a:gdLst/>
              <a:ahLst/>
              <a:cxnLst/>
              <a:rect l="l" t="t" r="r" b="b"/>
              <a:pathLst>
                <a:path w="1091565" h="668654" extrusionOk="0">
                  <a:moveTo>
                    <a:pt x="518349" y="0"/>
                  </a:moveTo>
                  <a:lnTo>
                    <a:pt x="463232" y="679"/>
                  </a:lnTo>
                  <a:lnTo>
                    <a:pt x="409046" y="2806"/>
                  </a:lnTo>
                  <a:lnTo>
                    <a:pt x="356293" y="6350"/>
                  </a:lnTo>
                  <a:lnTo>
                    <a:pt x="305477" y="11276"/>
                  </a:lnTo>
                  <a:lnTo>
                    <a:pt x="257100" y="17553"/>
                  </a:lnTo>
                  <a:lnTo>
                    <a:pt x="211667" y="25148"/>
                  </a:lnTo>
                  <a:lnTo>
                    <a:pt x="164338" y="37551"/>
                  </a:lnTo>
                  <a:lnTo>
                    <a:pt x="123557" y="55300"/>
                  </a:lnTo>
                  <a:lnTo>
                    <a:pt x="89069" y="77828"/>
                  </a:lnTo>
                  <a:lnTo>
                    <a:pt x="60619" y="104570"/>
                  </a:lnTo>
                  <a:lnTo>
                    <a:pt x="20811" y="168438"/>
                  </a:lnTo>
                  <a:lnTo>
                    <a:pt x="2090" y="242382"/>
                  </a:lnTo>
                  <a:lnTo>
                    <a:pt x="0" y="281719"/>
                  </a:lnTo>
                  <a:lnTo>
                    <a:pt x="2415" y="321879"/>
                  </a:lnTo>
                  <a:lnTo>
                    <a:pt x="9080" y="362297"/>
                  </a:lnTo>
                  <a:lnTo>
                    <a:pt x="19741" y="402407"/>
                  </a:lnTo>
                  <a:lnTo>
                    <a:pt x="34142" y="441645"/>
                  </a:lnTo>
                  <a:lnTo>
                    <a:pt x="52027" y="479446"/>
                  </a:lnTo>
                  <a:lnTo>
                    <a:pt x="73141" y="515243"/>
                  </a:lnTo>
                  <a:lnTo>
                    <a:pt x="97230" y="548471"/>
                  </a:lnTo>
                  <a:lnTo>
                    <a:pt x="124037" y="578566"/>
                  </a:lnTo>
                  <a:lnTo>
                    <a:pt x="160588" y="609173"/>
                  </a:lnTo>
                  <a:lnTo>
                    <a:pt x="201167" y="632322"/>
                  </a:lnTo>
                  <a:lnTo>
                    <a:pt x="245136" y="648922"/>
                  </a:lnTo>
                  <a:lnTo>
                    <a:pt x="291857" y="659881"/>
                  </a:lnTo>
                  <a:lnTo>
                    <a:pt x="340693" y="666109"/>
                  </a:lnTo>
                  <a:lnTo>
                    <a:pt x="391006" y="668516"/>
                  </a:lnTo>
                  <a:lnTo>
                    <a:pt x="442160" y="668010"/>
                  </a:lnTo>
                  <a:lnTo>
                    <a:pt x="493517" y="665501"/>
                  </a:lnTo>
                  <a:lnTo>
                    <a:pt x="642429" y="655045"/>
                  </a:lnTo>
                  <a:lnTo>
                    <a:pt x="695147" y="648518"/>
                  </a:lnTo>
                  <a:lnTo>
                    <a:pt x="740752" y="635198"/>
                  </a:lnTo>
                  <a:lnTo>
                    <a:pt x="780969" y="615786"/>
                  </a:lnTo>
                  <a:lnTo>
                    <a:pt x="817525" y="590983"/>
                  </a:lnTo>
                  <a:lnTo>
                    <a:pt x="852142" y="561489"/>
                  </a:lnTo>
                  <a:lnTo>
                    <a:pt x="886548" y="528005"/>
                  </a:lnTo>
                  <a:lnTo>
                    <a:pt x="922467" y="491231"/>
                  </a:lnTo>
                  <a:lnTo>
                    <a:pt x="961624" y="451868"/>
                  </a:lnTo>
                  <a:lnTo>
                    <a:pt x="1001390" y="415198"/>
                  </a:lnTo>
                  <a:lnTo>
                    <a:pt x="1033755" y="377948"/>
                  </a:lnTo>
                  <a:lnTo>
                    <a:pt x="1058826" y="340540"/>
                  </a:lnTo>
                  <a:lnTo>
                    <a:pt x="1076713" y="303397"/>
                  </a:lnTo>
                  <a:lnTo>
                    <a:pt x="1091371" y="231591"/>
                  </a:lnTo>
                  <a:lnTo>
                    <a:pt x="1088359" y="197771"/>
                  </a:lnTo>
                  <a:lnTo>
                    <a:pt x="1062200" y="136409"/>
                  </a:lnTo>
                  <a:lnTo>
                    <a:pt x="1009919" y="86228"/>
                  </a:lnTo>
                  <a:lnTo>
                    <a:pt x="974256" y="66385"/>
                  </a:lnTo>
                  <a:lnTo>
                    <a:pt x="932389" y="50603"/>
                  </a:lnTo>
                  <a:lnTo>
                    <a:pt x="887945" y="38526"/>
                  </a:lnTo>
                  <a:lnTo>
                    <a:pt x="840407" y="28157"/>
                  </a:lnTo>
                  <a:lnTo>
                    <a:pt x="790276" y="19465"/>
                  </a:lnTo>
                  <a:lnTo>
                    <a:pt x="738055" y="12415"/>
                  </a:lnTo>
                  <a:lnTo>
                    <a:pt x="684250" y="6976"/>
                  </a:lnTo>
                  <a:lnTo>
                    <a:pt x="629361" y="3116"/>
                  </a:lnTo>
                  <a:lnTo>
                    <a:pt x="573893" y="801"/>
                  </a:lnTo>
                  <a:lnTo>
                    <a:pt x="518349" y="0"/>
                  </a:lnTo>
                  <a:close/>
                </a:path>
              </a:pathLst>
            </a:custGeom>
            <a:solidFill>
              <a:srgbClr val="F1F2F2"/>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1" name="Google Shape;747;p19">
              <a:extLst>
                <a:ext uri="{FF2B5EF4-FFF2-40B4-BE49-F238E27FC236}">
                  <a16:creationId xmlns:a16="http://schemas.microsoft.com/office/drawing/2014/main" id="{35B04FD7-B28F-DCB5-7DD0-69158B4C459D}"/>
                </a:ext>
              </a:extLst>
            </p:cNvPr>
            <p:cNvSpPr/>
            <p:nvPr/>
          </p:nvSpPr>
          <p:spPr>
            <a:xfrm>
              <a:off x="3736582" y="5153602"/>
              <a:ext cx="519562" cy="383314"/>
            </a:xfrm>
            <a:custGeom>
              <a:avLst/>
              <a:gdLst/>
              <a:ahLst/>
              <a:cxnLst/>
              <a:rect l="l" t="t" r="r" b="b"/>
              <a:pathLst>
                <a:path w="869315" h="641350" extrusionOk="0">
                  <a:moveTo>
                    <a:pt x="335736" y="0"/>
                  </a:moveTo>
                  <a:lnTo>
                    <a:pt x="272865" y="2540"/>
                  </a:lnTo>
                  <a:lnTo>
                    <a:pt x="216400" y="10160"/>
                  </a:lnTo>
                  <a:lnTo>
                    <a:pt x="166364" y="21590"/>
                  </a:lnTo>
                  <a:lnTo>
                    <a:pt x="122784" y="38100"/>
                  </a:lnTo>
                  <a:lnTo>
                    <a:pt x="85684" y="58420"/>
                  </a:lnTo>
                  <a:lnTo>
                    <a:pt x="55090" y="85090"/>
                  </a:lnTo>
                  <a:lnTo>
                    <a:pt x="31026" y="115570"/>
                  </a:lnTo>
                  <a:lnTo>
                    <a:pt x="13519" y="149860"/>
                  </a:lnTo>
                  <a:lnTo>
                    <a:pt x="2594" y="189230"/>
                  </a:lnTo>
                  <a:lnTo>
                    <a:pt x="0" y="219710"/>
                  </a:lnTo>
                  <a:lnTo>
                    <a:pt x="882" y="255270"/>
                  </a:lnTo>
                  <a:lnTo>
                    <a:pt x="4128" y="295910"/>
                  </a:lnTo>
                  <a:lnTo>
                    <a:pt x="8625" y="340360"/>
                  </a:lnTo>
                  <a:lnTo>
                    <a:pt x="11758" y="369570"/>
                  </a:lnTo>
                  <a:lnTo>
                    <a:pt x="14634" y="400050"/>
                  </a:lnTo>
                  <a:lnTo>
                    <a:pt x="16943" y="429260"/>
                  </a:lnTo>
                  <a:lnTo>
                    <a:pt x="18374" y="458470"/>
                  </a:lnTo>
                  <a:lnTo>
                    <a:pt x="20363" y="500380"/>
                  </a:lnTo>
                  <a:lnTo>
                    <a:pt x="26240" y="548640"/>
                  </a:lnTo>
                  <a:lnTo>
                    <a:pt x="39376" y="594360"/>
                  </a:lnTo>
                  <a:lnTo>
                    <a:pt x="63141" y="628650"/>
                  </a:lnTo>
                  <a:lnTo>
                    <a:pt x="100905" y="641350"/>
                  </a:lnTo>
                  <a:lnTo>
                    <a:pt x="138077" y="637540"/>
                  </a:lnTo>
                  <a:lnTo>
                    <a:pt x="167187" y="626110"/>
                  </a:lnTo>
                  <a:lnTo>
                    <a:pt x="187175" y="612140"/>
                  </a:lnTo>
                  <a:lnTo>
                    <a:pt x="100905" y="612140"/>
                  </a:lnTo>
                  <a:lnTo>
                    <a:pt x="74965" y="598170"/>
                  </a:lnTo>
                  <a:lnTo>
                    <a:pt x="59239" y="561340"/>
                  </a:lnTo>
                  <a:lnTo>
                    <a:pt x="51047" y="511810"/>
                  </a:lnTo>
                  <a:lnTo>
                    <a:pt x="47713" y="457200"/>
                  </a:lnTo>
                  <a:lnTo>
                    <a:pt x="46262" y="427990"/>
                  </a:lnTo>
                  <a:lnTo>
                    <a:pt x="43923" y="397510"/>
                  </a:lnTo>
                  <a:lnTo>
                    <a:pt x="41010" y="367030"/>
                  </a:lnTo>
                  <a:lnTo>
                    <a:pt x="33490" y="294640"/>
                  </a:lnTo>
                  <a:lnTo>
                    <a:pt x="30297" y="255270"/>
                  </a:lnTo>
                  <a:lnTo>
                    <a:pt x="31473" y="194310"/>
                  </a:lnTo>
                  <a:lnTo>
                    <a:pt x="42824" y="156210"/>
                  </a:lnTo>
                  <a:lnTo>
                    <a:pt x="61864" y="123190"/>
                  </a:lnTo>
                  <a:lnTo>
                    <a:pt x="88560" y="93980"/>
                  </a:lnTo>
                  <a:lnTo>
                    <a:pt x="122880" y="71120"/>
                  </a:lnTo>
                  <a:lnTo>
                    <a:pt x="164790" y="53340"/>
                  </a:lnTo>
                  <a:lnTo>
                    <a:pt x="214258" y="40640"/>
                  </a:lnTo>
                  <a:lnTo>
                    <a:pt x="271250" y="31750"/>
                  </a:lnTo>
                  <a:lnTo>
                    <a:pt x="335736" y="29210"/>
                  </a:lnTo>
                  <a:lnTo>
                    <a:pt x="823503" y="29210"/>
                  </a:lnTo>
                  <a:lnTo>
                    <a:pt x="808873" y="22860"/>
                  </a:lnTo>
                  <a:lnTo>
                    <a:pt x="771031" y="17780"/>
                  </a:lnTo>
                  <a:lnTo>
                    <a:pt x="548598" y="17780"/>
                  </a:lnTo>
                  <a:lnTo>
                    <a:pt x="539383" y="16510"/>
                  </a:lnTo>
                  <a:lnTo>
                    <a:pt x="527848" y="15240"/>
                  </a:lnTo>
                  <a:lnTo>
                    <a:pt x="514400" y="13970"/>
                  </a:lnTo>
                  <a:lnTo>
                    <a:pt x="478213" y="8890"/>
                  </a:lnTo>
                  <a:lnTo>
                    <a:pt x="387313" y="1270"/>
                  </a:lnTo>
                  <a:lnTo>
                    <a:pt x="335736" y="0"/>
                  </a:lnTo>
                  <a:close/>
                </a:path>
                <a:path w="869315" h="641350" extrusionOk="0">
                  <a:moveTo>
                    <a:pt x="588838" y="46990"/>
                  </a:moveTo>
                  <a:lnTo>
                    <a:pt x="556137" y="46990"/>
                  </a:lnTo>
                  <a:lnTo>
                    <a:pt x="556797" y="48260"/>
                  </a:lnTo>
                  <a:lnTo>
                    <a:pt x="557760" y="49530"/>
                  </a:lnTo>
                  <a:lnTo>
                    <a:pt x="558033" y="49530"/>
                  </a:lnTo>
                  <a:lnTo>
                    <a:pt x="558807" y="52070"/>
                  </a:lnTo>
                  <a:lnTo>
                    <a:pt x="558996" y="52070"/>
                  </a:lnTo>
                  <a:lnTo>
                    <a:pt x="559488" y="53340"/>
                  </a:lnTo>
                  <a:lnTo>
                    <a:pt x="560127" y="54610"/>
                  </a:lnTo>
                  <a:lnTo>
                    <a:pt x="560598" y="55880"/>
                  </a:lnTo>
                  <a:lnTo>
                    <a:pt x="561142" y="57150"/>
                  </a:lnTo>
                  <a:lnTo>
                    <a:pt x="562085" y="59690"/>
                  </a:lnTo>
                  <a:lnTo>
                    <a:pt x="562357" y="59690"/>
                  </a:lnTo>
                  <a:lnTo>
                    <a:pt x="562964" y="62230"/>
                  </a:lnTo>
                  <a:lnTo>
                    <a:pt x="563289" y="63500"/>
                  </a:lnTo>
                  <a:lnTo>
                    <a:pt x="563928" y="64770"/>
                  </a:lnTo>
                  <a:lnTo>
                    <a:pt x="564556" y="67310"/>
                  </a:lnTo>
                  <a:lnTo>
                    <a:pt x="565247" y="69850"/>
                  </a:lnTo>
                  <a:lnTo>
                    <a:pt x="565907" y="72390"/>
                  </a:lnTo>
                  <a:lnTo>
                    <a:pt x="567174" y="77470"/>
                  </a:lnTo>
                  <a:lnTo>
                    <a:pt x="567802" y="81280"/>
                  </a:lnTo>
                  <a:lnTo>
                    <a:pt x="569435" y="90170"/>
                  </a:lnTo>
                  <a:lnTo>
                    <a:pt x="570315" y="95250"/>
                  </a:lnTo>
                  <a:lnTo>
                    <a:pt x="571603" y="105410"/>
                  </a:lnTo>
                  <a:lnTo>
                    <a:pt x="572482" y="114300"/>
                  </a:lnTo>
                  <a:lnTo>
                    <a:pt x="572702" y="115570"/>
                  </a:lnTo>
                  <a:lnTo>
                    <a:pt x="572954" y="118110"/>
                  </a:lnTo>
                  <a:lnTo>
                    <a:pt x="573153" y="119380"/>
                  </a:lnTo>
                  <a:lnTo>
                    <a:pt x="576150" y="187960"/>
                  </a:lnTo>
                  <a:lnTo>
                    <a:pt x="574224" y="255270"/>
                  </a:lnTo>
                  <a:lnTo>
                    <a:pt x="569022" y="308610"/>
                  </a:lnTo>
                  <a:lnTo>
                    <a:pt x="562190" y="339090"/>
                  </a:lnTo>
                  <a:lnTo>
                    <a:pt x="561718" y="339090"/>
                  </a:lnTo>
                  <a:lnTo>
                    <a:pt x="543418" y="344170"/>
                  </a:lnTo>
                  <a:lnTo>
                    <a:pt x="477876" y="367030"/>
                  </a:lnTo>
                  <a:lnTo>
                    <a:pt x="434950" y="384810"/>
                  </a:lnTo>
                  <a:lnTo>
                    <a:pt x="388132" y="407670"/>
                  </a:lnTo>
                  <a:lnTo>
                    <a:pt x="339580" y="435610"/>
                  </a:lnTo>
                  <a:lnTo>
                    <a:pt x="291452" y="469900"/>
                  </a:lnTo>
                  <a:lnTo>
                    <a:pt x="245907" y="509270"/>
                  </a:lnTo>
                  <a:lnTo>
                    <a:pt x="205101" y="554990"/>
                  </a:lnTo>
                  <a:lnTo>
                    <a:pt x="203750" y="557530"/>
                  </a:lnTo>
                  <a:lnTo>
                    <a:pt x="203227" y="558800"/>
                  </a:lnTo>
                  <a:lnTo>
                    <a:pt x="199185" y="562610"/>
                  </a:lnTo>
                  <a:lnTo>
                    <a:pt x="195216" y="565150"/>
                  </a:lnTo>
                  <a:lnTo>
                    <a:pt x="191426" y="568960"/>
                  </a:lnTo>
                  <a:lnTo>
                    <a:pt x="173105" y="585470"/>
                  </a:lnTo>
                  <a:lnTo>
                    <a:pt x="153567" y="599440"/>
                  </a:lnTo>
                  <a:lnTo>
                    <a:pt x="130329" y="609600"/>
                  </a:lnTo>
                  <a:lnTo>
                    <a:pt x="100905" y="612140"/>
                  </a:lnTo>
                  <a:lnTo>
                    <a:pt x="187175" y="612140"/>
                  </a:lnTo>
                  <a:lnTo>
                    <a:pt x="190810" y="609600"/>
                  </a:lnTo>
                  <a:lnTo>
                    <a:pt x="211520" y="590550"/>
                  </a:lnTo>
                  <a:lnTo>
                    <a:pt x="229041" y="575310"/>
                  </a:lnTo>
                  <a:lnTo>
                    <a:pt x="248111" y="560070"/>
                  </a:lnTo>
                  <a:lnTo>
                    <a:pt x="270764" y="548640"/>
                  </a:lnTo>
                  <a:lnTo>
                    <a:pt x="350706" y="527050"/>
                  </a:lnTo>
                  <a:lnTo>
                    <a:pt x="373933" y="515620"/>
                  </a:lnTo>
                  <a:lnTo>
                    <a:pt x="282680" y="515620"/>
                  </a:lnTo>
                  <a:lnTo>
                    <a:pt x="328998" y="478790"/>
                  </a:lnTo>
                  <a:lnTo>
                    <a:pt x="377262" y="448310"/>
                  </a:lnTo>
                  <a:lnTo>
                    <a:pt x="425081" y="422910"/>
                  </a:lnTo>
                  <a:lnTo>
                    <a:pt x="470065" y="402590"/>
                  </a:lnTo>
                  <a:lnTo>
                    <a:pt x="509825" y="386080"/>
                  </a:lnTo>
                  <a:lnTo>
                    <a:pt x="554746" y="386080"/>
                  </a:lnTo>
                  <a:lnTo>
                    <a:pt x="564608" y="377190"/>
                  </a:lnTo>
                  <a:lnTo>
                    <a:pt x="571194" y="370840"/>
                  </a:lnTo>
                  <a:lnTo>
                    <a:pt x="579393" y="364490"/>
                  </a:lnTo>
                  <a:lnTo>
                    <a:pt x="590060" y="358140"/>
                  </a:lnTo>
                  <a:lnTo>
                    <a:pt x="601120" y="350520"/>
                  </a:lnTo>
                  <a:lnTo>
                    <a:pt x="652919" y="318770"/>
                  </a:lnTo>
                  <a:lnTo>
                    <a:pt x="596660" y="318770"/>
                  </a:lnTo>
                  <a:lnTo>
                    <a:pt x="596848" y="317500"/>
                  </a:lnTo>
                  <a:lnTo>
                    <a:pt x="597623" y="313690"/>
                  </a:lnTo>
                  <a:lnTo>
                    <a:pt x="598251" y="309880"/>
                  </a:lnTo>
                  <a:lnTo>
                    <a:pt x="598911" y="304800"/>
                  </a:lnTo>
                  <a:lnTo>
                    <a:pt x="599738" y="299720"/>
                  </a:lnTo>
                  <a:lnTo>
                    <a:pt x="600314" y="294640"/>
                  </a:lnTo>
                  <a:lnTo>
                    <a:pt x="600984" y="288290"/>
                  </a:lnTo>
                  <a:lnTo>
                    <a:pt x="601089" y="287020"/>
                  </a:lnTo>
                  <a:lnTo>
                    <a:pt x="602167" y="276860"/>
                  </a:lnTo>
                  <a:lnTo>
                    <a:pt x="602544" y="271780"/>
                  </a:lnTo>
                  <a:lnTo>
                    <a:pt x="602659" y="270510"/>
                  </a:lnTo>
                  <a:lnTo>
                    <a:pt x="604921" y="227330"/>
                  </a:lnTo>
                  <a:lnTo>
                    <a:pt x="605263" y="204470"/>
                  </a:lnTo>
                  <a:lnTo>
                    <a:pt x="605141" y="181610"/>
                  </a:lnTo>
                  <a:lnTo>
                    <a:pt x="604942" y="172720"/>
                  </a:lnTo>
                  <a:lnTo>
                    <a:pt x="604618" y="161290"/>
                  </a:lnTo>
                  <a:lnTo>
                    <a:pt x="604366" y="154940"/>
                  </a:lnTo>
                  <a:lnTo>
                    <a:pt x="604251" y="153670"/>
                  </a:lnTo>
                  <a:lnTo>
                    <a:pt x="604031" y="148590"/>
                  </a:lnTo>
                  <a:lnTo>
                    <a:pt x="603759" y="143510"/>
                  </a:lnTo>
                  <a:lnTo>
                    <a:pt x="603288" y="135890"/>
                  </a:lnTo>
                  <a:lnTo>
                    <a:pt x="602911" y="130810"/>
                  </a:lnTo>
                  <a:lnTo>
                    <a:pt x="602492" y="124460"/>
                  </a:lnTo>
                  <a:lnTo>
                    <a:pt x="601361" y="111760"/>
                  </a:lnTo>
                  <a:lnTo>
                    <a:pt x="600314" y="102870"/>
                  </a:lnTo>
                  <a:lnTo>
                    <a:pt x="600262" y="101600"/>
                  </a:lnTo>
                  <a:lnTo>
                    <a:pt x="599602" y="96520"/>
                  </a:lnTo>
                  <a:lnTo>
                    <a:pt x="598974" y="91440"/>
                  </a:lnTo>
                  <a:lnTo>
                    <a:pt x="597267" y="80010"/>
                  </a:lnTo>
                  <a:lnTo>
                    <a:pt x="596576" y="76200"/>
                  </a:lnTo>
                  <a:lnTo>
                    <a:pt x="594869" y="68580"/>
                  </a:lnTo>
                  <a:lnTo>
                    <a:pt x="594042" y="64770"/>
                  </a:lnTo>
                  <a:lnTo>
                    <a:pt x="592995" y="59690"/>
                  </a:lnTo>
                  <a:lnTo>
                    <a:pt x="592555" y="58420"/>
                  </a:lnTo>
                  <a:lnTo>
                    <a:pt x="591676" y="54610"/>
                  </a:lnTo>
                  <a:lnTo>
                    <a:pt x="588838" y="46990"/>
                  </a:lnTo>
                  <a:close/>
                </a:path>
                <a:path w="869315" h="641350" extrusionOk="0">
                  <a:moveTo>
                    <a:pt x="554746" y="386080"/>
                  </a:moveTo>
                  <a:lnTo>
                    <a:pt x="509825" y="386080"/>
                  </a:lnTo>
                  <a:lnTo>
                    <a:pt x="473675" y="416560"/>
                  </a:lnTo>
                  <a:lnTo>
                    <a:pt x="431866" y="448310"/>
                  </a:lnTo>
                  <a:lnTo>
                    <a:pt x="386593" y="476250"/>
                  </a:lnTo>
                  <a:lnTo>
                    <a:pt x="340052" y="499110"/>
                  </a:lnTo>
                  <a:lnTo>
                    <a:pt x="294439" y="513080"/>
                  </a:lnTo>
                  <a:lnTo>
                    <a:pt x="290282" y="513080"/>
                  </a:lnTo>
                  <a:lnTo>
                    <a:pt x="282680" y="515620"/>
                  </a:lnTo>
                  <a:lnTo>
                    <a:pt x="373933" y="515620"/>
                  </a:lnTo>
                  <a:lnTo>
                    <a:pt x="402320" y="501650"/>
                  </a:lnTo>
                  <a:lnTo>
                    <a:pt x="451698" y="469900"/>
                  </a:lnTo>
                  <a:lnTo>
                    <a:pt x="496659" y="435610"/>
                  </a:lnTo>
                  <a:lnTo>
                    <a:pt x="535022" y="403860"/>
                  </a:lnTo>
                  <a:lnTo>
                    <a:pt x="554746" y="386080"/>
                  </a:lnTo>
                  <a:close/>
                </a:path>
                <a:path w="869315" h="641350" extrusionOk="0">
                  <a:moveTo>
                    <a:pt x="596769" y="318704"/>
                  </a:moveTo>
                  <a:close/>
                </a:path>
                <a:path w="869315" h="641350" extrusionOk="0">
                  <a:moveTo>
                    <a:pt x="823503" y="29210"/>
                  </a:moveTo>
                  <a:lnTo>
                    <a:pt x="335736" y="29210"/>
                  </a:lnTo>
                  <a:lnTo>
                    <a:pt x="386100" y="30480"/>
                  </a:lnTo>
                  <a:lnTo>
                    <a:pt x="475258" y="38100"/>
                  </a:lnTo>
                  <a:lnTo>
                    <a:pt x="510851" y="43180"/>
                  </a:lnTo>
                  <a:lnTo>
                    <a:pt x="525343" y="44450"/>
                  </a:lnTo>
                  <a:lnTo>
                    <a:pt x="537596" y="45720"/>
                  </a:lnTo>
                  <a:lnTo>
                    <a:pt x="547536" y="46990"/>
                  </a:lnTo>
                  <a:lnTo>
                    <a:pt x="771031" y="46990"/>
                  </a:lnTo>
                  <a:lnTo>
                    <a:pt x="793308" y="49530"/>
                  </a:lnTo>
                  <a:lnTo>
                    <a:pt x="811546" y="54610"/>
                  </a:lnTo>
                  <a:lnTo>
                    <a:pt x="825516" y="64770"/>
                  </a:lnTo>
                  <a:lnTo>
                    <a:pt x="834987" y="77470"/>
                  </a:lnTo>
                  <a:lnTo>
                    <a:pt x="839689" y="93980"/>
                  </a:lnTo>
                  <a:lnTo>
                    <a:pt x="839613" y="110490"/>
                  </a:lnTo>
                  <a:lnTo>
                    <a:pt x="821067" y="146050"/>
                  </a:lnTo>
                  <a:lnTo>
                    <a:pt x="791732" y="168910"/>
                  </a:lnTo>
                  <a:lnTo>
                    <a:pt x="773847" y="181610"/>
                  </a:lnTo>
                  <a:lnTo>
                    <a:pt x="752290" y="198120"/>
                  </a:lnTo>
                  <a:lnTo>
                    <a:pt x="726391" y="219710"/>
                  </a:lnTo>
                  <a:lnTo>
                    <a:pt x="695484" y="248920"/>
                  </a:lnTo>
                  <a:lnTo>
                    <a:pt x="675200" y="266700"/>
                  </a:lnTo>
                  <a:lnTo>
                    <a:pt x="650850" y="284480"/>
                  </a:lnTo>
                  <a:lnTo>
                    <a:pt x="624112" y="302260"/>
                  </a:lnTo>
                  <a:lnTo>
                    <a:pt x="596769" y="318704"/>
                  </a:lnTo>
                  <a:lnTo>
                    <a:pt x="652919" y="318770"/>
                  </a:lnTo>
                  <a:lnTo>
                    <a:pt x="663255" y="312420"/>
                  </a:lnTo>
                  <a:lnTo>
                    <a:pt x="691975" y="290830"/>
                  </a:lnTo>
                  <a:lnTo>
                    <a:pt x="716248" y="270510"/>
                  </a:lnTo>
                  <a:lnTo>
                    <a:pt x="745881" y="242570"/>
                  </a:lnTo>
                  <a:lnTo>
                    <a:pt x="770704" y="220980"/>
                  </a:lnTo>
                  <a:lnTo>
                    <a:pt x="791361" y="204470"/>
                  </a:lnTo>
                  <a:lnTo>
                    <a:pt x="808496" y="193040"/>
                  </a:lnTo>
                  <a:lnTo>
                    <a:pt x="820690" y="184150"/>
                  </a:lnTo>
                  <a:lnTo>
                    <a:pt x="851689" y="156210"/>
                  </a:lnTo>
                  <a:lnTo>
                    <a:pt x="868641" y="114300"/>
                  </a:lnTo>
                  <a:lnTo>
                    <a:pt x="868825" y="90170"/>
                  </a:lnTo>
                  <a:lnTo>
                    <a:pt x="861437" y="64770"/>
                  </a:lnTo>
                  <a:lnTo>
                    <a:pt x="852055" y="49530"/>
                  </a:lnTo>
                  <a:lnTo>
                    <a:pt x="835207" y="34290"/>
                  </a:lnTo>
                  <a:lnTo>
                    <a:pt x="823503" y="29210"/>
                  </a:lnTo>
                  <a:close/>
                </a:path>
              </a:pathLst>
            </a:custGeom>
            <a:solidFill>
              <a:srgbClr val="82CFD1"/>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2" name="Google Shape;749;p19">
              <a:extLst>
                <a:ext uri="{FF2B5EF4-FFF2-40B4-BE49-F238E27FC236}">
                  <a16:creationId xmlns:a16="http://schemas.microsoft.com/office/drawing/2014/main" id="{AFAA3555-87A0-6F41-C80E-D04DD4C98B42}"/>
                </a:ext>
              </a:extLst>
            </p:cNvPr>
            <p:cNvSpPr txBox="1"/>
            <p:nvPr/>
          </p:nvSpPr>
          <p:spPr>
            <a:xfrm>
              <a:off x="3798802" y="5594687"/>
              <a:ext cx="474411" cy="113784"/>
            </a:xfrm>
            <a:prstGeom prst="rect">
              <a:avLst/>
            </a:prstGeom>
            <a:noFill/>
            <a:ln>
              <a:noFill/>
            </a:ln>
          </p:spPr>
          <p:txBody>
            <a:bodyPr spcFirstLastPara="1" wrap="square" lIns="0" tIns="15225" rIns="0" bIns="0" anchor="t" anchorCtr="0">
              <a:no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3B617B"/>
                  </a:solidFill>
                  <a:effectLst/>
                  <a:uLnTx/>
                  <a:uFillTx/>
                  <a:latin typeface="Montserrat"/>
                  <a:ea typeface="Montserrat"/>
                  <a:cs typeface="Montserrat"/>
                  <a:sym typeface="Montserrat"/>
                </a:rPr>
                <a:t>LIVER</a:t>
              </a:r>
              <a:endParaRPr kumimoji="0" sz="800" b="0" i="0" u="none" strike="noStrike" kern="1200" cap="none" spc="0" normalizeH="0" baseline="0" noProof="0">
                <a:ln>
                  <a:noFill/>
                </a:ln>
                <a:solidFill>
                  <a:srgbClr val="000000"/>
                </a:solidFill>
                <a:effectLst/>
                <a:uLnTx/>
                <a:uFillTx/>
                <a:latin typeface="Montserrat"/>
                <a:ea typeface="Montserrat"/>
                <a:cs typeface="Montserrat"/>
                <a:sym typeface="Montserrat"/>
              </a:endParaRPr>
            </a:p>
          </p:txBody>
        </p:sp>
        <p:sp>
          <p:nvSpPr>
            <p:cNvPr id="103" name="Google Shape;801;p19">
              <a:extLst>
                <a:ext uri="{FF2B5EF4-FFF2-40B4-BE49-F238E27FC236}">
                  <a16:creationId xmlns:a16="http://schemas.microsoft.com/office/drawing/2014/main" id="{359330B9-F29C-FBBD-AB6A-DBC61F6CB18F}"/>
                </a:ext>
              </a:extLst>
            </p:cNvPr>
            <p:cNvSpPr/>
            <p:nvPr/>
          </p:nvSpPr>
          <p:spPr>
            <a:xfrm>
              <a:off x="2650033" y="5558337"/>
              <a:ext cx="580702" cy="601092"/>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4" name="Google Shape;802;p19">
              <a:extLst>
                <a:ext uri="{FF2B5EF4-FFF2-40B4-BE49-F238E27FC236}">
                  <a16:creationId xmlns:a16="http://schemas.microsoft.com/office/drawing/2014/main" id="{E4B17B0B-9C82-4587-A113-E89AAB1CE6F1}"/>
                </a:ext>
              </a:extLst>
            </p:cNvPr>
            <p:cNvSpPr txBox="1"/>
            <p:nvPr/>
          </p:nvSpPr>
          <p:spPr>
            <a:xfrm>
              <a:off x="2822184" y="6109425"/>
              <a:ext cx="408551" cy="138482"/>
            </a:xfrm>
            <a:prstGeom prst="rect">
              <a:avLst/>
            </a:prstGeom>
            <a:noFill/>
            <a:ln>
              <a:noFill/>
            </a:ln>
          </p:spPr>
          <p:txBody>
            <a:bodyPr spcFirstLastPara="1" wrap="square" lIns="0" tIns="17125" rIns="0" bIns="0" anchor="t" anchorCtr="0">
              <a:no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3B617B"/>
                  </a:solidFill>
                  <a:effectLst/>
                  <a:uLnTx/>
                  <a:uFillTx/>
                  <a:latin typeface="Montserrat"/>
                  <a:ea typeface="Montserrat"/>
                  <a:cs typeface="Montserrat"/>
                  <a:sym typeface="Montserrat"/>
                </a:rPr>
                <a:t>GUT</a:t>
              </a:r>
              <a:endParaRPr kumimoji="0" sz="800" b="0" i="0" u="none" strike="noStrike" kern="1200" cap="none" spc="0" normalizeH="0" baseline="0" noProof="0">
                <a:ln>
                  <a:noFill/>
                </a:ln>
                <a:solidFill>
                  <a:srgbClr val="000000"/>
                </a:solidFill>
                <a:effectLst/>
                <a:uLnTx/>
                <a:uFillTx/>
                <a:latin typeface="Montserrat"/>
                <a:ea typeface="Montserrat"/>
                <a:cs typeface="Montserrat"/>
                <a:sym typeface="Montserrat"/>
              </a:endParaRPr>
            </a:p>
          </p:txBody>
        </p:sp>
        <p:grpSp>
          <p:nvGrpSpPr>
            <p:cNvPr id="105" name="Group 104">
              <a:extLst>
                <a:ext uri="{FF2B5EF4-FFF2-40B4-BE49-F238E27FC236}">
                  <a16:creationId xmlns:a16="http://schemas.microsoft.com/office/drawing/2014/main" id="{37002E14-5CFA-36DA-18D9-DE06CDDB169B}"/>
                </a:ext>
              </a:extLst>
            </p:cNvPr>
            <p:cNvGrpSpPr/>
            <p:nvPr/>
          </p:nvGrpSpPr>
          <p:grpSpPr>
            <a:xfrm>
              <a:off x="2614596" y="4732259"/>
              <a:ext cx="605712" cy="636445"/>
              <a:chOff x="11345718" y="4615319"/>
              <a:chExt cx="1013460" cy="1064881"/>
            </a:xfrm>
          </p:grpSpPr>
          <p:sp>
            <p:nvSpPr>
              <p:cNvPr id="106" name="Google Shape;803;p19">
                <a:extLst>
                  <a:ext uri="{FF2B5EF4-FFF2-40B4-BE49-F238E27FC236}">
                    <a16:creationId xmlns:a16="http://schemas.microsoft.com/office/drawing/2014/main" id="{8A199C8E-A15B-8FCD-5396-DF44F7AB48A7}"/>
                  </a:ext>
                </a:extLst>
              </p:cNvPr>
              <p:cNvSpPr/>
              <p:nvPr/>
            </p:nvSpPr>
            <p:spPr>
              <a:xfrm>
                <a:off x="11345718" y="4924937"/>
                <a:ext cx="1013460" cy="704215"/>
              </a:xfrm>
              <a:custGeom>
                <a:avLst/>
                <a:gdLst/>
                <a:ahLst/>
                <a:cxnLst/>
                <a:rect l="l" t="t" r="r" b="b"/>
                <a:pathLst>
                  <a:path w="1013459" h="704214" extrusionOk="0">
                    <a:moveTo>
                      <a:pt x="200038" y="0"/>
                    </a:moveTo>
                    <a:lnTo>
                      <a:pt x="159208" y="1772"/>
                    </a:lnTo>
                    <a:lnTo>
                      <a:pt x="92992" y="19463"/>
                    </a:lnTo>
                    <a:lnTo>
                      <a:pt x="45884" y="53547"/>
                    </a:lnTo>
                    <a:lnTo>
                      <a:pt x="16099" y="101060"/>
                    </a:lnTo>
                    <a:lnTo>
                      <a:pt x="1853" y="159038"/>
                    </a:lnTo>
                    <a:lnTo>
                      <a:pt x="0" y="191025"/>
                    </a:lnTo>
                    <a:lnTo>
                      <a:pt x="1362" y="224517"/>
                    </a:lnTo>
                    <a:lnTo>
                      <a:pt x="12841" y="294534"/>
                    </a:lnTo>
                    <a:lnTo>
                      <a:pt x="34507" y="366126"/>
                    </a:lnTo>
                    <a:lnTo>
                      <a:pt x="48602" y="401585"/>
                    </a:lnTo>
                    <a:lnTo>
                      <a:pt x="64575" y="436327"/>
                    </a:lnTo>
                    <a:lnTo>
                      <a:pt x="101261" y="502176"/>
                    </a:lnTo>
                    <a:lnTo>
                      <a:pt x="142782" y="560708"/>
                    </a:lnTo>
                    <a:lnTo>
                      <a:pt x="187352" y="608959"/>
                    </a:lnTo>
                    <a:lnTo>
                      <a:pt x="226319" y="640967"/>
                    </a:lnTo>
                    <a:lnTo>
                      <a:pt x="266014" y="665901"/>
                    </a:lnTo>
                    <a:lnTo>
                      <a:pt x="306309" y="684218"/>
                    </a:lnTo>
                    <a:lnTo>
                      <a:pt x="347072" y="696371"/>
                    </a:lnTo>
                    <a:lnTo>
                      <a:pt x="388175" y="702817"/>
                    </a:lnTo>
                    <a:lnTo>
                      <a:pt x="429487" y="704010"/>
                    </a:lnTo>
                    <a:lnTo>
                      <a:pt x="470880" y="700407"/>
                    </a:lnTo>
                    <a:lnTo>
                      <a:pt x="512222" y="692463"/>
                    </a:lnTo>
                    <a:lnTo>
                      <a:pt x="553385" y="680633"/>
                    </a:lnTo>
                    <a:lnTo>
                      <a:pt x="594238" y="665372"/>
                    </a:lnTo>
                    <a:lnTo>
                      <a:pt x="634652" y="647136"/>
                    </a:lnTo>
                    <a:lnTo>
                      <a:pt x="674498" y="626380"/>
                    </a:lnTo>
                    <a:lnTo>
                      <a:pt x="713644" y="603559"/>
                    </a:lnTo>
                    <a:lnTo>
                      <a:pt x="751963" y="579130"/>
                    </a:lnTo>
                    <a:lnTo>
                      <a:pt x="789323" y="553547"/>
                    </a:lnTo>
                    <a:lnTo>
                      <a:pt x="825595" y="527265"/>
                    </a:lnTo>
                    <a:lnTo>
                      <a:pt x="869080" y="493513"/>
                    </a:lnTo>
                    <a:lnTo>
                      <a:pt x="906321" y="461510"/>
                    </a:lnTo>
                    <a:lnTo>
                      <a:pt x="937569" y="431198"/>
                    </a:lnTo>
                    <a:lnTo>
                      <a:pt x="963074" y="402518"/>
                    </a:lnTo>
                    <a:lnTo>
                      <a:pt x="997854" y="349824"/>
                    </a:lnTo>
                    <a:lnTo>
                      <a:pt x="1012662" y="302962"/>
                    </a:lnTo>
                    <a:lnTo>
                      <a:pt x="1013202" y="281573"/>
                    </a:lnTo>
                    <a:lnTo>
                      <a:pt x="1009499" y="261466"/>
                    </a:lnTo>
                    <a:lnTo>
                      <a:pt x="990367" y="224870"/>
                    </a:lnTo>
                    <a:lnTo>
                      <a:pt x="957267" y="192708"/>
                    </a:lnTo>
                    <a:lnTo>
                      <a:pt x="912200" y="164514"/>
                    </a:lnTo>
                    <a:lnTo>
                      <a:pt x="857166" y="139822"/>
                    </a:lnTo>
                    <a:lnTo>
                      <a:pt x="794168" y="118167"/>
                    </a:lnTo>
                    <a:lnTo>
                      <a:pt x="725206" y="99082"/>
                    </a:lnTo>
                    <a:lnTo>
                      <a:pt x="652282" y="82101"/>
                    </a:lnTo>
                    <a:lnTo>
                      <a:pt x="614959" y="74254"/>
                    </a:lnTo>
                    <a:lnTo>
                      <a:pt x="360980" y="25902"/>
                    </a:lnTo>
                    <a:lnTo>
                      <a:pt x="328740" y="19235"/>
                    </a:lnTo>
                    <a:lnTo>
                      <a:pt x="298260" y="12454"/>
                    </a:lnTo>
                    <a:lnTo>
                      <a:pt x="246315" y="3437"/>
                    </a:lnTo>
                    <a:lnTo>
                      <a:pt x="200038" y="0"/>
                    </a:lnTo>
                    <a:close/>
                  </a:path>
                </a:pathLst>
              </a:custGeom>
              <a:solidFill>
                <a:srgbClr val="F1F2F2"/>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7" name="Google Shape;804;p19">
                <a:extLst>
                  <a:ext uri="{FF2B5EF4-FFF2-40B4-BE49-F238E27FC236}">
                    <a16:creationId xmlns:a16="http://schemas.microsoft.com/office/drawing/2014/main" id="{00BDA2A5-58D2-2F3D-5D2F-B376C25574B2}"/>
                  </a:ext>
                </a:extLst>
              </p:cNvPr>
              <p:cNvSpPr/>
              <p:nvPr/>
            </p:nvSpPr>
            <p:spPr>
              <a:xfrm>
                <a:off x="11456499" y="4615319"/>
                <a:ext cx="795020" cy="777240"/>
              </a:xfrm>
              <a:custGeom>
                <a:avLst/>
                <a:gdLst/>
                <a:ahLst/>
                <a:cxnLst/>
                <a:rect l="l" t="t" r="r" b="b"/>
                <a:pathLst>
                  <a:path w="795019" h="777239" extrusionOk="0">
                    <a:moveTo>
                      <a:pt x="231259" y="90170"/>
                    </a:moveTo>
                    <a:lnTo>
                      <a:pt x="177591" y="109220"/>
                    </a:lnTo>
                    <a:lnTo>
                      <a:pt x="116536" y="161290"/>
                    </a:lnTo>
                    <a:lnTo>
                      <a:pt x="86706" y="199390"/>
                    </a:lnTo>
                    <a:lnTo>
                      <a:pt x="59190" y="242570"/>
                    </a:lnTo>
                    <a:lnTo>
                      <a:pt x="35374" y="293370"/>
                    </a:lnTo>
                    <a:lnTo>
                      <a:pt x="16646" y="347980"/>
                    </a:lnTo>
                    <a:lnTo>
                      <a:pt x="4392" y="406400"/>
                    </a:lnTo>
                    <a:lnTo>
                      <a:pt x="0" y="469900"/>
                    </a:lnTo>
                    <a:lnTo>
                      <a:pt x="1873" y="554990"/>
                    </a:lnTo>
                    <a:lnTo>
                      <a:pt x="7619" y="622300"/>
                    </a:lnTo>
                    <a:lnTo>
                      <a:pt x="17423" y="674370"/>
                    </a:lnTo>
                    <a:lnTo>
                      <a:pt x="31470" y="713740"/>
                    </a:lnTo>
                    <a:lnTo>
                      <a:pt x="73041" y="760730"/>
                    </a:lnTo>
                    <a:lnTo>
                      <a:pt x="133821" y="775970"/>
                    </a:lnTo>
                    <a:lnTo>
                      <a:pt x="171879" y="777240"/>
                    </a:lnTo>
                    <a:lnTo>
                      <a:pt x="220194" y="777240"/>
                    </a:lnTo>
                    <a:lnTo>
                      <a:pt x="255494" y="775970"/>
                    </a:lnTo>
                    <a:lnTo>
                      <a:pt x="289208" y="769620"/>
                    </a:lnTo>
                    <a:lnTo>
                      <a:pt x="319403" y="758190"/>
                    </a:lnTo>
                    <a:lnTo>
                      <a:pt x="333626" y="748030"/>
                    </a:lnTo>
                    <a:lnTo>
                      <a:pt x="139447" y="748030"/>
                    </a:lnTo>
                    <a:lnTo>
                      <a:pt x="110984" y="744220"/>
                    </a:lnTo>
                    <a:lnTo>
                      <a:pt x="66406" y="713740"/>
                    </a:lnTo>
                    <a:lnTo>
                      <a:pt x="39018" y="631190"/>
                    </a:lnTo>
                    <a:lnTo>
                      <a:pt x="32044" y="561340"/>
                    </a:lnTo>
                    <a:lnTo>
                      <a:pt x="29695" y="469900"/>
                    </a:lnTo>
                    <a:lnTo>
                      <a:pt x="34683" y="405130"/>
                    </a:lnTo>
                    <a:lnTo>
                      <a:pt x="48396" y="345440"/>
                    </a:lnTo>
                    <a:lnTo>
                      <a:pt x="68962" y="290830"/>
                    </a:lnTo>
                    <a:lnTo>
                      <a:pt x="94504" y="242570"/>
                    </a:lnTo>
                    <a:lnTo>
                      <a:pt x="123148" y="200660"/>
                    </a:lnTo>
                    <a:lnTo>
                      <a:pt x="153020" y="166370"/>
                    </a:lnTo>
                    <a:lnTo>
                      <a:pt x="182246" y="140970"/>
                    </a:lnTo>
                    <a:lnTo>
                      <a:pt x="231259" y="119380"/>
                    </a:lnTo>
                    <a:lnTo>
                      <a:pt x="292299" y="119380"/>
                    </a:lnTo>
                    <a:lnTo>
                      <a:pt x="274043" y="100330"/>
                    </a:lnTo>
                    <a:lnTo>
                      <a:pt x="231259" y="90170"/>
                    </a:lnTo>
                    <a:close/>
                  </a:path>
                  <a:path w="795019" h="777239" extrusionOk="0">
                    <a:moveTo>
                      <a:pt x="531832" y="365760"/>
                    </a:moveTo>
                    <a:lnTo>
                      <a:pt x="410082" y="365760"/>
                    </a:lnTo>
                    <a:lnTo>
                      <a:pt x="447651" y="369570"/>
                    </a:lnTo>
                    <a:lnTo>
                      <a:pt x="445263" y="375920"/>
                    </a:lnTo>
                    <a:lnTo>
                      <a:pt x="434190" y="403860"/>
                    </a:lnTo>
                    <a:lnTo>
                      <a:pt x="424429" y="433070"/>
                    </a:lnTo>
                    <a:lnTo>
                      <a:pt x="417475" y="462280"/>
                    </a:lnTo>
                    <a:lnTo>
                      <a:pt x="414825" y="491490"/>
                    </a:lnTo>
                    <a:lnTo>
                      <a:pt x="414825" y="629920"/>
                    </a:lnTo>
                    <a:lnTo>
                      <a:pt x="420821" y="684530"/>
                    </a:lnTo>
                    <a:lnTo>
                      <a:pt x="437463" y="723900"/>
                    </a:lnTo>
                    <a:lnTo>
                      <a:pt x="494594" y="765810"/>
                    </a:lnTo>
                    <a:lnTo>
                      <a:pt x="570039" y="777240"/>
                    </a:lnTo>
                    <a:lnTo>
                      <a:pt x="622923" y="777240"/>
                    </a:lnTo>
                    <a:lnTo>
                      <a:pt x="660990" y="775970"/>
                    </a:lnTo>
                    <a:lnTo>
                      <a:pt x="693880" y="770890"/>
                    </a:lnTo>
                    <a:lnTo>
                      <a:pt x="721780" y="760730"/>
                    </a:lnTo>
                    <a:lnTo>
                      <a:pt x="737177" y="748030"/>
                    </a:lnTo>
                    <a:lnTo>
                      <a:pt x="609573" y="748030"/>
                    </a:lnTo>
                    <a:lnTo>
                      <a:pt x="551932" y="746760"/>
                    </a:lnTo>
                    <a:lnTo>
                      <a:pt x="505938" y="739140"/>
                    </a:lnTo>
                    <a:lnTo>
                      <a:pt x="472257" y="720090"/>
                    </a:lnTo>
                    <a:lnTo>
                      <a:pt x="451558" y="685800"/>
                    </a:lnTo>
                    <a:lnTo>
                      <a:pt x="444510" y="629920"/>
                    </a:lnTo>
                    <a:lnTo>
                      <a:pt x="444510" y="491490"/>
                    </a:lnTo>
                    <a:lnTo>
                      <a:pt x="446976" y="466090"/>
                    </a:lnTo>
                    <a:lnTo>
                      <a:pt x="453449" y="439420"/>
                    </a:lnTo>
                    <a:lnTo>
                      <a:pt x="462541" y="412750"/>
                    </a:lnTo>
                    <a:lnTo>
                      <a:pt x="474310" y="383540"/>
                    </a:lnTo>
                    <a:lnTo>
                      <a:pt x="477179" y="375920"/>
                    </a:lnTo>
                    <a:lnTo>
                      <a:pt x="531795" y="375920"/>
                    </a:lnTo>
                    <a:lnTo>
                      <a:pt x="533879" y="370840"/>
                    </a:lnTo>
                    <a:lnTo>
                      <a:pt x="531832" y="365760"/>
                    </a:lnTo>
                    <a:close/>
                  </a:path>
                  <a:path w="795019" h="777239" extrusionOk="0">
                    <a:moveTo>
                      <a:pt x="349570" y="375920"/>
                    </a:moveTo>
                    <a:lnTo>
                      <a:pt x="317770" y="375920"/>
                    </a:lnTo>
                    <a:lnTo>
                      <a:pt x="319152" y="379730"/>
                    </a:lnTo>
                    <a:lnTo>
                      <a:pt x="320576" y="383540"/>
                    </a:lnTo>
                    <a:lnTo>
                      <a:pt x="332292" y="412750"/>
                    </a:lnTo>
                    <a:lnTo>
                      <a:pt x="341384" y="439420"/>
                    </a:lnTo>
                    <a:lnTo>
                      <a:pt x="347858" y="466090"/>
                    </a:lnTo>
                    <a:lnTo>
                      <a:pt x="350324" y="491490"/>
                    </a:lnTo>
                    <a:lnTo>
                      <a:pt x="350202" y="631190"/>
                    </a:lnTo>
                    <a:lnTo>
                      <a:pt x="346046" y="674370"/>
                    </a:lnTo>
                    <a:lnTo>
                      <a:pt x="320763" y="722630"/>
                    </a:lnTo>
                    <a:lnTo>
                      <a:pt x="282074" y="740410"/>
                    </a:lnTo>
                    <a:lnTo>
                      <a:pt x="221541" y="748030"/>
                    </a:lnTo>
                    <a:lnTo>
                      <a:pt x="333626" y="748030"/>
                    </a:lnTo>
                    <a:lnTo>
                      <a:pt x="364992" y="711200"/>
                    </a:lnTo>
                    <a:lnTo>
                      <a:pt x="376272" y="674370"/>
                    </a:lnTo>
                    <a:lnTo>
                      <a:pt x="379902" y="631190"/>
                    </a:lnTo>
                    <a:lnTo>
                      <a:pt x="380009" y="491490"/>
                    </a:lnTo>
                    <a:lnTo>
                      <a:pt x="377358" y="462280"/>
                    </a:lnTo>
                    <a:lnTo>
                      <a:pt x="370404" y="433070"/>
                    </a:lnTo>
                    <a:lnTo>
                      <a:pt x="360643" y="403860"/>
                    </a:lnTo>
                    <a:lnTo>
                      <a:pt x="349570" y="375920"/>
                    </a:lnTo>
                    <a:close/>
                  </a:path>
                  <a:path w="795019" h="777239" extrusionOk="0">
                    <a:moveTo>
                      <a:pt x="631498" y="119380"/>
                    </a:moveTo>
                    <a:lnTo>
                      <a:pt x="563574" y="119380"/>
                    </a:lnTo>
                    <a:lnTo>
                      <a:pt x="585883" y="124460"/>
                    </a:lnTo>
                    <a:lnTo>
                      <a:pt x="612588" y="140970"/>
                    </a:lnTo>
                    <a:lnTo>
                      <a:pt x="641813" y="166370"/>
                    </a:lnTo>
                    <a:lnTo>
                      <a:pt x="671685" y="200660"/>
                    </a:lnTo>
                    <a:lnTo>
                      <a:pt x="700330" y="242570"/>
                    </a:lnTo>
                    <a:lnTo>
                      <a:pt x="725872" y="290830"/>
                    </a:lnTo>
                    <a:lnTo>
                      <a:pt x="746437" y="345440"/>
                    </a:lnTo>
                    <a:lnTo>
                      <a:pt x="760151" y="405130"/>
                    </a:lnTo>
                    <a:lnTo>
                      <a:pt x="765139" y="469900"/>
                    </a:lnTo>
                    <a:lnTo>
                      <a:pt x="762789" y="561340"/>
                    </a:lnTo>
                    <a:lnTo>
                      <a:pt x="755815" y="631190"/>
                    </a:lnTo>
                    <a:lnTo>
                      <a:pt x="744323" y="680720"/>
                    </a:lnTo>
                    <a:lnTo>
                      <a:pt x="708225" y="734060"/>
                    </a:lnTo>
                    <a:lnTo>
                      <a:pt x="655366" y="748030"/>
                    </a:lnTo>
                    <a:lnTo>
                      <a:pt x="737177" y="748030"/>
                    </a:lnTo>
                    <a:lnTo>
                      <a:pt x="763354" y="713740"/>
                    </a:lnTo>
                    <a:lnTo>
                      <a:pt x="777402" y="674370"/>
                    </a:lnTo>
                    <a:lnTo>
                      <a:pt x="787205" y="622300"/>
                    </a:lnTo>
                    <a:lnTo>
                      <a:pt x="792950" y="554990"/>
                    </a:lnTo>
                    <a:lnTo>
                      <a:pt x="794823" y="469900"/>
                    </a:lnTo>
                    <a:lnTo>
                      <a:pt x="790431" y="406400"/>
                    </a:lnTo>
                    <a:lnTo>
                      <a:pt x="778178" y="347980"/>
                    </a:lnTo>
                    <a:lnTo>
                      <a:pt x="759451" y="293370"/>
                    </a:lnTo>
                    <a:lnTo>
                      <a:pt x="735637" y="242570"/>
                    </a:lnTo>
                    <a:lnTo>
                      <a:pt x="708122" y="199390"/>
                    </a:lnTo>
                    <a:lnTo>
                      <a:pt x="678293" y="161290"/>
                    </a:lnTo>
                    <a:lnTo>
                      <a:pt x="647538" y="130810"/>
                    </a:lnTo>
                    <a:lnTo>
                      <a:pt x="631498" y="119380"/>
                    </a:lnTo>
                    <a:close/>
                  </a:path>
                  <a:path w="795019" h="777239" extrusionOk="0">
                    <a:moveTo>
                      <a:pt x="531795" y="375920"/>
                    </a:moveTo>
                    <a:lnTo>
                      <a:pt x="477179" y="375920"/>
                    </a:lnTo>
                    <a:lnTo>
                      <a:pt x="491329" y="379730"/>
                    </a:lnTo>
                    <a:lnTo>
                      <a:pt x="502051" y="383540"/>
                    </a:lnTo>
                    <a:lnTo>
                      <a:pt x="508891" y="386080"/>
                    </a:lnTo>
                    <a:lnTo>
                      <a:pt x="511398" y="386080"/>
                    </a:lnTo>
                    <a:lnTo>
                      <a:pt x="518937" y="389890"/>
                    </a:lnTo>
                    <a:lnTo>
                      <a:pt x="527627" y="386080"/>
                    </a:lnTo>
                    <a:lnTo>
                      <a:pt x="531795" y="375920"/>
                    </a:lnTo>
                    <a:close/>
                  </a:path>
                  <a:path w="795019" h="777239" extrusionOk="0">
                    <a:moveTo>
                      <a:pt x="413184" y="336550"/>
                    </a:moveTo>
                    <a:lnTo>
                      <a:pt x="379982" y="336550"/>
                    </a:lnTo>
                    <a:lnTo>
                      <a:pt x="349858" y="339090"/>
                    </a:lnTo>
                    <a:lnTo>
                      <a:pt x="336377" y="341630"/>
                    </a:lnTo>
                    <a:lnTo>
                      <a:pt x="328339" y="342900"/>
                    </a:lnTo>
                    <a:lnTo>
                      <a:pt x="320805" y="344170"/>
                    </a:lnTo>
                    <a:lnTo>
                      <a:pt x="313788" y="346710"/>
                    </a:lnTo>
                    <a:lnTo>
                      <a:pt x="307299" y="347980"/>
                    </a:lnTo>
                    <a:lnTo>
                      <a:pt x="300933" y="350520"/>
                    </a:lnTo>
                    <a:lnTo>
                      <a:pt x="295362" y="351790"/>
                    </a:lnTo>
                    <a:lnTo>
                      <a:pt x="281980" y="356870"/>
                    </a:lnTo>
                    <a:lnTo>
                      <a:pt x="276253" y="359410"/>
                    </a:lnTo>
                    <a:lnTo>
                      <a:pt x="268850" y="363220"/>
                    </a:lnTo>
                    <a:lnTo>
                      <a:pt x="265677" y="372110"/>
                    </a:lnTo>
                    <a:lnTo>
                      <a:pt x="271719" y="384810"/>
                    </a:lnTo>
                    <a:lnTo>
                      <a:pt x="277028" y="387350"/>
                    </a:lnTo>
                    <a:lnTo>
                      <a:pt x="286881" y="387350"/>
                    </a:lnTo>
                    <a:lnTo>
                      <a:pt x="291000" y="384810"/>
                    </a:lnTo>
                    <a:lnTo>
                      <a:pt x="296666" y="383540"/>
                    </a:lnTo>
                    <a:lnTo>
                      <a:pt x="305677" y="379730"/>
                    </a:lnTo>
                    <a:lnTo>
                      <a:pt x="317770" y="375920"/>
                    </a:lnTo>
                    <a:lnTo>
                      <a:pt x="349570" y="375920"/>
                    </a:lnTo>
                    <a:lnTo>
                      <a:pt x="348732" y="373380"/>
                    </a:lnTo>
                    <a:lnTo>
                      <a:pt x="347957" y="372110"/>
                    </a:lnTo>
                    <a:lnTo>
                      <a:pt x="347151" y="369570"/>
                    </a:lnTo>
                    <a:lnTo>
                      <a:pt x="383081" y="365760"/>
                    </a:lnTo>
                    <a:lnTo>
                      <a:pt x="531832" y="365760"/>
                    </a:lnTo>
                    <a:lnTo>
                      <a:pt x="530297" y="361950"/>
                    </a:lnTo>
                    <a:lnTo>
                      <a:pt x="493953" y="349250"/>
                    </a:lnTo>
                    <a:lnTo>
                      <a:pt x="481038" y="346710"/>
                    </a:lnTo>
                    <a:lnTo>
                      <a:pt x="473942" y="344170"/>
                    </a:lnTo>
                    <a:lnTo>
                      <a:pt x="458446" y="341630"/>
                    </a:lnTo>
                    <a:lnTo>
                      <a:pt x="444280" y="339090"/>
                    </a:lnTo>
                    <a:lnTo>
                      <a:pt x="413184" y="336550"/>
                    </a:lnTo>
                    <a:close/>
                  </a:path>
                  <a:path w="795019" h="777239" extrusionOk="0">
                    <a:moveTo>
                      <a:pt x="292299" y="119380"/>
                    </a:moveTo>
                    <a:lnTo>
                      <a:pt x="231259" y="119380"/>
                    </a:lnTo>
                    <a:lnTo>
                      <a:pt x="263024" y="129540"/>
                    </a:lnTo>
                    <a:lnTo>
                      <a:pt x="281770" y="158750"/>
                    </a:lnTo>
                    <a:lnTo>
                      <a:pt x="290681" y="208280"/>
                    </a:lnTo>
                    <a:lnTo>
                      <a:pt x="293027" y="280670"/>
                    </a:lnTo>
                    <a:lnTo>
                      <a:pt x="293195" y="283210"/>
                    </a:lnTo>
                    <a:lnTo>
                      <a:pt x="285363" y="285750"/>
                    </a:lnTo>
                    <a:lnTo>
                      <a:pt x="269258" y="288290"/>
                    </a:lnTo>
                    <a:lnTo>
                      <a:pt x="252934" y="288290"/>
                    </a:lnTo>
                    <a:lnTo>
                      <a:pt x="246306" y="294640"/>
                    </a:lnTo>
                    <a:lnTo>
                      <a:pt x="246306" y="311150"/>
                    </a:lnTo>
                    <a:lnTo>
                      <a:pt x="252934" y="318770"/>
                    </a:lnTo>
                    <a:lnTo>
                      <a:pt x="268044" y="318770"/>
                    </a:lnTo>
                    <a:lnTo>
                      <a:pt x="274975" y="317500"/>
                    </a:lnTo>
                    <a:lnTo>
                      <a:pt x="286996" y="316230"/>
                    </a:lnTo>
                    <a:lnTo>
                      <a:pt x="324838" y="300990"/>
                    </a:lnTo>
                    <a:lnTo>
                      <a:pt x="359182" y="265430"/>
                    </a:lnTo>
                    <a:lnTo>
                      <a:pt x="322607" y="265430"/>
                    </a:lnTo>
                    <a:lnTo>
                      <a:pt x="321349" y="215900"/>
                    </a:lnTo>
                    <a:lnTo>
                      <a:pt x="315336" y="168910"/>
                    </a:lnTo>
                    <a:lnTo>
                      <a:pt x="300818" y="128270"/>
                    </a:lnTo>
                    <a:lnTo>
                      <a:pt x="292299" y="119380"/>
                    </a:lnTo>
                    <a:close/>
                  </a:path>
                  <a:path w="795019" h="777239" extrusionOk="0">
                    <a:moveTo>
                      <a:pt x="437138" y="0"/>
                    </a:moveTo>
                    <a:lnTo>
                      <a:pt x="420751" y="0"/>
                    </a:lnTo>
                    <a:lnTo>
                      <a:pt x="414092" y="6350"/>
                    </a:lnTo>
                    <a:lnTo>
                      <a:pt x="414092" y="208280"/>
                    </a:lnTo>
                    <a:lnTo>
                      <a:pt x="418251" y="242570"/>
                    </a:lnTo>
                    <a:lnTo>
                      <a:pt x="447200" y="289560"/>
                    </a:lnTo>
                    <a:lnTo>
                      <a:pt x="489981" y="313690"/>
                    </a:lnTo>
                    <a:lnTo>
                      <a:pt x="497262" y="314960"/>
                    </a:lnTo>
                    <a:lnTo>
                      <a:pt x="507586" y="317500"/>
                    </a:lnTo>
                    <a:lnTo>
                      <a:pt x="517073" y="317500"/>
                    </a:lnTo>
                    <a:lnTo>
                      <a:pt x="521366" y="318770"/>
                    </a:lnTo>
                    <a:lnTo>
                      <a:pt x="533826" y="318770"/>
                    </a:lnTo>
                    <a:lnTo>
                      <a:pt x="540475" y="311150"/>
                    </a:lnTo>
                    <a:lnTo>
                      <a:pt x="540475" y="294640"/>
                    </a:lnTo>
                    <a:lnTo>
                      <a:pt x="533826" y="288290"/>
                    </a:lnTo>
                    <a:lnTo>
                      <a:pt x="517575" y="288290"/>
                    </a:lnTo>
                    <a:lnTo>
                      <a:pt x="501523" y="285750"/>
                    </a:lnTo>
                    <a:lnTo>
                      <a:pt x="501660" y="283210"/>
                    </a:lnTo>
                    <a:lnTo>
                      <a:pt x="501890" y="280670"/>
                    </a:lnTo>
                    <a:lnTo>
                      <a:pt x="501890" y="278130"/>
                    </a:lnTo>
                    <a:lnTo>
                      <a:pt x="502096" y="271780"/>
                    </a:lnTo>
                    <a:lnTo>
                      <a:pt x="472226" y="271780"/>
                    </a:lnTo>
                    <a:lnTo>
                      <a:pt x="460701" y="261620"/>
                    </a:lnTo>
                    <a:lnTo>
                      <a:pt x="451712" y="247650"/>
                    </a:lnTo>
                    <a:lnTo>
                      <a:pt x="445870" y="229870"/>
                    </a:lnTo>
                    <a:lnTo>
                      <a:pt x="443787" y="208280"/>
                    </a:lnTo>
                    <a:lnTo>
                      <a:pt x="443787" y="6350"/>
                    </a:lnTo>
                    <a:lnTo>
                      <a:pt x="437138" y="0"/>
                    </a:lnTo>
                    <a:close/>
                  </a:path>
                  <a:path w="795019" h="777239" extrusionOk="0">
                    <a:moveTo>
                      <a:pt x="563574" y="90170"/>
                    </a:moveTo>
                    <a:lnTo>
                      <a:pt x="519813" y="100330"/>
                    </a:lnTo>
                    <a:lnTo>
                      <a:pt x="492886" y="130810"/>
                    </a:lnTo>
                    <a:lnTo>
                      <a:pt x="478704" y="172720"/>
                    </a:lnTo>
                    <a:lnTo>
                      <a:pt x="473180" y="220980"/>
                    </a:lnTo>
                    <a:lnTo>
                      <a:pt x="472226" y="271780"/>
                    </a:lnTo>
                    <a:lnTo>
                      <a:pt x="502096" y="271780"/>
                    </a:lnTo>
                    <a:lnTo>
                      <a:pt x="504153" y="208280"/>
                    </a:lnTo>
                    <a:lnTo>
                      <a:pt x="513064" y="158750"/>
                    </a:lnTo>
                    <a:lnTo>
                      <a:pt x="531809" y="129540"/>
                    </a:lnTo>
                    <a:lnTo>
                      <a:pt x="563574" y="119380"/>
                    </a:lnTo>
                    <a:lnTo>
                      <a:pt x="631498" y="119380"/>
                    </a:lnTo>
                    <a:lnTo>
                      <a:pt x="617241" y="109220"/>
                    </a:lnTo>
                    <a:lnTo>
                      <a:pt x="588791" y="95250"/>
                    </a:lnTo>
                    <a:lnTo>
                      <a:pt x="563574" y="90170"/>
                    </a:lnTo>
                    <a:close/>
                  </a:path>
                  <a:path w="795019" h="777239" extrusionOk="0">
                    <a:moveTo>
                      <a:pt x="366020" y="0"/>
                    </a:moveTo>
                    <a:lnTo>
                      <a:pt x="349601" y="0"/>
                    </a:lnTo>
                    <a:lnTo>
                      <a:pt x="342973" y="6350"/>
                    </a:lnTo>
                    <a:lnTo>
                      <a:pt x="342973" y="208280"/>
                    </a:lnTo>
                    <a:lnTo>
                      <a:pt x="341524" y="226060"/>
                    </a:lnTo>
                    <a:lnTo>
                      <a:pt x="337412" y="241300"/>
                    </a:lnTo>
                    <a:lnTo>
                      <a:pt x="330989" y="255270"/>
                    </a:lnTo>
                    <a:lnTo>
                      <a:pt x="322607" y="265430"/>
                    </a:lnTo>
                    <a:lnTo>
                      <a:pt x="359182" y="265430"/>
                    </a:lnTo>
                    <a:lnTo>
                      <a:pt x="369085" y="240030"/>
                    </a:lnTo>
                    <a:lnTo>
                      <a:pt x="372637" y="208280"/>
                    </a:lnTo>
                    <a:lnTo>
                      <a:pt x="372637" y="6350"/>
                    </a:lnTo>
                    <a:lnTo>
                      <a:pt x="366020" y="0"/>
                    </a:lnTo>
                    <a:close/>
                  </a:path>
                </a:pathLst>
              </a:custGeom>
              <a:solidFill>
                <a:srgbClr val="82CFD1"/>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8" name="Google Shape;805;p19">
                <a:extLst>
                  <a:ext uri="{FF2B5EF4-FFF2-40B4-BE49-F238E27FC236}">
                    <a16:creationId xmlns:a16="http://schemas.microsoft.com/office/drawing/2014/main" id="{3AD8CCC0-FD31-6000-43FC-03974B019599}"/>
                  </a:ext>
                </a:extLst>
              </p:cNvPr>
              <p:cNvSpPr/>
              <p:nvPr/>
            </p:nvSpPr>
            <p:spPr>
              <a:xfrm>
                <a:off x="11519729" y="4835669"/>
                <a:ext cx="120650" cy="445770"/>
              </a:xfrm>
              <a:custGeom>
                <a:avLst/>
                <a:gdLst/>
                <a:ahLst/>
                <a:cxnLst/>
                <a:rect l="l" t="t" r="r" b="b"/>
                <a:pathLst>
                  <a:path w="120650" h="445770" extrusionOk="0">
                    <a:moveTo>
                      <a:pt x="108342" y="0"/>
                    </a:moveTo>
                    <a:lnTo>
                      <a:pt x="66216" y="38241"/>
                    </a:lnTo>
                    <a:lnTo>
                      <a:pt x="40936" y="78795"/>
                    </a:lnTo>
                    <a:lnTo>
                      <a:pt x="19834" y="126498"/>
                    </a:lnTo>
                    <a:lnTo>
                      <a:pt x="5368" y="180220"/>
                    </a:lnTo>
                    <a:lnTo>
                      <a:pt x="0" y="238830"/>
                    </a:lnTo>
                    <a:lnTo>
                      <a:pt x="728" y="289362"/>
                    </a:lnTo>
                    <a:lnTo>
                      <a:pt x="2930" y="333107"/>
                    </a:lnTo>
                    <a:lnTo>
                      <a:pt x="11853" y="401390"/>
                    </a:lnTo>
                    <a:lnTo>
                      <a:pt x="24313" y="442017"/>
                    </a:lnTo>
                    <a:lnTo>
                      <a:pt x="29936" y="445619"/>
                    </a:lnTo>
                    <a:lnTo>
                      <a:pt x="37663" y="445619"/>
                    </a:lnTo>
                    <a:lnTo>
                      <a:pt x="39475" y="445295"/>
                    </a:lnTo>
                    <a:lnTo>
                      <a:pt x="48878" y="441661"/>
                    </a:lnTo>
                    <a:lnTo>
                      <a:pt x="52699" y="433096"/>
                    </a:lnTo>
                    <a:lnTo>
                      <a:pt x="49715" y="425442"/>
                    </a:lnTo>
                    <a:lnTo>
                      <a:pt x="47729" y="420024"/>
                    </a:lnTo>
                    <a:lnTo>
                      <a:pt x="35988" y="365768"/>
                    </a:lnTo>
                    <a:lnTo>
                      <a:pt x="30388" y="287458"/>
                    </a:lnTo>
                    <a:lnTo>
                      <a:pt x="29684" y="238830"/>
                    </a:lnTo>
                    <a:lnTo>
                      <a:pt x="34568" y="185385"/>
                    </a:lnTo>
                    <a:lnTo>
                      <a:pt x="47727" y="136418"/>
                    </a:lnTo>
                    <a:lnTo>
                      <a:pt x="66926" y="92958"/>
                    </a:lnTo>
                    <a:lnTo>
                      <a:pt x="89928" y="56029"/>
                    </a:lnTo>
                    <a:lnTo>
                      <a:pt x="114499" y="26658"/>
                    </a:lnTo>
                    <a:lnTo>
                      <a:pt x="120195" y="20816"/>
                    </a:lnTo>
                    <a:lnTo>
                      <a:pt x="120090" y="11423"/>
                    </a:lnTo>
                    <a:lnTo>
                      <a:pt x="114216" y="5675"/>
                    </a:lnTo>
                    <a:lnTo>
                      <a:pt x="108342" y="0"/>
                    </a:lnTo>
                    <a:close/>
                  </a:path>
                </a:pathLst>
              </a:custGeom>
              <a:solidFill>
                <a:srgbClr val="82CFD1"/>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9" name="Google Shape;806;p19">
                <a:extLst>
                  <a:ext uri="{FF2B5EF4-FFF2-40B4-BE49-F238E27FC236}">
                    <a16:creationId xmlns:a16="http://schemas.microsoft.com/office/drawing/2014/main" id="{A014C573-E004-B7B0-03A8-420E3BB66AAA}"/>
                  </a:ext>
                </a:extLst>
              </p:cNvPr>
              <p:cNvSpPr/>
              <p:nvPr/>
            </p:nvSpPr>
            <p:spPr>
              <a:xfrm>
                <a:off x="12067876" y="4835672"/>
                <a:ext cx="120650" cy="445770"/>
              </a:xfrm>
              <a:custGeom>
                <a:avLst/>
                <a:gdLst/>
                <a:ahLst/>
                <a:cxnLst/>
                <a:rect l="l" t="t" r="r" b="b"/>
                <a:pathLst>
                  <a:path w="120650" h="445770" extrusionOk="0">
                    <a:moveTo>
                      <a:pt x="11853" y="0"/>
                    </a:moveTo>
                    <a:lnTo>
                      <a:pt x="5978" y="5675"/>
                    </a:lnTo>
                    <a:lnTo>
                      <a:pt x="115" y="11413"/>
                    </a:lnTo>
                    <a:lnTo>
                      <a:pt x="0" y="20805"/>
                    </a:lnTo>
                    <a:lnTo>
                      <a:pt x="5706" y="26648"/>
                    </a:lnTo>
                    <a:lnTo>
                      <a:pt x="30263" y="56015"/>
                    </a:lnTo>
                    <a:lnTo>
                      <a:pt x="53262" y="92936"/>
                    </a:lnTo>
                    <a:lnTo>
                      <a:pt x="72462" y="136392"/>
                    </a:lnTo>
                    <a:lnTo>
                      <a:pt x="85625" y="185363"/>
                    </a:lnTo>
                    <a:lnTo>
                      <a:pt x="90510" y="238830"/>
                    </a:lnTo>
                    <a:lnTo>
                      <a:pt x="89808" y="287569"/>
                    </a:lnTo>
                    <a:lnTo>
                      <a:pt x="87706" y="329959"/>
                    </a:lnTo>
                    <a:lnTo>
                      <a:pt x="79327" y="395181"/>
                    </a:lnTo>
                    <a:lnTo>
                      <a:pt x="67505" y="433033"/>
                    </a:lnTo>
                    <a:lnTo>
                      <a:pt x="71285" y="441630"/>
                    </a:lnTo>
                    <a:lnTo>
                      <a:pt x="80688" y="445295"/>
                    </a:lnTo>
                    <a:lnTo>
                      <a:pt x="82500" y="445609"/>
                    </a:lnTo>
                    <a:lnTo>
                      <a:pt x="90269" y="445609"/>
                    </a:lnTo>
                    <a:lnTo>
                      <a:pt x="108352" y="401390"/>
                    </a:lnTo>
                    <a:lnTo>
                      <a:pt x="117275" y="333280"/>
                    </a:lnTo>
                    <a:lnTo>
                      <a:pt x="119477" y="289492"/>
                    </a:lnTo>
                    <a:lnTo>
                      <a:pt x="120205" y="238830"/>
                    </a:lnTo>
                    <a:lnTo>
                      <a:pt x="114835" y="180197"/>
                    </a:lnTo>
                    <a:lnTo>
                      <a:pt x="100366" y="126467"/>
                    </a:lnTo>
                    <a:lnTo>
                      <a:pt x="79257" y="78766"/>
                    </a:lnTo>
                    <a:lnTo>
                      <a:pt x="53969" y="38224"/>
                    </a:lnTo>
                    <a:lnTo>
                      <a:pt x="26962" y="5968"/>
                    </a:lnTo>
                    <a:lnTo>
                      <a:pt x="21255" y="73"/>
                    </a:lnTo>
                    <a:lnTo>
                      <a:pt x="11853" y="0"/>
                    </a:lnTo>
                    <a:close/>
                  </a:path>
                </a:pathLst>
              </a:custGeom>
              <a:solidFill>
                <a:srgbClr val="82CFD1"/>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0" name="Google Shape;807;p19">
                <a:extLst>
                  <a:ext uri="{FF2B5EF4-FFF2-40B4-BE49-F238E27FC236}">
                    <a16:creationId xmlns:a16="http://schemas.microsoft.com/office/drawing/2014/main" id="{824278C2-B2AE-ED33-6B2B-BB4656AA7E7E}"/>
                  </a:ext>
                </a:extLst>
              </p:cNvPr>
              <p:cNvSpPr txBox="1"/>
              <p:nvPr/>
            </p:nvSpPr>
            <p:spPr>
              <a:xfrm>
                <a:off x="11618382" y="5502380"/>
                <a:ext cx="533511" cy="177820"/>
              </a:xfrm>
              <a:prstGeom prst="rect">
                <a:avLst/>
              </a:prstGeom>
              <a:noFill/>
              <a:ln>
                <a:noFill/>
              </a:ln>
            </p:spPr>
            <p:txBody>
              <a:bodyPr spcFirstLastPara="1" wrap="square" lIns="0" tIns="17125" rIns="0" bIns="0" anchor="t" anchorCtr="0">
                <a:no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B617B"/>
                    </a:solidFill>
                    <a:effectLst/>
                    <a:uLnTx/>
                    <a:uFillTx/>
                    <a:latin typeface="Montserrat"/>
                    <a:ea typeface="Montserrat"/>
                    <a:cs typeface="Montserrat"/>
                    <a:sym typeface="Montserrat"/>
                  </a:rPr>
                  <a:t>LUNG</a:t>
                </a:r>
                <a:endParaRPr kumimoji="0" sz="800" b="0" i="0" u="none" strike="noStrike" kern="1200" cap="none" spc="0" normalizeH="0" baseline="0" noProof="0" dirty="0">
                  <a:ln>
                    <a:noFill/>
                  </a:ln>
                  <a:solidFill>
                    <a:srgbClr val="000000"/>
                  </a:solidFill>
                  <a:effectLst/>
                  <a:uLnTx/>
                  <a:uFillTx/>
                  <a:latin typeface="Montserrat"/>
                  <a:ea typeface="Montserrat"/>
                  <a:cs typeface="Montserrat"/>
                  <a:sym typeface="Montserrat"/>
                </a:endParaRPr>
              </a:p>
            </p:txBody>
          </p:sp>
        </p:grpSp>
      </p:grpSp>
      <p:sp>
        <p:nvSpPr>
          <p:cNvPr id="111" name="Google Shape;745;p19">
            <a:extLst>
              <a:ext uri="{FF2B5EF4-FFF2-40B4-BE49-F238E27FC236}">
                <a16:creationId xmlns:a16="http://schemas.microsoft.com/office/drawing/2014/main" id="{DC6956E2-A4EB-DEED-9F78-C88355F92D5E}"/>
              </a:ext>
            </a:extLst>
          </p:cNvPr>
          <p:cNvSpPr txBox="1"/>
          <p:nvPr/>
        </p:nvSpPr>
        <p:spPr>
          <a:xfrm>
            <a:off x="-314736" y="3746981"/>
            <a:ext cx="3648562" cy="1161560"/>
          </a:xfrm>
          <a:prstGeom prst="rect">
            <a:avLst/>
          </a:prstGeom>
          <a:noFill/>
          <a:ln>
            <a:noFill/>
          </a:ln>
        </p:spPr>
        <p:txBody>
          <a:bodyPr spcFirstLastPara="1" wrap="square" lIns="0" tIns="212075" rIns="0" bIns="0" anchor="t" anchorCtr="0">
            <a:noAutofit/>
          </a:bodyPr>
          <a:lstStyle/>
          <a:p>
            <a:pPr marL="0" marR="0" lvl="0" indent="0" algn="ctr" defTabSz="914400" rtl="0" eaLnBrk="1" fontAlgn="auto" latinLnBrk="0" hangingPunct="1">
              <a:lnSpc>
                <a:spcPct val="100000"/>
              </a:lnSpc>
              <a:spcAft>
                <a:spcPts val="0"/>
              </a:spcAft>
              <a:buClrTx/>
              <a:buSzTx/>
              <a:buFontTx/>
              <a:buNone/>
              <a:tabLst/>
              <a:defRPr/>
            </a:pPr>
            <a:r>
              <a:rPr kumimoji="0" lang="en-US" sz="1600" b="1" i="0" u="none" strike="noStrike" kern="1200" cap="none" spc="0" normalizeH="0" baseline="0" noProof="0" dirty="0">
                <a:ln>
                  <a:noFill/>
                </a:ln>
                <a:solidFill>
                  <a:srgbClr val="3B617B"/>
                </a:solidFill>
                <a:effectLst/>
                <a:uLnTx/>
                <a:uFillTx/>
                <a:latin typeface="Montserrat"/>
                <a:ea typeface="Montserrat"/>
                <a:cs typeface="Montserrat"/>
                <a:sym typeface="Montserrat"/>
              </a:rPr>
              <a:t>Dual-organ model </a:t>
            </a:r>
            <a:endParaRPr kumimoji="0" sz="1600" b="0" i="0" u="none" strike="noStrike" kern="1200" cap="none" spc="0" normalizeH="0" baseline="0" noProof="0" dirty="0">
              <a:ln>
                <a:noFill/>
              </a:ln>
              <a:solidFill>
                <a:srgbClr val="000000"/>
              </a:solidFill>
              <a:effectLst/>
              <a:uLnTx/>
              <a:uFillTx/>
              <a:latin typeface="Montserrat"/>
              <a:ea typeface="Montserrat"/>
              <a:cs typeface="Montserrat"/>
              <a:sym typeface="Montserrat"/>
            </a:endParaRPr>
          </a:p>
          <a:p>
            <a:pPr marL="12065" marR="0" lvl="0" indent="0" algn="ctr" defTabSz="914400" rtl="0" eaLnBrk="1" fontAlgn="auto" latinLnBrk="0" hangingPunct="1">
              <a:lnSpc>
                <a:spcPct val="100000"/>
              </a:lnSpc>
              <a:spcAft>
                <a:spcPts val="0"/>
              </a:spcAft>
              <a:buClrTx/>
              <a:buSzTx/>
              <a:buFontTx/>
              <a:buNone/>
              <a:tabLst/>
              <a:defRPr/>
            </a:pPr>
            <a:r>
              <a:rPr kumimoji="0" lang="en-US" sz="1200" b="0" i="0" u="none" strike="noStrike" kern="1200" cap="none" spc="0" normalizeH="0" baseline="0" noProof="0" dirty="0">
                <a:ln>
                  <a:noFill/>
                </a:ln>
                <a:solidFill>
                  <a:srgbClr val="6D6E71"/>
                </a:solidFill>
                <a:effectLst/>
                <a:uLnTx/>
                <a:uFillTx/>
                <a:latin typeface="Montserrat Light"/>
                <a:ea typeface="Montserrat Light"/>
                <a:cs typeface="Montserrat Light"/>
                <a:sym typeface="Montserrat Light"/>
              </a:rPr>
              <a:t>Interconnected flow</a:t>
            </a:r>
            <a:endParaRPr kumimoji="0" sz="1200" b="0" i="0" u="none" strike="noStrike" kern="1200" cap="none" spc="0" normalizeH="0" baseline="0" noProof="0" dirty="0">
              <a:ln>
                <a:noFill/>
              </a:ln>
              <a:solidFill>
                <a:srgbClr val="000000"/>
              </a:solidFill>
              <a:effectLst/>
              <a:uLnTx/>
              <a:uFillTx/>
              <a:latin typeface="Montserrat Light"/>
              <a:ea typeface="Montserrat Light"/>
              <a:cs typeface="Montserrat Light"/>
              <a:sym typeface="Montserrat Light"/>
            </a:endParaRPr>
          </a:p>
        </p:txBody>
      </p:sp>
      <p:sp>
        <p:nvSpPr>
          <p:cNvPr id="112" name="Google Shape;743;p19">
            <a:extLst>
              <a:ext uri="{FF2B5EF4-FFF2-40B4-BE49-F238E27FC236}">
                <a16:creationId xmlns:a16="http://schemas.microsoft.com/office/drawing/2014/main" id="{47FF34D0-B647-9A16-44F9-2E3A0998CE4B}"/>
              </a:ext>
            </a:extLst>
          </p:cNvPr>
          <p:cNvSpPr/>
          <p:nvPr/>
        </p:nvSpPr>
        <p:spPr>
          <a:xfrm>
            <a:off x="6096000" y="1544458"/>
            <a:ext cx="0" cy="4080144"/>
          </a:xfrm>
          <a:custGeom>
            <a:avLst/>
            <a:gdLst/>
            <a:ahLst/>
            <a:cxnLst/>
            <a:rect l="l" t="t" r="r" b="b"/>
            <a:pathLst>
              <a:path w="120000" h="6728459" extrusionOk="0">
                <a:moveTo>
                  <a:pt x="0" y="0"/>
                </a:moveTo>
                <a:lnTo>
                  <a:pt x="0" y="6728151"/>
                </a:lnTo>
              </a:path>
            </a:pathLst>
          </a:custGeom>
          <a:ln>
            <a:headEnd type="none" w="sm" len="sm"/>
            <a:tailEnd type="none" w="sm" len="sm"/>
          </a:ln>
        </p:spPr>
        <p:style>
          <a:lnRef idx="2">
            <a:schemeClr val="accent2"/>
          </a:lnRef>
          <a:fillRef idx="0">
            <a:schemeClr val="accent2"/>
          </a:fillRef>
          <a:effectRef idx="1">
            <a:schemeClr val="accent2"/>
          </a:effectRef>
          <a:fontRef idx="minor">
            <a:schemeClr val="tx1"/>
          </a:fontRef>
        </p:style>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3" name="Google Shape;743;p19">
            <a:extLst>
              <a:ext uri="{FF2B5EF4-FFF2-40B4-BE49-F238E27FC236}">
                <a16:creationId xmlns:a16="http://schemas.microsoft.com/office/drawing/2014/main" id="{7ABC8247-E49F-9EFD-75A0-A224B2DF82DE}"/>
              </a:ext>
            </a:extLst>
          </p:cNvPr>
          <p:cNvSpPr/>
          <p:nvPr/>
        </p:nvSpPr>
        <p:spPr>
          <a:xfrm rot="5400000">
            <a:off x="3098239" y="1056948"/>
            <a:ext cx="0" cy="4824000"/>
          </a:xfrm>
          <a:custGeom>
            <a:avLst/>
            <a:gdLst/>
            <a:ahLst/>
            <a:cxnLst/>
            <a:rect l="l" t="t" r="r" b="b"/>
            <a:pathLst>
              <a:path w="120000" h="6728459" extrusionOk="0">
                <a:moveTo>
                  <a:pt x="0" y="0"/>
                </a:moveTo>
                <a:lnTo>
                  <a:pt x="0" y="6728151"/>
                </a:lnTo>
              </a:path>
            </a:pathLst>
          </a:custGeom>
          <a:ln>
            <a:headEnd type="none" w="sm" len="sm"/>
            <a:tailEnd type="none" w="sm" len="sm"/>
          </a:ln>
        </p:spPr>
        <p:style>
          <a:lnRef idx="2">
            <a:schemeClr val="accent2"/>
          </a:lnRef>
          <a:fillRef idx="0">
            <a:schemeClr val="accent2"/>
          </a:fillRef>
          <a:effectRef idx="1">
            <a:schemeClr val="accent2"/>
          </a:effectRef>
          <a:fontRef idx="minor">
            <a:schemeClr val="tx1"/>
          </a:fontRef>
        </p:style>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srgbClr val="000000"/>
              </a:solidFill>
              <a:effectLst/>
              <a:uLnTx/>
              <a:uFillTx/>
              <a:latin typeface="Calibri"/>
              <a:ea typeface="Calibri"/>
              <a:cs typeface="Calibri"/>
              <a:sym typeface="Calibri"/>
            </a:endParaRPr>
          </a:p>
        </p:txBody>
      </p:sp>
      <p:pic>
        <p:nvPicPr>
          <p:cNvPr id="115" name="Picture 114" descr="A picture containing outdoor object, star, colorful&#10;&#10;Description automatically generated">
            <a:extLst>
              <a:ext uri="{FF2B5EF4-FFF2-40B4-BE49-F238E27FC236}">
                <a16:creationId xmlns:a16="http://schemas.microsoft.com/office/drawing/2014/main" id="{894385EB-6E38-79E5-523D-FC69F231D92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45367" y="3684136"/>
            <a:ext cx="1515600" cy="1515600"/>
          </a:xfrm>
          <a:prstGeom prst="rect">
            <a:avLst/>
          </a:prstGeom>
          <a:ln>
            <a:noFill/>
          </a:ln>
          <a:effectLst>
            <a:outerShdw blurRad="292100" dist="139700" dir="2700000" algn="tl" rotWithShape="0">
              <a:srgbClr val="333333">
                <a:alpha val="65000"/>
              </a:srgbClr>
            </a:outerShdw>
          </a:effectLst>
        </p:spPr>
      </p:pic>
      <p:pic>
        <p:nvPicPr>
          <p:cNvPr id="116" name="Picture 115" descr="A picture containing text&#10;&#10;Description automatically generated">
            <a:extLst>
              <a:ext uri="{FF2B5EF4-FFF2-40B4-BE49-F238E27FC236}">
                <a16:creationId xmlns:a16="http://schemas.microsoft.com/office/drawing/2014/main" id="{08518C0F-9964-9068-E976-38F012E1124B}"/>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8994" t="30105" b="37615"/>
          <a:stretch/>
        </p:blipFill>
        <p:spPr>
          <a:xfrm>
            <a:off x="3662795" y="5411625"/>
            <a:ext cx="2292238" cy="824782"/>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6A29339D-AD6E-E5E8-8E5F-1B8C04BEA52B}"/>
              </a:ext>
            </a:extLst>
          </p:cNvPr>
          <p:cNvPicPr>
            <a:picLocks noChangeAspect="1"/>
          </p:cNvPicPr>
          <p:nvPr/>
        </p:nvPicPr>
        <p:blipFill>
          <a:blip r:embed="rId12"/>
          <a:stretch>
            <a:fillRect/>
          </a:stretch>
        </p:blipFill>
        <p:spPr>
          <a:xfrm>
            <a:off x="10338655" y="5787308"/>
            <a:ext cx="1853345" cy="1079086"/>
          </a:xfrm>
          <a:prstGeom prst="rect">
            <a:avLst/>
          </a:prstGeom>
        </p:spPr>
      </p:pic>
      <p:pic>
        <p:nvPicPr>
          <p:cNvPr id="4" name="Picture 3">
            <a:extLst>
              <a:ext uri="{FF2B5EF4-FFF2-40B4-BE49-F238E27FC236}">
                <a16:creationId xmlns:a16="http://schemas.microsoft.com/office/drawing/2014/main" id="{2211C910-0112-9D9E-2034-168C26798F6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422804" y="3553262"/>
            <a:ext cx="5199026" cy="2928431"/>
          </a:xfrm>
          <a:prstGeom prst="rect">
            <a:avLst/>
          </a:prstGeom>
        </p:spPr>
      </p:pic>
    </p:spTree>
    <p:extLst>
      <p:ext uri="{BB962C8B-B14F-4D97-AF65-F5344CB8AC3E}">
        <p14:creationId xmlns:p14="http://schemas.microsoft.com/office/powerpoint/2010/main" val="2171711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12"/>
                                        </p:tgtEl>
                                        <p:attrNameLst>
                                          <p:attrName>style.visibility</p:attrName>
                                        </p:attrNameLst>
                                      </p:cBhvr>
                                      <p:to>
                                        <p:strVal val="visible"/>
                                      </p:to>
                                    </p:set>
                                    <p:animEffect transition="in" filter="blinds(horizontal)">
                                      <p:cBhvr>
                                        <p:cTn id="10" dur="500"/>
                                        <p:tgtEl>
                                          <p:spTgt spid="112"/>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13"/>
                                        </p:tgtEl>
                                        <p:attrNameLst>
                                          <p:attrName>style.visibility</p:attrName>
                                        </p:attrNameLst>
                                      </p:cBhvr>
                                      <p:to>
                                        <p:strVal val="visible"/>
                                      </p:to>
                                    </p:set>
                                    <p:animEffect transition="in" filter="blinds(horizontal)">
                                      <p:cBhvr>
                                        <p:cTn id="15" dur="500"/>
                                        <p:tgtEl>
                                          <p:spTgt spid="113"/>
                                        </p:tgtEl>
                                      </p:cBhvr>
                                    </p:animEffect>
                                  </p:childTnLst>
                                </p:cTn>
                              </p:par>
                              <p:par>
                                <p:cTn id="16" presetID="3" presetClass="entr" presetSubtype="1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linds(horizont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115"/>
                                        </p:tgtEl>
                                        <p:attrNameLst>
                                          <p:attrName>style.visibility</p:attrName>
                                        </p:attrNameLst>
                                      </p:cBhvr>
                                      <p:to>
                                        <p:strVal val="visible"/>
                                      </p:to>
                                    </p:set>
                                    <p:animEffect transition="in" filter="blinds(horizontal)">
                                      <p:cBhvr>
                                        <p:cTn id="23" dur="500"/>
                                        <p:tgtEl>
                                          <p:spTgt spid="115"/>
                                        </p:tgtEl>
                                      </p:cBhvr>
                                    </p:animEffect>
                                  </p:childTnLst>
                                </p:cTn>
                              </p:par>
                              <p:par>
                                <p:cTn id="24" presetID="3" presetClass="entr" presetSubtype="10" fill="hold" nodeType="withEffect">
                                  <p:stCondLst>
                                    <p:cond delay="0"/>
                                  </p:stCondLst>
                                  <p:childTnLst>
                                    <p:set>
                                      <p:cBhvr>
                                        <p:cTn id="25" dur="1" fill="hold">
                                          <p:stCondLst>
                                            <p:cond delay="0"/>
                                          </p:stCondLst>
                                        </p:cTn>
                                        <p:tgtEl>
                                          <p:spTgt spid="116"/>
                                        </p:tgtEl>
                                        <p:attrNameLst>
                                          <p:attrName>style.visibility</p:attrName>
                                        </p:attrNameLst>
                                      </p:cBhvr>
                                      <p:to>
                                        <p:strVal val="visible"/>
                                      </p:to>
                                    </p:set>
                                    <p:animEffect transition="in" filter="blinds(horizontal)">
                                      <p:cBhvr>
                                        <p:cTn id="26" dur="500"/>
                                        <p:tgtEl>
                                          <p:spTgt spid="116"/>
                                        </p:tgtEl>
                                      </p:cBhvr>
                                    </p:animEffect>
                                  </p:childTnLst>
                                </p:cTn>
                              </p:par>
                              <p:par>
                                <p:cTn id="27" presetID="3" presetClass="entr" presetSubtype="10" fill="hold" nodeType="withEffect">
                                  <p:stCondLst>
                                    <p:cond delay="0"/>
                                  </p:stCondLst>
                                  <p:childTnLst>
                                    <p:set>
                                      <p:cBhvr>
                                        <p:cTn id="28" dur="1" fill="hold">
                                          <p:stCondLst>
                                            <p:cond delay="0"/>
                                          </p:stCondLst>
                                        </p:cTn>
                                        <p:tgtEl>
                                          <p:spTgt spid="114"/>
                                        </p:tgtEl>
                                        <p:attrNameLst>
                                          <p:attrName>style.visibility</p:attrName>
                                        </p:attrNameLst>
                                      </p:cBhvr>
                                      <p:to>
                                        <p:strVal val="visible"/>
                                      </p:to>
                                    </p:set>
                                    <p:animEffect transition="in" filter="blinds(horizontal)">
                                      <p:cBhvr>
                                        <p:cTn id="29" dur="500"/>
                                        <p:tgtEl>
                                          <p:spTgt spid="114"/>
                                        </p:tgtEl>
                                      </p:cBhvr>
                                    </p:animEffect>
                                  </p:childTnLst>
                                </p:cTn>
                              </p:par>
                              <p:par>
                                <p:cTn id="30" presetID="3" presetClass="entr" presetSubtype="10" fill="hold" nodeType="withEffect">
                                  <p:stCondLst>
                                    <p:cond delay="0"/>
                                  </p:stCondLst>
                                  <p:childTnLst>
                                    <p:set>
                                      <p:cBhvr>
                                        <p:cTn id="31" dur="1" fill="hold">
                                          <p:stCondLst>
                                            <p:cond delay="0"/>
                                          </p:stCondLst>
                                        </p:cTn>
                                        <p:tgtEl>
                                          <p:spTgt spid="99"/>
                                        </p:tgtEl>
                                        <p:attrNameLst>
                                          <p:attrName>style.visibility</p:attrName>
                                        </p:attrNameLst>
                                      </p:cBhvr>
                                      <p:to>
                                        <p:strVal val="visible"/>
                                      </p:to>
                                    </p:set>
                                    <p:animEffect transition="in" filter="blinds(horizontal)">
                                      <p:cBhvr>
                                        <p:cTn id="32" dur="500"/>
                                        <p:tgtEl>
                                          <p:spTgt spid="99"/>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111"/>
                                        </p:tgtEl>
                                        <p:attrNameLst>
                                          <p:attrName>style.visibility</p:attrName>
                                        </p:attrNameLst>
                                      </p:cBhvr>
                                      <p:to>
                                        <p:strVal val="visible"/>
                                      </p:to>
                                    </p:set>
                                    <p:animEffect transition="in" filter="blinds(horizontal)">
                                      <p:cBhvr>
                                        <p:cTn id="35" dur="500"/>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p:bldP spid="112" grpId="0" animBg="1"/>
      <p:bldP spid="113" grpId="0" animBg="1"/>
    </p:bldLst>
  </p:timing>
</p:sld>
</file>

<file path=ppt/theme/theme1.xml><?xml version="1.0" encoding="utf-8"?>
<a:theme xmlns:a="http://schemas.openxmlformats.org/drawingml/2006/main" name="Office Theme">
  <a:themeElements>
    <a:clrScheme name="CN Bio 1">
      <a:dk1>
        <a:srgbClr val="000000"/>
      </a:dk1>
      <a:lt1>
        <a:srgbClr val="FFFFFF"/>
      </a:lt1>
      <a:dk2>
        <a:srgbClr val="44546A"/>
      </a:dk2>
      <a:lt2>
        <a:srgbClr val="E7E6E6"/>
      </a:lt2>
      <a:accent1>
        <a:srgbClr val="3B617B"/>
      </a:accent1>
      <a:accent2>
        <a:srgbClr val="91D0D3"/>
      </a:accent2>
      <a:accent3>
        <a:srgbClr val="45BABF"/>
      </a:accent3>
      <a:accent4>
        <a:srgbClr val="F8B5B9"/>
      </a:accent4>
      <a:accent5>
        <a:srgbClr val="FEC34E"/>
      </a:accent5>
      <a:accent6>
        <a:srgbClr val="797979"/>
      </a:accent6>
      <a:hlink>
        <a:srgbClr val="3B5F79"/>
      </a:hlink>
      <a:folHlink>
        <a:srgbClr val="91D0D3"/>
      </a:folHlink>
    </a:clrScheme>
    <a:fontScheme name="CN Bio fonts">
      <a:majorFont>
        <a:latin typeface="Montserrat ExtraBold"/>
        <a:ea typeface=""/>
        <a:cs typeface=""/>
      </a:majorFont>
      <a:minorFont>
        <a:latin typeface="Montserrat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1200" dirty="0" smtClean="0">
            <a:solidFill>
              <a:schemeClr val="accent6"/>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5899</TotalTime>
  <Words>4387</Words>
  <Application>Microsoft Office PowerPoint</Application>
  <PresentationFormat>Widescreen</PresentationFormat>
  <Paragraphs>479</Paragraphs>
  <Slides>26</Slides>
  <Notes>26</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Modernising drug discovery research: An introduction to microphysiological systems (MPS) </vt:lpstr>
      <vt:lpstr>Agenda</vt:lpstr>
      <vt:lpstr>The drug discovery &amp; development  process</vt:lpstr>
      <vt:lpstr>The current preclinical toolbox − the challenges</vt:lpstr>
      <vt:lpstr>New workflow considerations</vt:lpstr>
      <vt:lpstr>Changes to the regulatory landscape</vt:lpstr>
      <vt:lpstr>Bridging the gaps: the modern preclinical toolbox</vt:lpstr>
      <vt:lpstr>What is MPS?</vt:lpstr>
      <vt:lpstr>CN Bio’s PhysioMimix® OOC technology</vt:lpstr>
      <vt:lpstr>Key OOC applications include:</vt:lpstr>
      <vt:lpstr>Liver-on-a-chip</vt:lpstr>
      <vt:lpstr>Crucial hepatic features to recapitulate in vitro​</vt:lpstr>
      <vt:lpstr>Building models of the human liver-on-a-chip (Liver MPS)</vt:lpstr>
      <vt:lpstr>Liver-on-a-chip (Liver MPS) mimics human biology</vt:lpstr>
      <vt:lpstr>Barrier models</vt:lpstr>
      <vt:lpstr>Building models of the human lung-on-a-chip (Lung MPS)</vt:lpstr>
      <vt:lpstr>Multi-organ MPS:  Gut-Liver axis</vt:lpstr>
      <vt:lpstr>Multi-organ MPS</vt:lpstr>
      <vt:lpstr>Multi-organ MPS: Gut/Liver MPS</vt:lpstr>
      <vt:lpstr>Primary gut barrier: RepliGut®</vt:lpstr>
      <vt:lpstr>Multi-organ MPS: Gut-Liver axis</vt:lpstr>
      <vt:lpstr>Gut/Liver MPS for Bioavailability profiling</vt:lpstr>
      <vt:lpstr>Case study: Midazolam</vt:lpstr>
      <vt:lpstr>Case study: Midazolam</vt:lpstr>
      <vt:lpstr>Summary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Space Management</dc:creator>
  <cp:lastModifiedBy>Hailey Sze</cp:lastModifiedBy>
  <cp:revision>62</cp:revision>
  <cp:lastPrinted>2024-02-08T09:17:58Z</cp:lastPrinted>
  <dcterms:created xsi:type="dcterms:W3CDTF">2021-04-15T20:51:19Z</dcterms:created>
  <dcterms:modified xsi:type="dcterms:W3CDTF">2024-03-18T11:22:04Z</dcterms:modified>
</cp:coreProperties>
</file>